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4.jpg" ContentType="image/jpe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602" r:id="rId3"/>
    <p:sldId id="684" r:id="rId4"/>
    <p:sldId id="699" r:id="rId5"/>
    <p:sldId id="702" r:id="rId6"/>
    <p:sldId id="700" r:id="rId7"/>
    <p:sldId id="287" r:id="rId8"/>
    <p:sldId id="704" r:id="rId9"/>
    <p:sldId id="447" r:id="rId1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4D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249" autoAdjust="0"/>
  </p:normalViewPr>
  <p:slideViewPr>
    <p:cSldViewPr>
      <p:cViewPr varScale="1">
        <p:scale>
          <a:sx n="101" d="100"/>
          <a:sy n="101" d="100"/>
        </p:scale>
        <p:origin x="1920" y="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-12366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9.xml"/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B6CC3-DB47-41B9-88FB-3B4CC60E2B01}" type="datetimeFigureOut">
              <a:rPr lang="en-AU" smtClean="0"/>
              <a:t>6/09/2025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C924AC-9E1C-4847-B893-704AFF525E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3084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924AC-9E1C-4847-B893-704AFF525E0F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3867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924AC-9E1C-4847-B893-704AFF525E0F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402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A91B17-17CC-4AC7-91FF-C8A8E013C43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621430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84437" y="589597"/>
            <a:ext cx="4175125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882CB-6B8F-4D6A-A540-B3C21A33D2AE}" type="datetime1">
              <a:rPr lang="en-US" smtClean="0"/>
              <a:t>06-Sep-25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E5AC3-B7CB-494A-A55E-3FE967E4EBA0}" type="datetime1">
              <a:rPr lang="en-US" smtClean="0"/>
              <a:t>06-Sep-25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D15F8-3A60-4805-8F0C-C628542134BC}" type="datetime1">
              <a:rPr lang="en-US" smtClean="0"/>
              <a:t>06-Sep-25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80299-8654-4974-A42E-FBD54F4FBC9E}" type="datetime1">
              <a:rPr lang="en-US" smtClean="0"/>
              <a:t>06-Sep-25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146300" y="673100"/>
            <a:ext cx="4851400" cy="388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60400" y="4965700"/>
            <a:ext cx="7823200" cy="990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EB58D-675E-4FA4-8914-98D3D88BE9BD}" type="datetime1">
              <a:rPr lang="en-US" smtClean="0"/>
              <a:t>06-Sep-25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54868" y="589597"/>
            <a:ext cx="7434262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645920"/>
            <a:ext cx="8072119" cy="29038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BD674-A2E4-4A2C-88EA-6A6CDF7EEFE6}" type="datetime1">
              <a:rPr lang="en-US" smtClean="0"/>
              <a:t>06-Sep-25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0415" y="6462281"/>
            <a:ext cx="219709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fcai.smartpharaohs.com/pl2/2025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23B3B77-798B-459B-AF29-76010E11145A}"/>
              </a:ext>
            </a:extLst>
          </p:cNvPr>
          <p:cNvSpPr/>
          <p:nvPr/>
        </p:nvSpPr>
        <p:spPr>
          <a:xfrm>
            <a:off x="0" y="2498976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200" b="1" spc="-220" dirty="0">
              <a:solidFill>
                <a:srgbClr val="374D81"/>
              </a:solidFill>
              <a:latin typeface="Arial"/>
              <a:ea typeface="+mj-ea"/>
              <a:cs typeface="Arial"/>
            </a:endParaRPr>
          </a:p>
          <a:p>
            <a:pPr algn="ctr"/>
            <a:r>
              <a:rPr lang="en-US" sz="3200" b="1" spc="-220" dirty="0">
                <a:solidFill>
                  <a:srgbClr val="374D81"/>
                </a:solidFill>
                <a:latin typeface="Arial"/>
                <a:ea typeface="+mj-ea"/>
                <a:cs typeface="Arial"/>
              </a:rPr>
              <a:t>Course Introduction &amp; Plan</a:t>
            </a:r>
            <a:endParaRPr lang="en-AU" sz="3200" b="1" spc="-220" dirty="0">
              <a:solidFill>
                <a:srgbClr val="374D81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FBAD1BD5-E1E8-49DC-A6FD-D44108A59372}"/>
              </a:ext>
            </a:extLst>
          </p:cNvPr>
          <p:cNvSpPr txBox="1">
            <a:spLocks/>
          </p:cNvSpPr>
          <p:nvPr/>
        </p:nvSpPr>
        <p:spPr>
          <a:xfrm>
            <a:off x="1109662" y="242668"/>
            <a:ext cx="7653337" cy="4855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200" b="1" i="0">
                <a:solidFill>
                  <a:srgbClr val="374D81"/>
                </a:solidFill>
                <a:latin typeface="Arial"/>
                <a:ea typeface="+mj-ea"/>
                <a:cs typeface="Arial"/>
              </a:defRPr>
            </a:lvl1pPr>
          </a:lstStyle>
          <a:p>
            <a:pPr marR="5080" algn="r">
              <a:lnSpc>
                <a:spcPct val="150000"/>
              </a:lnSpc>
            </a:pPr>
            <a:r>
              <a:rPr lang="en-AU" sz="2400" spc="-170" dirty="0"/>
              <a:t>( Programming Language 2 )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5105400"/>
            <a:ext cx="8458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80">
              <a:lnSpc>
                <a:spcPct val="100000"/>
              </a:lnSpc>
            </a:pPr>
            <a:r>
              <a:rPr lang="en-AU" b="1" spc="-3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Dr. Mohammed El-Said</a:t>
            </a:r>
          </a:p>
          <a:p>
            <a:pPr marR="5080">
              <a:lnSpc>
                <a:spcPct val="100000"/>
              </a:lnSpc>
            </a:pPr>
            <a:r>
              <a:rPr lang="en-US" i="1" spc="-35" dirty="0">
                <a:solidFill>
                  <a:srgbClr val="898989"/>
                </a:solidFill>
                <a:latin typeface="Arial"/>
                <a:cs typeface="Arial"/>
              </a:rPr>
              <a:t>	Assistant Professor, Computer Science Dept.,</a:t>
            </a:r>
          </a:p>
          <a:p>
            <a:pPr marR="5080">
              <a:lnSpc>
                <a:spcPct val="100000"/>
              </a:lnSpc>
            </a:pPr>
            <a:r>
              <a:rPr lang="en-US" i="1" spc="-35" dirty="0">
                <a:solidFill>
                  <a:srgbClr val="898989"/>
                </a:solidFill>
                <a:latin typeface="Arial"/>
                <a:cs typeface="Arial"/>
              </a:rPr>
              <a:t>	Faculty of Computers &amp; Artificial Intelligence,</a:t>
            </a:r>
          </a:p>
          <a:p>
            <a:pPr marR="5080">
              <a:lnSpc>
                <a:spcPct val="100000"/>
              </a:lnSpc>
            </a:pPr>
            <a:r>
              <a:rPr lang="en-US" i="1" spc="-35" dirty="0">
                <a:solidFill>
                  <a:srgbClr val="898989"/>
                </a:solidFill>
                <a:latin typeface="Arial"/>
                <a:cs typeface="Arial"/>
              </a:rPr>
              <a:t>	Helwan University - Cairo, Egypt.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ts val="1325"/>
              </a:lnSpc>
            </a:pPr>
            <a:fld id="{81D60167-4931-47E6-BA6A-407CBD079E47}" type="slidenum">
              <a:rPr lang="en-US" spc="-5" smtClean="0"/>
              <a:t>1</a:t>
            </a:fld>
            <a:endParaRPr lang="en-US" spc="-5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5DDD17BB-59CB-4771-9F5A-B2F7D38E82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18" b="21506"/>
          <a:stretch>
            <a:fillRect/>
          </a:stretch>
        </p:blipFill>
        <p:spPr bwMode="auto">
          <a:xfrm>
            <a:off x="3381618" y="1591850"/>
            <a:ext cx="2304563" cy="1331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699589"/>
            <a:ext cx="2755857" cy="3470421"/>
            <a:chOff x="697883" y="1816768"/>
            <a:chExt cx="3674476" cy="3470421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7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8657" y="2415322"/>
            <a:ext cx="2588798" cy="2399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149600" algn="ctr" rtl="0">
              <a:lnSpc>
                <a:spcPct val="90000"/>
              </a:lnSpc>
              <a:spcBef>
                <a:spcPct val="0"/>
              </a:spcBef>
            </a:pPr>
            <a:r>
              <a:rPr lang="en-US" sz="2200" kern="1200" spc="-30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40499" y="804672"/>
            <a:ext cx="5605871" cy="52486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2984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spc="-35" dirty="0">
                <a:solidFill>
                  <a:schemeClr val="tx2"/>
                </a:solidFill>
              </a:rPr>
              <a:t>Course Staff: Instructors (Short Bio)</a:t>
            </a:r>
          </a:p>
          <a:p>
            <a:pPr marL="2984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spc="-35" dirty="0">
                <a:solidFill>
                  <a:schemeClr val="tx2"/>
                </a:solidFill>
              </a:rPr>
              <a:t>Textbook</a:t>
            </a:r>
          </a:p>
          <a:p>
            <a:pPr marL="2984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spc="-35" dirty="0">
                <a:solidFill>
                  <a:schemeClr val="tx2"/>
                </a:solidFill>
              </a:rPr>
              <a:t>Course Contents</a:t>
            </a:r>
          </a:p>
          <a:p>
            <a:pPr marL="2984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spc="-35" dirty="0">
                <a:solidFill>
                  <a:schemeClr val="tx2"/>
                </a:solidFill>
              </a:rPr>
              <a:t>Agenda</a:t>
            </a:r>
          </a:p>
          <a:p>
            <a:pPr marL="2984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spc="-35" dirty="0">
                <a:solidFill>
                  <a:schemeClr val="tx2"/>
                </a:solidFill>
              </a:rPr>
              <a:t>Grades Distribution</a:t>
            </a:r>
          </a:p>
          <a:p>
            <a:pPr marL="2984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spc="-35" dirty="0">
                <a:solidFill>
                  <a:schemeClr val="tx2"/>
                </a:solidFill>
              </a:rPr>
              <a:t>Course Materials &amp; Announcements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C35BB9CE-2A17-4A77-A08A-CB25EFDF029E}"/>
              </a:ext>
            </a:extLst>
          </p:cNvPr>
          <p:cNvSpPr txBox="1">
            <a:spLocks/>
          </p:cNvSpPr>
          <p:nvPr/>
        </p:nvSpPr>
        <p:spPr>
          <a:xfrm>
            <a:off x="8400415" y="6462281"/>
            <a:ext cx="219709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0" i="0" kern="1200">
                <a:solidFill>
                  <a:srgbClr val="898989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lang="en-US" spc="-5" smtClean="0"/>
              <a:pPr marL="25400">
                <a:lnSpc>
                  <a:spcPts val="1325"/>
                </a:lnSpc>
              </a:pPr>
              <a:t>2</a:t>
            </a:fld>
            <a:endParaRPr lang="en-US" spc="-5" dirty="0"/>
          </a:p>
        </p:txBody>
      </p:sp>
      <p:sp>
        <p:nvSpPr>
          <p:cNvPr id="39" name="Rectangle 2">
            <a:extLst>
              <a:ext uri="{FF2B5EF4-FFF2-40B4-BE49-F238E27FC236}">
                <a16:creationId xmlns:a16="http://schemas.microsoft.com/office/drawing/2014/main" id="{B89BE1E2-9733-4EB6-8F45-805F9A2A4D3A}"/>
              </a:ext>
            </a:extLst>
          </p:cNvPr>
          <p:cNvSpPr txBox="1">
            <a:spLocks noChangeArrowheads="1"/>
          </p:cNvSpPr>
          <p:nvPr/>
        </p:nvSpPr>
        <p:spPr>
          <a:xfrm>
            <a:off x="600108" y="2199954"/>
            <a:ext cx="2767763" cy="2031055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>
            <a:lvl1pPr>
              <a:defRPr sz="3200" b="1" i="0">
                <a:solidFill>
                  <a:srgbClr val="374D8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rtl="0">
              <a:lnSpc>
                <a:spcPct val="90000"/>
              </a:lnSpc>
              <a:spcBef>
                <a:spcPct val="0"/>
              </a:spcBef>
            </a:pPr>
            <a:r>
              <a:rPr lang="en-US" sz="6000" kern="1200" spc="-305" dirty="0">
                <a:solidFill>
                  <a:srgbClr val="FFFFFF"/>
                </a:solidFill>
                <a:latin typeface="+mj-lt"/>
                <a:cs typeface="+mj-cs"/>
              </a:rPr>
              <a:t>Outline</a:t>
            </a:r>
            <a:endParaRPr lang="en-US" sz="6000" i="1" u="sng" kern="1200" spc="-305" dirty="0">
              <a:solidFill>
                <a:srgbClr val="FFFFFF"/>
              </a:solidFill>
              <a:latin typeface="+mj-lt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0238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589597"/>
            <a:ext cx="7984330" cy="495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pc="-260" dirty="0"/>
              <a:t>Course Staff: </a:t>
            </a:r>
            <a:r>
              <a:rPr spc="-260" dirty="0"/>
              <a:t>Instructors</a:t>
            </a:r>
            <a:r>
              <a:rPr lang="en-AU" spc="-260" dirty="0"/>
              <a:t> (Short Bio)</a:t>
            </a:r>
            <a:endParaRPr spc="-260" dirty="0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81898856-8AED-4E08-9AFD-DF392F2B5DF2}"/>
              </a:ext>
            </a:extLst>
          </p:cNvPr>
          <p:cNvSpPr txBox="1">
            <a:spLocks/>
          </p:cNvSpPr>
          <p:nvPr/>
        </p:nvSpPr>
        <p:spPr>
          <a:xfrm>
            <a:off x="457200" y="2438400"/>
            <a:ext cx="7349654" cy="3886200"/>
          </a:xfrm>
          <a:prstGeom prst="rect">
            <a:avLst/>
          </a:prstGeom>
        </p:spPr>
        <p:txBody>
          <a:bodyPr>
            <a:norm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AU" sz="2200" kern="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kern="0" dirty="0"/>
              <a:t>Bachelor in Computer Science </a:t>
            </a:r>
            <a:r>
              <a:rPr lang="en-AU" sz="2200" i="1" kern="0" dirty="0"/>
              <a:t>from</a:t>
            </a:r>
            <a:r>
              <a:rPr lang="en-AU" sz="2200" kern="0" dirty="0"/>
              <a:t> Helwan University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kern="0" dirty="0"/>
              <a:t>Masters in Computer Science (Image Processing) </a:t>
            </a:r>
            <a:r>
              <a:rPr lang="en-AU" sz="2200" i="1" kern="0" dirty="0"/>
              <a:t>from</a:t>
            </a:r>
            <a:r>
              <a:rPr lang="en-AU" sz="2200" kern="0" dirty="0"/>
              <a:t> Helwan University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kern="0" dirty="0"/>
              <a:t>PhD. in Computer Science (Computational Linguistics) </a:t>
            </a:r>
            <a:r>
              <a:rPr lang="en-AU" sz="2200" i="1" kern="0" dirty="0"/>
              <a:t>from</a:t>
            </a:r>
            <a:r>
              <a:rPr lang="en-AU" sz="2200" kern="0" dirty="0"/>
              <a:t> Helwan University</a:t>
            </a:r>
            <a:endParaRPr lang="en-AU" sz="2200" kern="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200" kern="0" dirty="0">
              <a:solidFill>
                <a:sysClr val="windowText" lastClr="000000"/>
              </a:solidFill>
            </a:endParaRP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0AD9E002-CABA-4F22-8935-62DB92232805}"/>
              </a:ext>
            </a:extLst>
          </p:cNvPr>
          <p:cNvSpPr txBox="1">
            <a:spLocks/>
          </p:cNvSpPr>
          <p:nvPr/>
        </p:nvSpPr>
        <p:spPr>
          <a:xfrm>
            <a:off x="533400" y="2237232"/>
            <a:ext cx="7273454" cy="658368"/>
          </a:xfrm>
          <a:prstGeom prst="roundRect">
            <a:avLst>
              <a:gd name="adj" fmla="val 16667"/>
            </a:avLst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AU" sz="2200" b="1" dirty="0"/>
              <a:t>Dr. Mohammed El-Said</a:t>
            </a:r>
            <a:endParaRPr lang="en-AU" sz="22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55027326-3BA3-46E1-9A41-69F02A24927F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400415" y="6462281"/>
            <a:ext cx="21970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1296340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9144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BAD369B-110B-4514-99CB-46005E1B6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399" y="643467"/>
            <a:ext cx="8408193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rtl="0">
              <a:lnSpc>
                <a:spcPct val="90000"/>
              </a:lnSpc>
              <a:spcBef>
                <a:spcPct val="0"/>
              </a:spcBef>
            </a:pPr>
            <a:r>
              <a:rPr lang="en-US" sz="28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Textbook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08EF7C-1DFD-48FE-9B6B-06C9659FF2C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81D60167-4931-47E6-BA6A-407CBD079E47}" type="slidenum">
              <a:rPr lang="en-US" spc="-5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4</a:t>
            </a:fld>
            <a:endParaRPr lang="en-US" spc="-5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11CA35BF-5B5E-44BF-91CA-8BE5635854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600" y="1761898"/>
            <a:ext cx="3524250" cy="4531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B8D68EB-301E-449E-9235-6F242BA80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9340" y="1761898"/>
            <a:ext cx="4906060" cy="3000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21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A141C-74A2-488A-AB30-F6C98D8D1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Contents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6B8A12-004C-49F7-A948-76B0A0E25DD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ts val="1325"/>
              </a:lnSpc>
            </a:pPr>
            <a:fld id="{81D60167-4931-47E6-BA6A-407CBD079E47}" type="slidenum">
              <a:rPr lang="en-US" spc="-5" smtClean="0"/>
              <a:t>5</a:t>
            </a:fld>
            <a:endParaRPr lang="en-US" spc="-5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735F49A-790C-42FF-B064-FF417FF63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230" y="1295400"/>
            <a:ext cx="8932679" cy="447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59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B1A29-2F35-41EC-8CBE-A4BCE69DE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291090"/>
            <a:ext cx="78866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rtl="0">
              <a:lnSpc>
                <a:spcPct val="90000"/>
              </a:lnSpc>
              <a:spcBef>
                <a:spcPct val="0"/>
              </a:spcBef>
            </a:pPr>
            <a:r>
              <a:rPr lang="en-US" sz="4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25D2D-49F0-4431-8557-3DD9844E2E0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81D60167-4931-47E6-BA6A-407CBD079E47}" type="slidenum">
              <a:rPr lang="en-US" spc="-5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6</a:t>
            </a:fld>
            <a:endParaRPr lang="en-US" spc="-5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39A33C-75D7-E7ED-059C-35080AE81D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005" y="1223778"/>
            <a:ext cx="8243305" cy="456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356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7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4868" y="589597"/>
            <a:ext cx="7434262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pc="-240" dirty="0"/>
              <a:t>Grades Distribution</a:t>
            </a:r>
            <a:endParaRPr spc="-240" dirty="0"/>
          </a:p>
        </p:txBody>
      </p:sp>
      <p:sp>
        <p:nvSpPr>
          <p:cNvPr id="3" name="object 3"/>
          <p:cNvSpPr txBox="1"/>
          <p:nvPr/>
        </p:nvSpPr>
        <p:spPr>
          <a:xfrm>
            <a:off x="304800" y="1219200"/>
            <a:ext cx="8458200" cy="35702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/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Grades Distribution: </a:t>
            </a:r>
          </a:p>
          <a:p>
            <a:pPr algn="just"/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pPr marL="800100" lvl="1" indent="-342900" algn="just">
              <a:buFont typeface="+mj-lt"/>
              <a:buAutoNum type="arabicParenR"/>
            </a:pPr>
            <a:r>
              <a:rPr lang="en-US" sz="3200" dirty="0"/>
              <a:t>Final Written Exam				</a:t>
            </a:r>
            <a:r>
              <a:rPr lang="en-US" sz="3200" b="1" dirty="0"/>
              <a:t>50%</a:t>
            </a:r>
            <a:r>
              <a:rPr lang="en-US" sz="3200" dirty="0"/>
              <a:t> </a:t>
            </a:r>
          </a:p>
          <a:p>
            <a:pPr marL="800100" lvl="1" indent="-342900" algn="just">
              <a:buFont typeface="+mj-lt"/>
              <a:buAutoNum type="arabicParenR"/>
            </a:pPr>
            <a:r>
              <a:rPr lang="en-US" sz="3200" dirty="0"/>
              <a:t>Midterm Written Exam			</a:t>
            </a:r>
            <a:r>
              <a:rPr lang="en-US" sz="3200" b="1" dirty="0"/>
              <a:t>20%</a:t>
            </a:r>
            <a:r>
              <a:rPr lang="en-US" sz="3200" dirty="0"/>
              <a:t> </a:t>
            </a:r>
          </a:p>
          <a:p>
            <a:pPr marL="800100" lvl="1" indent="-342900" algn="just">
              <a:buFont typeface="+mj-lt"/>
              <a:buAutoNum type="arabicParenR"/>
            </a:pPr>
            <a:r>
              <a:rPr lang="en-US" sz="3200" dirty="0"/>
              <a:t>Sheets						</a:t>
            </a:r>
            <a:r>
              <a:rPr lang="en-US" sz="3200" b="1" dirty="0"/>
              <a:t>10%</a:t>
            </a:r>
          </a:p>
          <a:p>
            <a:pPr marL="800100" lvl="1" indent="-342900" algn="just">
              <a:buFont typeface="+mj-lt"/>
              <a:buAutoNum type="arabicParenR"/>
            </a:pPr>
            <a:r>
              <a:rPr lang="en-US" sz="3200" dirty="0"/>
              <a:t>Quizzes						</a:t>
            </a:r>
            <a:r>
              <a:rPr lang="en-US" sz="3200" b="1" dirty="0"/>
              <a:t>10%</a:t>
            </a:r>
            <a:r>
              <a:rPr lang="en-US" sz="3200" dirty="0"/>
              <a:t> </a:t>
            </a:r>
          </a:p>
          <a:p>
            <a:pPr marL="800100" lvl="1" indent="-342900" algn="just">
              <a:buFont typeface="+mj-lt"/>
              <a:buAutoNum type="arabicParenR"/>
            </a:pPr>
            <a:r>
              <a:rPr lang="en-US" sz="3200" dirty="0"/>
              <a:t>Project						</a:t>
            </a:r>
            <a:r>
              <a:rPr lang="en-US" sz="3200" b="1" dirty="0"/>
              <a:t>10%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4106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8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589597"/>
            <a:ext cx="9144000" cy="495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pc="-370" dirty="0"/>
              <a:t>Course </a:t>
            </a:r>
            <a:r>
              <a:rPr lang="en-US" spc="-240" dirty="0"/>
              <a:t>M</a:t>
            </a:r>
            <a:r>
              <a:rPr spc="-240" dirty="0"/>
              <a:t>aterials </a:t>
            </a:r>
            <a:r>
              <a:rPr lang="en-AU" spc="-320" dirty="0"/>
              <a:t>&amp; Announcements</a:t>
            </a:r>
            <a:endParaRPr spc="-315" dirty="0"/>
          </a:p>
        </p:txBody>
      </p:sp>
      <p:sp>
        <p:nvSpPr>
          <p:cNvPr id="3" name="object 3"/>
          <p:cNvSpPr txBox="1"/>
          <p:nvPr/>
        </p:nvSpPr>
        <p:spPr>
          <a:xfrm>
            <a:off x="381000" y="1577121"/>
            <a:ext cx="8534400" cy="39018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spc="-75" dirty="0">
                <a:latin typeface="Arial"/>
                <a:cs typeface="Arial"/>
              </a:rPr>
              <a:t>Course Webpage</a:t>
            </a:r>
          </a:p>
          <a:p>
            <a:pPr marL="927100" marR="5080" lvl="2" algn="just">
              <a:lnSpc>
                <a:spcPct val="150000"/>
              </a:lnSpc>
            </a:pPr>
            <a:r>
              <a:rPr lang="en-US" sz="2400" spc="-75" dirty="0">
                <a:solidFill>
                  <a:srgbClr val="7030A0"/>
                </a:solidFill>
                <a:latin typeface="Arial"/>
                <a:cs typeface="Arial"/>
                <a:hlinkClick r:id="rId3"/>
              </a:rPr>
              <a:t>fcai.smartpharaohs.com/pl2/2025</a:t>
            </a:r>
            <a:endParaRPr lang="en-US" sz="2400" spc="-75" dirty="0">
              <a:solidFill>
                <a:srgbClr val="7030A0"/>
              </a:solidFill>
              <a:latin typeface="Arial"/>
              <a:cs typeface="Arial"/>
            </a:endParaRPr>
          </a:p>
          <a:p>
            <a:pPr marL="12700" marR="5080" algn="just">
              <a:lnSpc>
                <a:spcPct val="150000"/>
              </a:lnSpc>
            </a:pPr>
            <a:endParaRPr lang="en-US" sz="2400" spc="-75" dirty="0">
              <a:latin typeface="Arial"/>
              <a:cs typeface="Arial"/>
            </a:endParaRPr>
          </a:p>
          <a:p>
            <a:pPr marL="355600" marR="508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spc="-45" dirty="0">
                <a:latin typeface="Arial"/>
                <a:cs typeface="Arial"/>
              </a:rPr>
              <a:t>Announcements</a:t>
            </a:r>
            <a:r>
              <a:rPr lang="en-US" sz="2400" spc="-35" dirty="0">
                <a:latin typeface="Arial"/>
                <a:cs typeface="Arial"/>
              </a:rPr>
              <a:t>, and any</a:t>
            </a:r>
            <a:r>
              <a:rPr lang="en-US" sz="2400" spc="-65" dirty="0">
                <a:latin typeface="Arial"/>
                <a:cs typeface="Arial"/>
              </a:rPr>
              <a:t> </a:t>
            </a:r>
            <a:r>
              <a:rPr lang="en-US" sz="2400" spc="-35" dirty="0">
                <a:latin typeface="Arial"/>
                <a:cs typeface="Arial"/>
              </a:rPr>
              <a:t>supplemental </a:t>
            </a:r>
            <a:r>
              <a:rPr lang="en-US" sz="2400" spc="-25" dirty="0">
                <a:latin typeface="Arial"/>
                <a:cs typeface="Arial"/>
              </a:rPr>
              <a:t>notes </a:t>
            </a:r>
            <a:r>
              <a:rPr lang="en-US" sz="2400" spc="-55" dirty="0">
                <a:latin typeface="Arial"/>
                <a:cs typeface="Arial"/>
              </a:rPr>
              <a:t>will be made </a:t>
            </a:r>
            <a:r>
              <a:rPr lang="en-US" sz="2400" spc="-65" dirty="0">
                <a:latin typeface="Arial"/>
                <a:cs typeface="Arial"/>
              </a:rPr>
              <a:t>available “posted” online on </a:t>
            </a:r>
            <a:r>
              <a:rPr lang="en-US" sz="2400" spc="-30" dirty="0">
                <a:latin typeface="Arial"/>
                <a:cs typeface="Arial"/>
              </a:rPr>
              <a:t>the MS Teams Group</a:t>
            </a:r>
            <a:endParaRPr lang="en-US" sz="2400" dirty="0">
              <a:latin typeface="Arial"/>
              <a:cs typeface="Arial"/>
            </a:endParaRPr>
          </a:p>
          <a:p>
            <a:pPr marL="12700" marR="5080" algn="ctr">
              <a:lnSpc>
                <a:spcPct val="150000"/>
              </a:lnSpc>
            </a:pPr>
            <a:r>
              <a:rPr lang="en-US" sz="2800" b="1" u="sng" spc="-1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fe2hib1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marL="12700" marR="5080" algn="ctr">
              <a:lnSpc>
                <a:spcPct val="150000"/>
              </a:lnSpc>
            </a:pPr>
            <a:r>
              <a:rPr lang="en-AU" sz="2400" b="1" spc="-10" dirty="0">
                <a:solidFill>
                  <a:srgbClr val="9454C3"/>
                </a:solidFill>
                <a:latin typeface="Arial"/>
                <a:cs typeface="Arial"/>
              </a:rPr>
              <a:t>       </a:t>
            </a:r>
            <a:endParaRPr sz="24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2050" name="Picture 2" descr="Microsoft Teams | OCIO">
            <a:extLst>
              <a:ext uri="{FF2B5EF4-FFF2-40B4-BE49-F238E27FC236}">
                <a16:creationId xmlns:a16="http://schemas.microsoft.com/office/drawing/2014/main" id="{271E3632-BA90-4475-8711-2C5344E6F4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881" y="5041900"/>
            <a:ext cx="1916638" cy="1598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967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90446"/>
            <a:ext cx="9143999" cy="677108"/>
          </a:xfrm>
        </p:spPr>
        <p:txBody>
          <a:bodyPr/>
          <a:lstStyle/>
          <a:p>
            <a:pPr algn="ctr" eaLnBrk="1" hangingPunct="1"/>
            <a:r>
              <a:rPr lang="en-AU" sz="4400" spc="-305" dirty="0"/>
              <a:t>Thanks! .. </a:t>
            </a:r>
            <a:r>
              <a:rPr lang="en-AU" sz="4400" i="1" spc="-305" dirty="0"/>
              <a:t>Questions?</a:t>
            </a:r>
            <a:endParaRPr lang="en-US" sz="4400" i="1" spc="-305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9503D4-1937-41D4-9837-2B0A4D47E02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ts val="1325"/>
              </a:lnSpc>
            </a:pPr>
            <a:fld id="{81D60167-4931-47E6-BA6A-407CBD079E47}" type="slidenum">
              <a:rPr lang="en-US" spc="-5" smtClean="0"/>
              <a:t>9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117048818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454C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204</Words>
  <Application>Microsoft Office PowerPoint</Application>
  <PresentationFormat>On-screen Show (4:3)</PresentationFormat>
  <Paragraphs>53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PowerPoint Presentation</vt:lpstr>
      <vt:lpstr>Outline</vt:lpstr>
      <vt:lpstr>Course Staff: Instructors (Short Bio)</vt:lpstr>
      <vt:lpstr>Textbook</vt:lpstr>
      <vt:lpstr>Course Contents</vt:lpstr>
      <vt:lpstr>Agenda</vt:lpstr>
      <vt:lpstr>Grades Distribution</vt:lpstr>
      <vt:lpstr>Course Materials &amp; Announcements</vt:lpstr>
      <vt:lpstr>Thanks! ..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Mohammed El-Said</dc:creator>
  <cp:lastModifiedBy>Mohammed El-Said</cp:lastModifiedBy>
  <cp:revision>33</cp:revision>
  <dcterms:created xsi:type="dcterms:W3CDTF">2019-09-25T23:28:10Z</dcterms:created>
  <dcterms:modified xsi:type="dcterms:W3CDTF">2025-09-06T13:20:49Z</dcterms:modified>
</cp:coreProperties>
</file>