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3"/>
  </p:notesMasterIdLst>
  <p:handoutMasterIdLst>
    <p:handoutMasterId r:id="rId64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8" r:id="rId8"/>
    <p:sldId id="337" r:id="rId9"/>
    <p:sldId id="339" r:id="rId10"/>
    <p:sldId id="340" r:id="rId11"/>
    <p:sldId id="399" r:id="rId12"/>
    <p:sldId id="389" r:id="rId13"/>
    <p:sldId id="341" r:id="rId14"/>
    <p:sldId id="342" r:id="rId15"/>
    <p:sldId id="345" r:id="rId16"/>
    <p:sldId id="346" r:id="rId17"/>
    <p:sldId id="347" r:id="rId18"/>
    <p:sldId id="396" r:id="rId19"/>
    <p:sldId id="348" r:id="rId20"/>
    <p:sldId id="398" r:id="rId21"/>
    <p:sldId id="395" r:id="rId22"/>
    <p:sldId id="397" r:id="rId23"/>
    <p:sldId id="349" r:id="rId24"/>
    <p:sldId id="350" r:id="rId25"/>
    <p:sldId id="351" r:id="rId26"/>
    <p:sldId id="353" r:id="rId27"/>
    <p:sldId id="354" r:id="rId28"/>
    <p:sldId id="390" r:id="rId29"/>
    <p:sldId id="356" r:id="rId30"/>
    <p:sldId id="358" r:id="rId31"/>
    <p:sldId id="359" r:id="rId32"/>
    <p:sldId id="386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91" r:id="rId54"/>
    <p:sldId id="380" r:id="rId55"/>
    <p:sldId id="381" r:id="rId56"/>
    <p:sldId id="382" r:id="rId57"/>
    <p:sldId id="383" r:id="rId58"/>
    <p:sldId id="392" r:id="rId59"/>
    <p:sldId id="393" r:id="rId60"/>
    <p:sldId id="394" r:id="rId61"/>
    <p:sldId id="385" r:id="rId62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8" autoAdjust="0"/>
    <p:restoredTop sz="94667"/>
  </p:normalViewPr>
  <p:slideViewPr>
    <p:cSldViewPr snapToGrid="0">
      <p:cViewPr varScale="1">
        <p:scale>
          <a:sx n="68" d="100"/>
          <a:sy n="68" d="100"/>
        </p:scale>
        <p:origin x="1212" y="54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F356BD1-B3C4-1944-A475-7B3D632BC8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6E449C2-B496-7D43-9403-8F451B6F60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77B5457-DF9D-AB4E-8C73-23511BE65C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93D5966-8127-6044-890D-BA39F7ACAB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DD184D9F-5E05-41FD-B191-7116F8B52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C7FA074-91DA-3947-920D-1AB5AB8873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A606925-E5A2-5E43-8938-BCFD1B50BB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6760DAD-7B66-4A0F-A88B-B0145A6689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6E9FCCD-B069-3345-AAD0-609A3ECA03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2E470EF-7DA4-8A4B-A737-BC0316D22B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1F4271D-9824-2349-98D3-FA5C39E6E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183519-CC1A-4018-85C0-55E5E3092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C139998-785F-4DEA-871C-650B36A07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23BF44-9EBE-47D8-B96E-6DC2EDFA6346}" type="slidenum">
              <a:rPr lang="en-US" altLang="en-US" sz="1300" smtClean="0">
                <a:latin typeface="Helvetica" panose="020B0604020202020204" pitchFamily="34" charset="0"/>
              </a:rPr>
              <a:pPr/>
              <a:t>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2A02AC8-AC41-4BCD-9FFD-481286D4A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F44140E-CCF1-4065-AF5C-5AD04FC62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974ED6C-6572-43FC-87FE-58C578F5B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59A0FB-9995-4189-8EF8-F2B42CA9AF2A}" type="slidenum">
              <a:rPr lang="en-US" altLang="en-US" sz="1300" smtClean="0">
                <a:latin typeface="Helvetica" panose="020B0604020202020204" pitchFamily="34" charset="0"/>
              </a:rPr>
              <a:pPr/>
              <a:t>12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F10DD43-DEE4-428D-8F15-1604B2BE2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DC8132E-2354-46E4-9951-9ABC938E9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75E9666-9B14-4008-8B84-6AECFD54D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72139CD-8B9F-4010-9DB9-D5C71A0440A5}" type="slidenum">
              <a:rPr lang="en-US" altLang="en-US" sz="1300" smtClean="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A73D473-46D0-4861-B0CA-56D02EBEE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72717C4-B4C3-4A89-84BC-FB86125C3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4B3A5F8E-509E-46C7-98D7-8F54A91FA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0D48F1-EAEC-40CC-B2F2-036DB472EA31}" type="slidenum">
              <a:rPr lang="en-US" altLang="en-US" sz="1300" smtClean="0">
                <a:latin typeface="Helvetica" panose="020B0604020202020204" pitchFamily="34" charset="0"/>
              </a:rPr>
              <a:pPr/>
              <a:t>14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2044FE5-56E6-4C87-8999-5A2CD9622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2C39569-F4B2-461E-9559-64083817A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B0016C2-ACA9-42B6-830A-F94213F98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D107B-FC66-44BD-99DF-C07FA1F3BB39}" type="slidenum">
              <a:rPr lang="en-US" altLang="en-US" sz="1300" smtClean="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77B235C-37C3-4420-9EDE-5DB1396B0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B33F69-A8F5-4C7E-8B38-0EFB0D156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9DFFB1F4-0995-4A06-9D67-272DB389F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AE4A82-D6A6-4E54-AC5D-B577E21E30DE}" type="slidenum">
              <a:rPr lang="en-US" altLang="en-US" sz="1300" smtClean="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DB4CED6-2789-4F90-A863-D47D7F96D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B4DE8B5-FD18-4717-AB59-A736C4C50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Parasitic = </a:t>
            </a:r>
            <a:r>
              <a:rPr lang="ar-EG" dirty="0"/>
              <a:t>طفيلية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83519-CC1A-4018-85C0-55E5E309213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12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AE241E4-35F2-4C1D-BE25-EED93298C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E39D2-D53F-4ECA-9E71-5BD435DBA467}" type="slidenum">
              <a:rPr lang="en-US" altLang="en-US" sz="1300" smtClean="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9650935-344E-4E3B-98DA-125926D4D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03BE770-77AF-45F6-8299-6498F42BB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CB58D366-83AF-4184-86FC-598457500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39FECC-6B7E-4974-BE50-9E447E428DF9}" type="slidenum">
              <a:rPr lang="en-US" altLang="en-US" sz="1300" smtClean="0">
                <a:latin typeface="Helvetica" panose="020B0604020202020204" pitchFamily="34" charset="0"/>
              </a:rPr>
              <a:pPr/>
              <a:t>24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05BDAC0-089B-4FEA-8842-43AB0799E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836643B-DD4C-4EB8-B457-4873E2DDA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47506D4-917B-4A19-B136-08376F83B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DDF087B-68D7-49FD-AF1D-83CC5E455568}" type="slidenum">
              <a:rPr lang="en-US" altLang="en-US" sz="1300" smtClean="0">
                <a:latin typeface="Helvetica" panose="020B0604020202020204" pitchFamily="34" charset="0"/>
              </a:rPr>
              <a:pPr/>
              <a:t>25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743A1F6-857E-48DD-867C-C28201D3A1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91C0594-55FE-4E8F-BC6A-66EA234E5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B92BE3F-37D4-4C44-BE62-83E78D9713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EA6C35-063C-403D-95BB-75E1DEE21186}" type="slidenum">
              <a:rPr lang="en-US" altLang="en-US" sz="1300" smtClean="0">
                <a:latin typeface="Helvetica" panose="020B0604020202020204" pitchFamily="34" charset="0"/>
              </a:rPr>
              <a:pPr/>
              <a:t>29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1BE0C45-1B0D-4F68-9B75-F10D4C7C2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DD315E9-BEFA-499B-9BB4-F525FFC92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3AE3C344-9818-4ADC-9012-831157466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0D5A8F-A3E8-4622-8661-782A1E39E002}" type="slidenum">
              <a:rPr lang="en-US" altLang="en-US" sz="1300" smtClean="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1A981F2-3A50-460E-B655-A01871BBD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176CB2E-86A0-411A-8037-0C61ADF83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EC942402-BD1B-414A-9C41-99CE11DB0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2178C6C-C040-4640-84C3-D6B5A9CDCD88}" type="slidenum">
              <a:rPr lang="en-US" altLang="en-US" sz="1300" smtClean="0">
                <a:latin typeface="Helvetica" panose="020B0604020202020204" pitchFamily="34" charset="0"/>
              </a:rPr>
              <a:pPr/>
              <a:t>31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B657BEED-C810-408E-8965-43D7A4179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C626686-4002-48A4-AB24-FDA24092D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4640566F-B610-4AE4-8BB6-82E4DDCA7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A6BA35-ADA9-44B1-BCF1-5DA4A1902BE3}" type="slidenum">
              <a:rPr lang="en-US" altLang="en-US" sz="1300" smtClean="0">
                <a:latin typeface="Helvetica" panose="020B0604020202020204" pitchFamily="34" charset="0"/>
              </a:rPr>
              <a:pPr/>
              <a:t>32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7013D99-E276-4C52-8972-D254D2E98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D8B2932-A095-4867-9705-84BAD33B7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C5FC593-C5FC-41E7-B19F-68E96D6BA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7EFAAF-FF94-4ADC-8B07-37A4B91B41E7}" type="slidenum">
              <a:rPr lang="en-US" altLang="en-US" sz="1300" smtClean="0">
                <a:latin typeface="Helvetica" panose="020B0604020202020204" pitchFamily="34" charset="0"/>
              </a:rPr>
              <a:pPr/>
              <a:t>33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5094077-F975-4175-BDE0-856BAF9E2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60153C7-862D-4A86-82ED-0057C124C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37DD33B8-DDBA-4FCC-B822-42FC710A5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F67ACF-FE78-4C56-B30B-305E9CB1BD1C}" type="slidenum">
              <a:rPr lang="en-US" altLang="en-US" sz="1300" smtClean="0">
                <a:latin typeface="Helvetica" panose="020B0604020202020204" pitchFamily="34" charset="0"/>
              </a:rPr>
              <a:pPr/>
              <a:t>34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3C2DA5D-33D7-42BF-8BD4-4DAC61558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574BAF9-3306-4CBA-B263-84A95E762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5D09E26C-EBAE-4302-99DE-3C7340167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AF86AB-501F-4F41-9626-80701AACDF5E}" type="slidenum">
              <a:rPr lang="en-US" altLang="en-US" sz="1300" smtClean="0">
                <a:latin typeface="Helvetica" panose="020B0604020202020204" pitchFamily="34" charset="0"/>
              </a:rPr>
              <a:pPr/>
              <a:t>35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FE39734-4AFA-4753-88E7-55EDC57C0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56DF3A2-F210-4DCF-858D-36F064FB1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83B0F989-DA50-4B5D-98E8-F8B737E4D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553E23-BC0C-4196-AAD6-221224840148}" type="slidenum">
              <a:rPr lang="en-US" altLang="en-US" sz="1300" smtClean="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F60940E8-41C0-47C6-9525-02A44DB33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C39AAA3-9C43-4C39-A9BD-45A55CAF7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C1BC318F-D201-47DC-8649-A7A7A07ECE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C5D949-D3FA-4629-9298-98E2F33CB032}" type="slidenum">
              <a:rPr lang="en-US" altLang="en-US" sz="1300" smtClean="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8C7D72F-04AF-4E36-8182-DA8A2EFDB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31704B6-0577-47AF-848B-53EE8199F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B739E42D-B116-42C2-ABCA-C9F6BF9D1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10F8AD-BC6D-4A46-8F25-44BB77ABDB30}" type="slidenum">
              <a:rPr lang="en-US" altLang="en-US" sz="1300" smtClean="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8AFB6A9-FF90-4368-8497-4E80D970A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9753A20-39CC-46B3-BBEA-5AD5924E8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BD2AB364-A4B1-4C93-BD48-5884224DF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C63201-24E4-42E9-BBC4-66AD85008951}" type="slidenum">
              <a:rPr lang="en-US" altLang="en-US" sz="1300" smtClean="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D2F210E-D6DA-4E3D-BD1F-8BABB5F25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69E2517-40AE-4945-BAA9-473B10E31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B23097AB-B573-4716-8192-ED992F7A8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7EF68C-A2E6-4424-A709-7974DA7CE223}" type="slidenum">
              <a:rPr lang="en-US" altLang="en-US" sz="1300" smtClean="0">
                <a:latin typeface="Helvetica" panose="020B0604020202020204" pitchFamily="34" charset="0"/>
              </a:rPr>
              <a:pPr/>
              <a:t>40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1AA6BE8-574B-455F-834E-8542A6B6B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1CCAB1D-8E4D-4DAA-8FBC-511C988CD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88E1BAD1-923F-43F5-9574-9B8E10322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4A43FE-1994-4AE5-8CAC-0E73C1B6104E}" type="slidenum">
              <a:rPr lang="en-US" altLang="en-US" sz="1300" smtClean="0">
                <a:latin typeface="Helvetica" panose="020B0604020202020204" pitchFamily="34" charset="0"/>
              </a:rPr>
              <a:pPr/>
              <a:t>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93B59FE-D52B-4A0C-A8A2-DBF5352AD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B911B74-A64E-463F-8237-D88751543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BE7DB2F5-17F4-4DA5-B737-F6741D51D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80650A-49E1-4E87-94D7-155A94E22E7A}" type="slidenum">
              <a:rPr lang="en-US" altLang="en-US" sz="1300" smtClean="0">
                <a:latin typeface="Helvetica" panose="020B0604020202020204" pitchFamily="34" charset="0"/>
              </a:rPr>
              <a:pPr/>
              <a:t>41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11C2BCB-F9C9-4145-9821-4886435E5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DEF2CAE-F51D-48AF-8A01-32FE553D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34E156DD-DBF2-4095-B6BD-7A9434CB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EEE041-1B36-49E8-A2CF-D3AB5039F3D7}" type="slidenum">
              <a:rPr lang="en-US" altLang="en-US" sz="1300" smtClean="0">
                <a:latin typeface="Helvetica" panose="020B0604020202020204" pitchFamily="34" charset="0"/>
              </a:rPr>
              <a:pPr/>
              <a:t>42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4B6D579F-64C7-44C0-96B8-281F8FE7C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9DE2DB7-218A-46B7-A218-30F005C88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845D4DEF-9FC5-4786-8946-2FF3E0D38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CA69DF-1655-4804-9370-8620EFA52152}" type="slidenum">
              <a:rPr lang="en-US" altLang="en-US" sz="1300" smtClean="0">
                <a:latin typeface="Helvetica" panose="020B0604020202020204" pitchFamily="34" charset="0"/>
              </a:rPr>
              <a:pPr/>
              <a:t>43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9CDAE7F-CAE1-4A81-A101-BED62AA98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A1D83B0-BB3F-4E2B-AA56-BD1DABB5C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5D1DBE73-026E-4AB1-BD96-FEB363D41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05CE31-F14B-4761-BECE-551ED9EF161F}" type="slidenum">
              <a:rPr lang="en-US" altLang="en-US" sz="1300" smtClean="0">
                <a:latin typeface="Helvetica" panose="020B0604020202020204" pitchFamily="34" charset="0"/>
              </a:rPr>
              <a:pPr/>
              <a:t>44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EBAD755B-FD8C-4B18-9345-252666CA5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FFCE039-413C-42F5-9346-D089C5BB3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AE91B239-D573-4A8C-BA23-B35C27BCE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A2F50C-F1F1-4A38-9012-6BAB98CCEFB1}" type="slidenum">
              <a:rPr lang="en-US" altLang="en-US" sz="1300" smtClean="0">
                <a:latin typeface="Helvetica" panose="020B0604020202020204" pitchFamily="34" charset="0"/>
              </a:rPr>
              <a:pPr/>
              <a:t>45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F72253F7-64F2-4938-8B30-BC88C62BD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AD48854-CEF7-4063-9579-95ED7A619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13BBB506-F673-4AD7-9FBE-0033EDBDA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66603C-AFFD-4282-A779-48A8D3D71362}" type="slidenum">
              <a:rPr lang="en-US" altLang="en-US" sz="1300" smtClean="0">
                <a:latin typeface="Helvetica" panose="020B0604020202020204" pitchFamily="34" charset="0"/>
              </a:rPr>
              <a:pPr/>
              <a:t>46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311310F-E252-4C89-BD8A-924D441DE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29AB6FA-C084-4920-8D70-62A2DDFA3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61FEDE75-E365-425B-B996-2CFF65C03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970FB8-8A06-4DBE-81A0-182E489C478B}" type="slidenum">
              <a:rPr lang="en-US" altLang="en-US" sz="1300" smtClean="0">
                <a:latin typeface="Helvetica" panose="020B0604020202020204" pitchFamily="34" charset="0"/>
              </a:rPr>
              <a:pPr/>
              <a:t>47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5237CA1-DB64-4893-BC3A-BE76AB206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E67BDB2-C137-4A68-A936-E38990ACD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BD883123-4B92-4B67-AFC8-9C34A93A3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40DF4C-45FD-4D9F-9313-46E15C92EF4E}" type="slidenum">
              <a:rPr lang="en-US" altLang="en-US" sz="1300" smtClean="0">
                <a:latin typeface="Helvetica" panose="020B0604020202020204" pitchFamily="34" charset="0"/>
              </a:rPr>
              <a:pPr/>
              <a:t>48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1F28817E-A868-44E3-B00B-89788E62B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883921B-DEC5-47D7-B06F-04C6586B3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CF316326-1AD5-44E9-BBDF-5E3F5B4FD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BD433989-0787-4D62-963E-2F1E42FD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CA7B8959-9251-4A15-887A-8C2DC370D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E18BB-1B88-45A4-BB44-38B164112BF8}" type="slidenum">
              <a:rPr lang="en-US" altLang="en-US" sz="1300" smtClean="0">
                <a:latin typeface="Helvetica" panose="020B0604020202020204" pitchFamily="34" charset="0"/>
              </a:rPr>
              <a:pPr/>
              <a:t>49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5B390EB4-79F4-4395-BA02-92E97D784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315B8B-D39F-4DAD-B698-94032BFB45FE}" type="slidenum">
              <a:rPr lang="en-US" altLang="en-US" sz="1300" smtClean="0">
                <a:latin typeface="Helvetica" panose="020B0604020202020204" pitchFamily="34" charset="0"/>
              </a:rPr>
              <a:pPr/>
              <a:t>50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A65E1767-CB2A-43F7-B8D8-43D92B966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32C3171-51BC-4AE9-AF17-A8C59339D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6999784C-12CA-4F7B-B70B-5FA0207C1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2575C1-2723-4EBA-9434-9D780105B670}" type="slidenum">
              <a:rPr lang="en-US" altLang="en-US" sz="1300" smtClean="0">
                <a:latin typeface="Helvetica" panose="020B0604020202020204" pitchFamily="34" charset="0"/>
              </a:rPr>
              <a:pPr/>
              <a:t>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C176125-C074-4C54-AC87-43ABDF369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41FD9CB-4335-494C-B800-BE087293A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87CBF92-E2B0-4FFE-9F44-25D85E7D4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D3E9D7-8BBB-4081-8ED3-40257CF0F7F1}" type="slidenum">
              <a:rPr lang="en-US" altLang="en-US" sz="1300" smtClean="0">
                <a:latin typeface="Helvetica" panose="020B0604020202020204" pitchFamily="34" charset="0"/>
              </a:rPr>
              <a:pPr/>
              <a:t>51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D09AA2A-7FB9-4D85-8691-D71AB57AF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2078EDB-076E-4E28-9637-014835B52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6CA4FF4F-2F0F-410A-8322-BC2E9082B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92A273-716F-4319-9961-E9F315FFCCA1}" type="slidenum">
              <a:rPr lang="en-US" altLang="en-US" sz="1300" smtClean="0">
                <a:latin typeface="Helvetica" panose="020B0604020202020204" pitchFamily="34" charset="0"/>
              </a:rPr>
              <a:pPr/>
              <a:t>54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DC2990B4-E44B-467F-A184-0A151DA74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D78A886-FC37-415D-81FD-9A557F3AA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BA421904-A5F7-4D3A-8E25-5B562543B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A899B3-B713-431A-8EDE-C85B972B9FA5}" type="slidenum">
              <a:rPr lang="en-US" altLang="en-US" sz="1300" smtClean="0">
                <a:latin typeface="Helvetica" panose="020B0604020202020204" pitchFamily="34" charset="0"/>
              </a:rPr>
              <a:pPr/>
              <a:t>55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8DA7101E-3273-4F3C-BA96-48CB9BA45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63B12D7-01E1-433C-A3AC-8F51B97CB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D62241D0-812F-4C9B-921A-F70E6A26F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1209CE-7AF1-4CBD-A947-417552E02F56}" type="slidenum">
              <a:rPr lang="en-US" altLang="en-US" sz="1300" smtClean="0">
                <a:latin typeface="Helvetica" panose="020B0604020202020204" pitchFamily="34" charset="0"/>
              </a:rPr>
              <a:pPr/>
              <a:t>56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6DD4BA0F-C9EB-41B3-B912-067A55A4C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D7DD8E7-A3D8-4556-94BA-895C16911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89ECA05C-79F1-4F7B-8920-5268663BF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3C3DE7-AB13-474B-A2E6-FB21931D9D6D}" type="slidenum">
              <a:rPr lang="en-US" altLang="en-US" sz="1300" smtClean="0">
                <a:latin typeface="Helvetica" panose="020B0604020202020204" pitchFamily="34" charset="0"/>
              </a:rPr>
              <a:pPr/>
              <a:t>57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46491A2-5E05-44DB-B230-5FF183077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1329970-E1CA-448A-8F0C-CA0DC884A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DFDF582E-A8A0-411B-9D1B-4605D8F10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F11CF0-FDA9-4325-9919-08BC95798690}" type="slidenum">
              <a:rPr lang="en-US" altLang="en-US" sz="1300" smtClean="0">
                <a:latin typeface="Helvetica" panose="020B0604020202020204" pitchFamily="34" charset="0"/>
              </a:rPr>
              <a:pPr/>
              <a:t>61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593F5203-E97E-4D53-A230-A621B327C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4F4FFE8-86ED-48A4-8F08-46841F458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0A8FCA86-2E2B-4A8F-9663-6274D57ED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86FF6D-D16D-44D9-A29B-660F64A295EE}" type="slidenum">
              <a:rPr lang="en-US" altLang="en-US" sz="1300" smtClean="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C38AEB6-F9AC-433D-81E5-2CE7FAF5D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880DFEA-DE9B-44ED-A7C3-DF8862A8E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Integrity = </a:t>
            </a:r>
            <a:r>
              <a:rPr lang="ar-EG" altLang="en-US" b="1" dirty="0"/>
              <a:t>سلامة البيانات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CB832A83-A332-4D2B-8DC6-A50763D68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7BBC0F-2ACB-4040-8F86-AF0306E97180}" type="slidenum">
              <a:rPr lang="en-US" altLang="en-US" sz="1300" smtClean="0">
                <a:latin typeface="Helvetica" panose="020B0604020202020204" pitchFamily="34" charset="0"/>
              </a:rPr>
              <a:pPr/>
              <a:t>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DF23BF3-D27D-4805-BF1B-A9E26E006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64D069C-E3EA-40DE-A0CC-28608B37E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Perpetrator = </a:t>
            </a:r>
            <a:r>
              <a:rPr lang="ar-EG" altLang="en-US" dirty="0"/>
              <a:t>مجرم</a:t>
            </a:r>
            <a:r>
              <a:rPr lang="en-US" altLang="en-US" dirty="0"/>
              <a:t>, deter = </a:t>
            </a:r>
            <a:r>
              <a:rPr lang="ar-EG" altLang="en-US" dirty="0"/>
              <a:t>ردع</a:t>
            </a:r>
            <a:r>
              <a:rPr lang="en-US" altLang="en-US" dirty="0"/>
              <a:t>, benign = </a:t>
            </a:r>
            <a:r>
              <a:rPr lang="ar-EG" altLang="en-US" dirty="0"/>
              <a:t>حميدة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EC01919-D606-44BC-8B91-56A1533F3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6D99C6-93C3-4194-99A6-404610961F48}" type="slidenum">
              <a:rPr lang="en-US" altLang="en-US" sz="1300" smtClean="0">
                <a:latin typeface="Helvetica" panose="020B0604020202020204" pitchFamily="34" charset="0"/>
              </a:rPr>
              <a:pPr/>
              <a:t>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3E053D8-8B9B-4F18-A337-371781805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7A58D5C-2847-4066-BBF3-3B9C45EC9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Sniffing = </a:t>
            </a:r>
            <a:r>
              <a:rPr lang="ar-EG" altLang="en-US" dirty="0">
                <a:latin typeface="Times New Roman" panose="02020603050405020304" pitchFamily="18" charset="0"/>
              </a:rPr>
              <a:t>شم</a:t>
            </a:r>
            <a:r>
              <a:rPr lang="en-US" altLang="en-US" dirty="0">
                <a:latin typeface="Times New Roman" panose="02020603050405020304" pitchFamily="18" charset="0"/>
              </a:rPr>
              <a:t>, spoofing = </a:t>
            </a:r>
            <a:r>
              <a:rPr lang="ar-EG" altLang="en-US" dirty="0">
                <a:latin typeface="Times New Roman" panose="02020603050405020304" pitchFamily="18" charset="0"/>
              </a:rPr>
              <a:t>خداع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769B48D4-F8E0-453F-8642-DBDA158B6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D7422AD-6ABC-4838-9621-AE8CFCF0E9CA}" type="slidenum">
              <a:rPr lang="en-US" altLang="en-US" sz="1300" smtClean="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3884319-EC86-4E34-8C7F-4BCECAB74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331AF4E-B93D-4C51-BF7A-C4AFFD618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Covert = </a:t>
            </a:r>
            <a:r>
              <a:rPr lang="ar-EG" altLang="en-US" dirty="0">
                <a:latin typeface="Times New Roman" panose="02020603050405020304" pitchFamily="18" charset="0"/>
              </a:rPr>
              <a:t>خفي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Clandestine = </a:t>
            </a:r>
            <a:r>
              <a:rPr lang="ar-EG" altLang="en-US" dirty="0"/>
              <a:t>سري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83519-CC1A-4018-85C0-55E5E309213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79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89809E0-FCFE-4BC4-99A5-9664F5A4E39F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AA12DA9-89EA-4651-B5AC-DB1FFD0D1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ED9B49C-6E74-4D27-AD2F-71F026F19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A61D31E-71D1-4F84-B1BD-33A8220E5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DA27D4FD-02AE-4FDD-88DE-745D40C6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33AA9AE-F464-4B30-A156-A2CCF709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9275AC3-70D3-4192-A9DD-B349A272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3F1B6F8A-56B1-4209-BF0B-EFA7B40C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49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37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91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65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86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05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97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24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70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36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6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CFE1A401-53D3-4DE9-BBCF-1DC1AAEF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F45D9BC-B8AE-48DC-BABF-38DD7F519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FA2599-62DB-4894-90E5-E0A54105E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228B68-2FF7-274A-8506-05D47FA3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46D847D4-78A2-474B-9DAC-2B9470F22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672C6BD-D920-4D48-8216-D7A464492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2C1110B-3FAA-984D-AB3E-13562778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8FE138DC-107D-5E46-BA4B-1E4A33584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16.</a:t>
            </a:r>
            <a:fld id="{EFE34E93-465C-4951-8CA0-DF786DD244B6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6AD2773-EABA-6345-9DEF-4F0D01634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EE953F1-CF3A-314E-957D-700095187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1522FB2-3F18-45C8-ABB6-53575B2B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.wikipedia.org/wiki/&#1587;&#1578;&#1608;&#1603;&#1587;&#1606;&#1578;" TargetMode="External"/><Relationship Id="rId4" Type="http://schemas.openxmlformats.org/officeDocument/2006/relationships/hyperlink" Target="https://en.wikipedia.org/wiki/Stuxn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91D81C1D-621B-428E-B264-1F25800046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6450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16: 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F6AACB2-6EC1-49EE-BAF4-0F3F35623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1425" y="114300"/>
            <a:ext cx="7445375" cy="576263"/>
          </a:xfrm>
        </p:spPr>
        <p:txBody>
          <a:bodyPr/>
          <a:lstStyle/>
          <a:p>
            <a:r>
              <a:rPr lang="en-US" altLang="en-US"/>
              <a:t>Program Threats (Cont.)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8374DCB-D565-FB4A-8EE6-1DB943EB0B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069975"/>
            <a:ext cx="7616825" cy="4530725"/>
          </a:xfrm>
        </p:spPr>
        <p:txBody>
          <a:bodyPr/>
          <a:lstStyle/>
          <a:p>
            <a:pPr>
              <a:buFont typeface="Monotype Sorts" pitchFamily="2" charset="2"/>
              <a:buChar char="n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Malware - </a:t>
            </a:r>
            <a:r>
              <a:rPr lang="en-US" altLang="en-US" dirty="0"/>
              <a:t>Software designed to exploit, disable, or damage computer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Trojan Horse </a:t>
            </a:r>
            <a:r>
              <a:rPr lang="en-US" altLang="en-US" dirty="0"/>
              <a:t>– Program that acts in a clandestine manner</a:t>
            </a:r>
            <a:r>
              <a:rPr lang="ar-EG" altLang="en-US" dirty="0"/>
              <a:t> س</a:t>
            </a:r>
            <a:endParaRPr lang="en-US" altLang="en-US" dirty="0"/>
          </a:p>
          <a:p>
            <a:pPr lvl="1">
              <a:buFont typeface="Monotype Sorts" pitchFamily="2" charset="2"/>
              <a:buChar char="l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Spyware </a:t>
            </a:r>
            <a:r>
              <a:rPr lang="en-US" altLang="en-US" dirty="0"/>
              <a:t>– Program frequently installed with legitimate software to display ads, capture user data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Ransomware</a:t>
            </a:r>
            <a:r>
              <a:rPr lang="en-US" altLang="en-US" dirty="0"/>
              <a:t> – locks up data via encryption, demanding payment to unlock it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dirty="0"/>
              <a:t>Others include trap doors, logic bombs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dirty="0"/>
              <a:t>All try to violate the Principle of Least Privilege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dirty="0"/>
              <a:t>Goal frequently is to leave behind Remote Access Tool (RAT) for repeated access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4E70C2C-36AD-4ED2-A0CC-72655480C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806825"/>
            <a:ext cx="44958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CFE1-8AC8-4CCE-8F6E-174FF1F1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Bomb Sample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4E013-70D2-4EC2-A858-BF31B9394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435" y="854075"/>
            <a:ext cx="8229600" cy="236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05BB0-655B-4232-85FA-F57146ED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5" y="3222369"/>
            <a:ext cx="8160582" cy="16872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C60B48-8FCA-411E-A73B-C00343680F2E}"/>
              </a:ext>
            </a:extLst>
          </p:cNvPr>
          <p:cNvSpPr/>
          <p:nvPr/>
        </p:nvSpPr>
        <p:spPr>
          <a:xfrm>
            <a:off x="595435" y="5634593"/>
            <a:ext cx="457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https://en.wikipedia.org/wiki/Stuxnet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15129-FBCB-431F-82BB-6A2C57C9A044}"/>
              </a:ext>
            </a:extLst>
          </p:cNvPr>
          <p:cNvSpPr/>
          <p:nvPr/>
        </p:nvSpPr>
        <p:spPr>
          <a:xfrm>
            <a:off x="595435" y="5286845"/>
            <a:ext cx="437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https://ar.wikipedia.org/wiki/ستوكسنت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93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14A5907-5B25-4469-A0E8-09DD1200C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75" y="141288"/>
            <a:ext cx="7899400" cy="576262"/>
          </a:xfrm>
        </p:spPr>
        <p:txBody>
          <a:bodyPr/>
          <a:lstStyle/>
          <a:p>
            <a:pPr eaLnBrk="1" hangingPunct="1"/>
            <a:r>
              <a:rPr lang="en-US" altLang="en-US"/>
              <a:t>Code Injection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874713" y="1069975"/>
            <a:ext cx="7261225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3366FF"/>
                </a:solidFill>
              </a:rPr>
              <a:t>Code-injection attack </a:t>
            </a:r>
            <a:r>
              <a:rPr lang="en-US" altLang="en-US" dirty="0"/>
              <a:t>occurs when system code is not malicious but has bugs allowing executable code to be added or modified</a:t>
            </a:r>
          </a:p>
          <a:p>
            <a:pPr lvl="1">
              <a:defRPr/>
            </a:pPr>
            <a:r>
              <a:rPr lang="en-US" altLang="en-US" dirty="0"/>
              <a:t>Results from poor or insecure programming paradigms, commonly in low level languages like C or C++ which allow for direct memory access through pointers</a:t>
            </a:r>
          </a:p>
          <a:p>
            <a:pPr lvl="1">
              <a:defRPr/>
            </a:pPr>
            <a:r>
              <a:rPr lang="en-US" altLang="en-US" dirty="0"/>
              <a:t>Goal is a buffer overflow in which code is placed in a buffer and execution caused by the attack</a:t>
            </a:r>
          </a:p>
          <a:p>
            <a:pPr lvl="1">
              <a:defRPr/>
            </a:pPr>
            <a:r>
              <a:rPr lang="en-US" altLang="en-US" dirty="0"/>
              <a:t>Can be run by script kiddies – use tools written but exploit identifiers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3A2E179-03CD-45BF-B062-7276AC4E9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155575"/>
            <a:ext cx="7662862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 Program with Buffer-overflow Condition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E9632AF-AEB4-4503-9534-8A6BA637B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0475" y="955675"/>
            <a:ext cx="6386513" cy="45307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#include </a:t>
            </a:r>
            <a:r>
              <a:rPr lang="en-US" altLang="en-US" i="1">
                <a:latin typeface="Courier New" panose="02070309020205020404" pitchFamily="49" charset="0"/>
              </a:rPr>
              <a:t>&lt;</a:t>
            </a:r>
            <a:r>
              <a:rPr lang="en-US" altLang="en-US">
                <a:latin typeface="Courier New" panose="02070309020205020404" pitchFamily="49" charset="0"/>
              </a:rPr>
              <a:t>stdio.h</a:t>
            </a:r>
            <a:r>
              <a:rPr lang="en-US" altLang="en-US" i="1">
                <a:latin typeface="Courier New" panose="02070309020205020404" pitchFamily="49" charset="0"/>
              </a:rPr>
              <a:t>&gt;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#define BUFFER SIZE 256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int main(int argc, char *argv[])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char buffer[BUFFER SIZE];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if (argc &lt; 2)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-1;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else 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strcpy(buffer,argv[1]);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0;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39503C-37B6-2445-89F2-2A502EB5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856163"/>
            <a:ext cx="7616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kern="0" dirty="0"/>
          </a:p>
          <a:p>
            <a:pPr>
              <a:defRPr/>
            </a:pPr>
            <a:endParaRPr lang="en-US" altLang="en-US" kern="0" dirty="0"/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Code review </a:t>
            </a:r>
            <a:r>
              <a:rPr lang="en-US" altLang="en-US" kern="0" dirty="0"/>
              <a:t>can help – programmers review each other’s code, looking for logic flows, programming flaws</a:t>
            </a:r>
          </a:p>
          <a:p>
            <a:pPr lvl="1"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3F84605-1D01-4F24-BD9F-70002182A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75" y="141288"/>
            <a:ext cx="7899400" cy="576262"/>
          </a:xfrm>
        </p:spPr>
        <p:txBody>
          <a:bodyPr/>
          <a:lstStyle/>
          <a:p>
            <a:pPr eaLnBrk="1" hangingPunct="1"/>
            <a:r>
              <a:rPr lang="en-US" altLang="en-US"/>
              <a:t>Code Injection (cont.)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874713" y="1069975"/>
            <a:ext cx="4919662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>
              <a:defRPr/>
            </a:pPr>
            <a:r>
              <a:rPr lang="en-US" altLang="en-US" dirty="0"/>
              <a:t>Outcomes from code injection include: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Frequently use trampoline to code execution to exploit buffer overflow: </a:t>
            </a:r>
          </a:p>
          <a:p>
            <a:pPr>
              <a:defRPr/>
            </a:pPr>
            <a:endParaRPr lang="en-US" altLang="en-US" kern="0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9E678159-925F-4963-90F1-27C13B18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379538"/>
            <a:ext cx="54721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>
            <a:extLst>
              <a:ext uri="{FF2B5EF4-FFF2-40B4-BE49-F238E27FC236}">
                <a16:creationId xmlns:a16="http://schemas.microsoft.com/office/drawing/2014/main" id="{F3C5824F-33BD-44A8-9BC3-A2D658E6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062413"/>
            <a:ext cx="17605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7838A90-7AF2-4A10-A3A7-5B18925C0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125" y="155575"/>
            <a:ext cx="7813675" cy="576263"/>
          </a:xfrm>
        </p:spPr>
        <p:txBody>
          <a:bodyPr/>
          <a:lstStyle/>
          <a:p>
            <a:r>
              <a:rPr lang="en-US" altLang="en-US"/>
              <a:t>Great Programming Required?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F4D7AC0-07FE-4BEE-8C80-C232712BD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218363" cy="4530725"/>
          </a:xfrm>
        </p:spPr>
        <p:txBody>
          <a:bodyPr/>
          <a:lstStyle/>
          <a:p>
            <a:r>
              <a:rPr lang="en-US" altLang="en-US"/>
              <a:t>For the first step of determining the bug, and second step of writing exploit code, yes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Script kiddies </a:t>
            </a:r>
            <a:r>
              <a:rPr lang="en-US" altLang="en-US"/>
              <a:t>can run pre-written exploit code to attack a given system</a:t>
            </a:r>
          </a:p>
          <a:p>
            <a:r>
              <a:rPr lang="en-US" altLang="en-US"/>
              <a:t>Attack code can get a shell with the processes</a:t>
            </a:r>
            <a:r>
              <a:rPr lang="ja-JP" altLang="en-US"/>
              <a:t>’</a:t>
            </a:r>
            <a:r>
              <a:rPr lang="en-US" altLang="ja-JP"/>
              <a:t> owner</a:t>
            </a:r>
            <a:r>
              <a:rPr lang="ja-JP" altLang="en-US"/>
              <a:t>’</a:t>
            </a:r>
            <a:r>
              <a:rPr lang="en-US" altLang="ja-JP"/>
              <a:t>s permissions</a:t>
            </a:r>
          </a:p>
          <a:p>
            <a:pPr lvl="1"/>
            <a:r>
              <a:rPr lang="en-US" altLang="en-US"/>
              <a:t>Or open a network port, delete files, download a program, etc</a:t>
            </a:r>
          </a:p>
          <a:p>
            <a:r>
              <a:rPr lang="en-US" altLang="en-US"/>
              <a:t>Depending on bug, attack can be executed across a network using allowed connections, bypassing firewalls</a:t>
            </a:r>
          </a:p>
          <a:p>
            <a:r>
              <a:rPr lang="en-US" altLang="en-US"/>
              <a:t>Buffer overflow can be disabled by disabling stack execution or adding bit to page table to indicate </a:t>
            </a:r>
            <a:r>
              <a:rPr lang="ja-JP" altLang="en-US"/>
              <a:t>“</a:t>
            </a:r>
            <a:r>
              <a:rPr lang="en-US" altLang="ja-JP"/>
              <a:t>non-executable</a:t>
            </a:r>
            <a:r>
              <a:rPr lang="ja-JP" altLang="en-US"/>
              <a:t>”</a:t>
            </a:r>
            <a:r>
              <a:rPr lang="en-US" altLang="ja-JP"/>
              <a:t> state</a:t>
            </a:r>
          </a:p>
          <a:p>
            <a:pPr lvl="1"/>
            <a:r>
              <a:rPr lang="en-US" altLang="en-US"/>
              <a:t>Available in SPARC and x86</a:t>
            </a:r>
          </a:p>
          <a:p>
            <a:pPr lvl="1"/>
            <a:r>
              <a:rPr lang="en-US" altLang="en-US"/>
              <a:t>But still have security exploits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9D4C4-A5E6-4469-B414-2A3D8A894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618" y="5388577"/>
            <a:ext cx="5905182" cy="10005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5CE8844-0980-4523-AAA6-89A68966E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763" y="155575"/>
            <a:ext cx="7666037" cy="576263"/>
          </a:xfrm>
        </p:spPr>
        <p:txBody>
          <a:bodyPr/>
          <a:lstStyle/>
          <a:p>
            <a:pPr eaLnBrk="1" hangingPunct="1"/>
            <a:r>
              <a:rPr lang="en-US" altLang="en-US"/>
              <a:t>Program Threats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A535CD0-3FE1-4709-AD0F-A4A6F0C1C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813" y="1150938"/>
            <a:ext cx="8482012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Viruses</a:t>
            </a:r>
          </a:p>
          <a:p>
            <a:pPr lvl="1"/>
            <a:r>
              <a:rPr lang="en-US" altLang="en-US"/>
              <a:t>Code fragment embedded in legitimate program</a:t>
            </a:r>
          </a:p>
          <a:p>
            <a:pPr lvl="1"/>
            <a:r>
              <a:rPr lang="en-US" altLang="en-US"/>
              <a:t>Self-replicating, designed to infect other computers</a:t>
            </a:r>
          </a:p>
          <a:p>
            <a:pPr lvl="1"/>
            <a:r>
              <a:rPr lang="en-US" altLang="en-US"/>
              <a:t>Very specific to CPU architecture, operating system, applications</a:t>
            </a:r>
          </a:p>
          <a:p>
            <a:pPr lvl="1"/>
            <a:r>
              <a:rPr lang="en-US" altLang="en-US"/>
              <a:t>Usually borne via email or as a macro</a:t>
            </a:r>
          </a:p>
          <a:p>
            <a:pPr lvl="1"/>
            <a:r>
              <a:rPr lang="en-US" altLang="en-US"/>
              <a:t>Visual Basic Macro to reformat hard drive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Sub AutoOpen()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Dim oFS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Set oFS = CreateObject(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Scripting.FileSystemObject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vs = Shell(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c:command.com /k format c: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,vbHide)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End Sub</a:t>
            </a:r>
          </a:p>
          <a:p>
            <a:pPr lvl="1"/>
            <a:endParaRPr lang="en-US" alt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E4D3C62-3B80-4D1F-BCBD-DCAC1F6F2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13" y="141288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Threats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61F29EE-75C9-4F94-B579-2688CBC85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123950"/>
            <a:ext cx="755967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Virus dropper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inserts virus onto the system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Many categories of viruses, literally many thousands of viruses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File / parasitic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Boot / memory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Macro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Source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Polymorphic to avoid having a </a:t>
            </a:r>
            <a:r>
              <a:rPr lang="en-US" altLang="en-US" b="1">
                <a:solidFill>
                  <a:srgbClr val="3366FF"/>
                </a:solidFill>
              </a:rPr>
              <a:t>virus signature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Stealth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Armored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4CCE-5847-4E72-8A51-785E4457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 Threats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99C4-2564-4A4E-8ECC-09A8AE91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C3E02-6FF9-4C2E-9E6B-EEA6D38B0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8" y="1772528"/>
            <a:ext cx="8438631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B94C1F9-00F8-4554-A391-8AD916E34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127000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/>
              <a:t>A Boot-sector Computer Virus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F9FDFD2D-97D3-41A5-B205-CC5B34B8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120775"/>
            <a:ext cx="4953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6">
            <a:extLst>
              <a:ext uri="{FF2B5EF4-FFF2-40B4-BE49-F238E27FC236}">
                <a16:creationId xmlns:a16="http://schemas.microsoft.com/office/drawing/2014/main" id="{EFA4B8E2-DD48-4610-BF0B-7537FB903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52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16:  Security</a:t>
            </a:r>
          </a:p>
        </p:txBody>
      </p:sp>
      <p:sp>
        <p:nvSpPr>
          <p:cNvPr id="7170" name="Rectangle 1027">
            <a:extLst>
              <a:ext uri="{FF2B5EF4-FFF2-40B4-BE49-F238E27FC236}">
                <a16:creationId xmlns:a16="http://schemas.microsoft.com/office/drawing/2014/main" id="{C88722D3-071B-4F17-9C6C-4D168649B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135063"/>
            <a:ext cx="7351713" cy="4483100"/>
          </a:xfrm>
        </p:spPr>
        <p:txBody>
          <a:bodyPr/>
          <a:lstStyle/>
          <a:p>
            <a:r>
              <a:rPr lang="en-US" altLang="en-US"/>
              <a:t>The Security Problem</a:t>
            </a:r>
          </a:p>
          <a:p>
            <a:r>
              <a:rPr lang="en-US" altLang="en-US"/>
              <a:t>Program Threats</a:t>
            </a:r>
          </a:p>
          <a:p>
            <a:r>
              <a:rPr lang="en-US" altLang="en-US"/>
              <a:t>System and Network Threats</a:t>
            </a:r>
          </a:p>
          <a:p>
            <a:r>
              <a:rPr lang="en-US" altLang="en-US"/>
              <a:t>Cryptography as a Security Tool</a:t>
            </a:r>
          </a:p>
          <a:p>
            <a:r>
              <a:rPr lang="en-US" altLang="en-US"/>
              <a:t>User Authentication</a:t>
            </a:r>
          </a:p>
          <a:p>
            <a:r>
              <a:rPr lang="en-US" altLang="en-US"/>
              <a:t>Implementing Security Defenses</a:t>
            </a:r>
          </a:p>
          <a:p>
            <a:r>
              <a:rPr lang="en-US" altLang="en-US"/>
              <a:t>Firewalling to Protect Systems and Networks</a:t>
            </a:r>
          </a:p>
          <a:p>
            <a:r>
              <a:rPr lang="en-US" altLang="en-US"/>
              <a:t>Computer-Security Classifications</a:t>
            </a:r>
          </a:p>
          <a:p>
            <a:r>
              <a:rPr lang="en-US" altLang="en-US"/>
              <a:t>An Example: Windows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4CCE-5847-4E72-8A51-785E4457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 Threats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99C4-2564-4A4E-8ECC-09A8AE91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C7C2F-052D-4329-AFE2-296DC6AD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71" y="1744394"/>
            <a:ext cx="8468748" cy="35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349B-1F39-430E-849B-8319229D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 Threats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0B0D-EA04-4F58-9221-9CDE6B89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BE7A5-D799-4BE5-A9A9-4F6E6A26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8" y="1233489"/>
            <a:ext cx="8053718" cy="42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0CC6-CE06-4EFD-9FDC-660B41D8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 Threats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74EC-C4A6-45CF-9B32-0C80DA80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26C80-9124-480F-825D-C8B2DF1B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0" y="2152357"/>
            <a:ext cx="819946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4798E4C-CD17-4B4A-B064-3755B9AFF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576262"/>
          </a:xfrm>
        </p:spPr>
        <p:txBody>
          <a:bodyPr/>
          <a:lstStyle/>
          <a:p>
            <a:r>
              <a:rPr lang="en-US" altLang="en-US"/>
              <a:t>The Threat Continues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4677DDB-A523-457C-AC67-275EF6C0A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082675"/>
            <a:ext cx="7723187" cy="4530725"/>
          </a:xfrm>
        </p:spPr>
        <p:txBody>
          <a:bodyPr/>
          <a:lstStyle/>
          <a:p>
            <a:r>
              <a:rPr lang="en-US" altLang="en-US"/>
              <a:t>Attacks still common, still occurring</a:t>
            </a:r>
          </a:p>
          <a:p>
            <a:r>
              <a:rPr lang="en-US" altLang="en-US"/>
              <a:t>Attacks moved over time from science experiments to tools of organized crime</a:t>
            </a:r>
          </a:p>
          <a:p>
            <a:pPr lvl="1"/>
            <a:r>
              <a:rPr lang="en-US" altLang="en-US"/>
              <a:t>Targeting specific companies</a:t>
            </a:r>
          </a:p>
          <a:p>
            <a:pPr lvl="1"/>
            <a:r>
              <a:rPr lang="en-US" altLang="en-US"/>
              <a:t>Creating botnets to use as tool for spam and DDOS delivery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Keystroke logger </a:t>
            </a:r>
            <a:r>
              <a:rPr lang="en-US" altLang="en-US"/>
              <a:t>to grab passwords, credit card numbers</a:t>
            </a:r>
          </a:p>
          <a:p>
            <a:r>
              <a:rPr lang="en-US" altLang="en-US"/>
              <a:t>Why is Windows the target for most attacks?</a:t>
            </a:r>
          </a:p>
          <a:p>
            <a:pPr lvl="1"/>
            <a:r>
              <a:rPr lang="en-US" altLang="en-US"/>
              <a:t>Most common</a:t>
            </a:r>
          </a:p>
          <a:p>
            <a:pPr lvl="1"/>
            <a:r>
              <a:rPr lang="en-US" altLang="en-US"/>
              <a:t>Everyone is an administrator</a:t>
            </a:r>
          </a:p>
          <a:p>
            <a:pPr lvl="2"/>
            <a:r>
              <a:rPr lang="en-US" altLang="en-US"/>
              <a:t>Licensing required?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Monoculture</a:t>
            </a:r>
            <a:r>
              <a:rPr lang="en-US" altLang="en-US"/>
              <a:t> considered harmful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0D9B675-2CD0-4D41-805E-5AEA1D248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41288"/>
            <a:ext cx="7859712" cy="576262"/>
          </a:xfrm>
        </p:spPr>
        <p:txBody>
          <a:bodyPr/>
          <a:lstStyle/>
          <a:p>
            <a:pPr eaLnBrk="1" hangingPunct="1"/>
            <a:r>
              <a:rPr lang="en-US" altLang="en-US"/>
              <a:t>System and Network Threats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F1CA0F8F-74A6-40E1-B488-31846C1C9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38238"/>
            <a:ext cx="7313613" cy="4530725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Some systems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open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rather than </a:t>
            </a:r>
            <a:r>
              <a:rPr lang="en-US" altLang="ja-JP" b="1">
                <a:solidFill>
                  <a:srgbClr val="3366FF"/>
                </a:solidFill>
              </a:rPr>
              <a:t>secure by default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Reduce </a:t>
            </a:r>
            <a:r>
              <a:rPr lang="en-US" altLang="en-US" b="1">
                <a:solidFill>
                  <a:srgbClr val="3366FF"/>
                </a:solidFill>
              </a:rPr>
              <a:t>attack surface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But harder to use, more knowledge needed to administer</a:t>
            </a:r>
          </a:p>
          <a:p>
            <a:r>
              <a:rPr lang="en-US" altLang="en-US">
                <a:solidFill>
                  <a:srgbClr val="000000"/>
                </a:solidFill>
              </a:rPr>
              <a:t>Network threats harder to detect, prevent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Protection systems weaker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More difficult to have a shared secret on which to base access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No physical limits once system attached to internet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Or on network with system attached to internet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Even determining location of connecting system difficult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IP address is only knowledge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3EB174F1-48C0-4009-87F8-0ABD11AD4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4938" y="168275"/>
            <a:ext cx="7513637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System and Network Threats (Cont.)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FB2875AF-4144-47D7-B940-A4CDDB908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69975"/>
            <a:ext cx="7478712" cy="4530725"/>
          </a:xfrm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</a:rPr>
              <a:t>Worms</a:t>
            </a:r>
            <a:r>
              <a:rPr lang="en-US" altLang="en-US"/>
              <a:t> – use </a:t>
            </a:r>
            <a:r>
              <a:rPr lang="en-US" altLang="en-US" b="1">
                <a:solidFill>
                  <a:srgbClr val="3366FF"/>
                </a:solidFill>
              </a:rPr>
              <a:t>spawn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mechanism; standalone program</a:t>
            </a:r>
            <a:endParaRPr lang="en-US" altLang="en-US" sz="800"/>
          </a:p>
          <a:p>
            <a:r>
              <a:rPr lang="en-US" altLang="en-US"/>
              <a:t>Internet worm</a:t>
            </a:r>
          </a:p>
          <a:p>
            <a:pPr lvl="1"/>
            <a:r>
              <a:rPr lang="en-US" altLang="en-US"/>
              <a:t>Exploited UNIX networking features (remote access) and bugs in </a:t>
            </a:r>
            <a:r>
              <a:rPr lang="en-US" altLang="en-US" i="1"/>
              <a:t>finger</a:t>
            </a:r>
            <a:r>
              <a:rPr lang="en-US" altLang="en-US"/>
              <a:t> and </a:t>
            </a:r>
            <a:r>
              <a:rPr lang="en-US" altLang="en-US" i="1"/>
              <a:t>sendmail</a:t>
            </a:r>
            <a:r>
              <a:rPr lang="en-US" altLang="en-US"/>
              <a:t> programs</a:t>
            </a:r>
          </a:p>
          <a:p>
            <a:pPr lvl="1"/>
            <a:r>
              <a:rPr lang="en-US" altLang="en-US"/>
              <a:t>Exploited trust-relationship mechanism used by </a:t>
            </a:r>
            <a:r>
              <a:rPr lang="en-US" altLang="en-US" i="1"/>
              <a:t>rsh </a:t>
            </a:r>
            <a:r>
              <a:rPr lang="en-US" altLang="en-US"/>
              <a:t>to access friendly systems without use of password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Grappling hook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program uploaded main worm program</a:t>
            </a:r>
          </a:p>
          <a:p>
            <a:pPr lvl="2"/>
            <a:r>
              <a:rPr lang="en-US" altLang="en-US"/>
              <a:t>99 lines of C code </a:t>
            </a:r>
          </a:p>
          <a:p>
            <a:pPr lvl="1"/>
            <a:r>
              <a:rPr lang="en-US" altLang="en-US"/>
              <a:t>Hooked system then uploaded main code, tried to attack connected systems</a:t>
            </a:r>
          </a:p>
          <a:p>
            <a:pPr lvl="1"/>
            <a:r>
              <a:rPr lang="en-US" altLang="en-US"/>
              <a:t>Also tried to break into other users accounts on local system via password guessing</a:t>
            </a:r>
          </a:p>
          <a:p>
            <a:pPr lvl="1"/>
            <a:r>
              <a:rPr lang="en-US" altLang="en-US"/>
              <a:t>If target system already infected, abort, except for every 7</a:t>
            </a:r>
            <a:r>
              <a:rPr lang="en-US" altLang="en-US" baseline="30000"/>
              <a:t>th</a:t>
            </a:r>
            <a:r>
              <a:rPr lang="en-US" altLang="en-US"/>
              <a:t> time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72E393A9-82B2-423F-A142-CFD3F0190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27000"/>
            <a:ext cx="7799388" cy="576263"/>
          </a:xfrm>
        </p:spPr>
        <p:txBody>
          <a:bodyPr/>
          <a:lstStyle/>
          <a:p>
            <a:r>
              <a:rPr lang="en-US" altLang="en-US" sz="2800"/>
              <a:t>System and Network Threats (Cont.)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4EA17624-137D-4270-8AEA-763A29F51E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000" y="1096963"/>
            <a:ext cx="6877050" cy="4530725"/>
          </a:xfrm>
        </p:spPr>
        <p:txBody>
          <a:bodyPr/>
          <a:lstStyle/>
          <a:p>
            <a:r>
              <a:rPr lang="en-US" altLang="en-US" b="1"/>
              <a:t>Port scanning</a:t>
            </a:r>
            <a:endParaRPr lang="en-US" altLang="en-US"/>
          </a:p>
          <a:p>
            <a:pPr lvl="1"/>
            <a:r>
              <a:rPr lang="en-US" altLang="en-US"/>
              <a:t>Automated attempt to connect to a range of ports on one or a range of IP addresses</a:t>
            </a:r>
          </a:p>
          <a:p>
            <a:pPr lvl="1"/>
            <a:r>
              <a:rPr lang="en-US" altLang="en-US"/>
              <a:t>Detection of answering service protocol</a:t>
            </a:r>
          </a:p>
          <a:p>
            <a:pPr lvl="1"/>
            <a:r>
              <a:rPr lang="en-US" altLang="en-US"/>
              <a:t>Detection of OS and version running on system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nmap </a:t>
            </a:r>
            <a:r>
              <a:rPr lang="en-US" altLang="en-US"/>
              <a:t>scans all ports in a given IP range for a response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nessus</a:t>
            </a:r>
            <a:r>
              <a:rPr lang="en-US" altLang="en-US"/>
              <a:t> has a database of protocols and bugs (and exploits) to apply against a system</a:t>
            </a:r>
          </a:p>
          <a:p>
            <a:pPr lvl="1"/>
            <a:r>
              <a:rPr lang="en-US" altLang="en-US"/>
              <a:t>Frequently launched from </a:t>
            </a:r>
            <a:r>
              <a:rPr lang="en-US" altLang="en-US" b="1">
                <a:solidFill>
                  <a:srgbClr val="3366FF"/>
                </a:solidFill>
              </a:rPr>
              <a:t>zombie systems</a:t>
            </a:r>
            <a:r>
              <a:rPr lang="en-US" altLang="en-US"/>
              <a:t> </a:t>
            </a:r>
          </a:p>
          <a:p>
            <a:pPr lvl="2"/>
            <a:r>
              <a:rPr lang="en-US" altLang="en-US"/>
              <a:t>To decrease trace-ability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4D37B3EE-7FCE-4A96-8900-DB9FE7F63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127000"/>
            <a:ext cx="7704137" cy="576263"/>
          </a:xfrm>
        </p:spPr>
        <p:txBody>
          <a:bodyPr/>
          <a:lstStyle/>
          <a:p>
            <a:r>
              <a:rPr lang="en-US" altLang="en-US" sz="2800"/>
              <a:t>System and Network Threats (Cont.)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6F8077E-7CBA-4D7A-8123-297EDAAA9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5" y="998538"/>
            <a:ext cx="7108825" cy="4530725"/>
          </a:xfrm>
        </p:spPr>
        <p:txBody>
          <a:bodyPr/>
          <a:lstStyle/>
          <a:p>
            <a:r>
              <a:rPr lang="en-US" altLang="en-US" b="1"/>
              <a:t>Denial of Service</a:t>
            </a:r>
          </a:p>
          <a:p>
            <a:pPr lvl="1"/>
            <a:r>
              <a:rPr lang="en-US" altLang="en-US"/>
              <a:t>Overload the targeted computer preventing it from doing any useful work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Distributed Denial-of-Service</a:t>
            </a:r>
            <a:r>
              <a:rPr lang="en-US" altLang="en-US"/>
              <a:t> (</a:t>
            </a:r>
            <a:r>
              <a:rPr lang="en-US" altLang="en-US" b="1">
                <a:solidFill>
                  <a:srgbClr val="3366FF"/>
                </a:solidFill>
              </a:rPr>
              <a:t>DDoS</a:t>
            </a:r>
            <a:r>
              <a:rPr lang="en-US" altLang="en-US"/>
              <a:t>) come from multiple sites at once</a:t>
            </a:r>
          </a:p>
          <a:p>
            <a:pPr lvl="1"/>
            <a:r>
              <a:rPr lang="en-US" altLang="en-US"/>
              <a:t>Consider the start of the IP-connection handshake (SYN)</a:t>
            </a:r>
          </a:p>
          <a:p>
            <a:pPr lvl="2"/>
            <a:r>
              <a:rPr lang="en-US" altLang="en-US"/>
              <a:t>How many started-connections can the OS handle?</a:t>
            </a:r>
          </a:p>
          <a:p>
            <a:pPr lvl="1"/>
            <a:r>
              <a:rPr lang="en-US" altLang="en-US"/>
              <a:t>Consider traffic to a web site</a:t>
            </a:r>
          </a:p>
          <a:p>
            <a:pPr lvl="2"/>
            <a:r>
              <a:rPr lang="en-US" altLang="en-US"/>
              <a:t>How can you tell the difference between being a target and being really popular?</a:t>
            </a:r>
          </a:p>
          <a:p>
            <a:pPr lvl="1"/>
            <a:r>
              <a:rPr lang="en-US" altLang="en-US"/>
              <a:t>Accidental – CS students writing bad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/>
              <a:t>code</a:t>
            </a:r>
          </a:p>
          <a:p>
            <a:pPr lvl="1"/>
            <a:r>
              <a:rPr lang="en-US" altLang="en-US"/>
              <a:t>Purposeful – extortion, punishment</a:t>
            </a:r>
          </a:p>
          <a:p>
            <a:r>
              <a:rPr lang="en-US" altLang="en-US"/>
              <a:t>Port scanning</a:t>
            </a:r>
          </a:p>
          <a:p>
            <a:pPr lvl="1"/>
            <a:r>
              <a:rPr lang="en-US" altLang="en-US"/>
              <a:t>Automated tool to look for network ports accepting connections</a:t>
            </a:r>
          </a:p>
          <a:p>
            <a:pPr lvl="1"/>
            <a:r>
              <a:rPr lang="en-US" altLang="en-US"/>
              <a:t>Used for good and evil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91E4CD4B-3C31-4988-9ED9-14BED4C8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127000"/>
            <a:ext cx="7704137" cy="576263"/>
          </a:xfrm>
        </p:spPr>
        <p:txBody>
          <a:bodyPr/>
          <a:lstStyle/>
          <a:p>
            <a:r>
              <a:rPr lang="en-US" altLang="en-US" sz="2800"/>
              <a:t>Standard Security Attacks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83296F49-A22F-4407-BA9E-BCF7C852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343025"/>
            <a:ext cx="4572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710C0B9-D447-4202-89EB-6D3402B7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141288"/>
            <a:ext cx="7967662" cy="576262"/>
          </a:xfrm>
        </p:spPr>
        <p:txBody>
          <a:bodyPr/>
          <a:lstStyle/>
          <a:p>
            <a:pPr eaLnBrk="1" hangingPunct="1"/>
            <a:r>
              <a:rPr lang="en-US" altLang="en-US"/>
              <a:t>Cryptography as a Security Tool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BF35F0E7-056C-49F9-99CD-C929460D5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055688"/>
            <a:ext cx="7042150" cy="4530725"/>
          </a:xfrm>
        </p:spPr>
        <p:txBody>
          <a:bodyPr/>
          <a:lstStyle/>
          <a:p>
            <a:r>
              <a:rPr lang="en-US" altLang="en-US"/>
              <a:t>Broadest security tool available</a:t>
            </a:r>
          </a:p>
          <a:p>
            <a:pPr lvl="1"/>
            <a:r>
              <a:rPr lang="en-US" altLang="en-US"/>
              <a:t>Internal to a given computer, source and destination of messages can be known and protected</a:t>
            </a:r>
          </a:p>
          <a:p>
            <a:pPr lvl="2"/>
            <a:r>
              <a:rPr lang="en-US" altLang="en-US"/>
              <a:t>OS creates, manages, protects process IDs, communication ports</a:t>
            </a:r>
          </a:p>
          <a:p>
            <a:pPr lvl="1"/>
            <a:r>
              <a:rPr lang="en-US" altLang="en-US"/>
              <a:t>Source and destination of messages on network cannot be trusted without cryptography</a:t>
            </a:r>
          </a:p>
          <a:p>
            <a:pPr lvl="2"/>
            <a:r>
              <a:rPr lang="en-US" altLang="en-US"/>
              <a:t>Local network – IP address?</a:t>
            </a:r>
          </a:p>
          <a:p>
            <a:pPr lvl="3"/>
            <a:r>
              <a:rPr lang="en-US" altLang="en-US"/>
              <a:t>Consider unauthorized host added</a:t>
            </a:r>
          </a:p>
          <a:p>
            <a:pPr lvl="2"/>
            <a:r>
              <a:rPr lang="en-US" altLang="en-US"/>
              <a:t>WAN / Internet – how to establish authenticity </a:t>
            </a:r>
          </a:p>
          <a:p>
            <a:pPr lvl="3"/>
            <a:r>
              <a:rPr lang="en-US" altLang="en-US"/>
              <a:t>Not via IP address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195ABD0-2595-428F-A040-0EF7F0098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7EE2EB97-4B64-450A-B7F1-3A038B657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877050" cy="4530725"/>
          </a:xfrm>
        </p:spPr>
        <p:txBody>
          <a:bodyPr/>
          <a:lstStyle/>
          <a:p>
            <a:r>
              <a:rPr lang="en-US" altLang="en-US"/>
              <a:t>Discuss security threats and attacks</a:t>
            </a:r>
          </a:p>
          <a:p>
            <a:r>
              <a:rPr lang="en-US" altLang="en-US"/>
              <a:t>Explain the fundamentals of encryption, authentication, and hashing</a:t>
            </a:r>
          </a:p>
          <a:p>
            <a:r>
              <a:rPr lang="en-US" altLang="en-US"/>
              <a:t>Examine the uses of cryptography in computing</a:t>
            </a:r>
          </a:p>
          <a:p>
            <a:r>
              <a:rPr lang="en-US" altLang="en-US"/>
              <a:t>Describe the various countermeasures to security attacks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E740BB3-34CA-40D8-BF7E-2789F0735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576263"/>
          </a:xfrm>
        </p:spPr>
        <p:txBody>
          <a:bodyPr/>
          <a:lstStyle/>
          <a:p>
            <a:r>
              <a:rPr lang="en-US" altLang="en-US"/>
              <a:t>Cryptography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F98F5E6F-1166-4C10-BEAC-128578CAE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38" y="1138238"/>
            <a:ext cx="6589712" cy="4530725"/>
          </a:xfrm>
        </p:spPr>
        <p:txBody>
          <a:bodyPr/>
          <a:lstStyle/>
          <a:p>
            <a:r>
              <a:rPr lang="en-US" altLang="en-US"/>
              <a:t>Means to constrain potential senders (</a:t>
            </a:r>
            <a:r>
              <a:rPr lang="en-US" altLang="en-US" i="1"/>
              <a:t>sources</a:t>
            </a:r>
            <a:r>
              <a:rPr lang="en-US" altLang="en-US"/>
              <a:t>) and / or receivers (</a:t>
            </a:r>
            <a:r>
              <a:rPr lang="en-US" altLang="en-US" i="1"/>
              <a:t>destinations</a:t>
            </a:r>
            <a:r>
              <a:rPr lang="en-US" altLang="en-US"/>
              <a:t>) of </a:t>
            </a:r>
            <a:r>
              <a:rPr lang="en-US" altLang="en-US" i="1"/>
              <a:t>messages</a:t>
            </a:r>
          </a:p>
          <a:p>
            <a:pPr lvl="1"/>
            <a:r>
              <a:rPr lang="en-US" altLang="en-US"/>
              <a:t>Based on secrets (</a:t>
            </a:r>
            <a:r>
              <a:rPr lang="en-US" altLang="en-US" b="1">
                <a:solidFill>
                  <a:srgbClr val="3366FF"/>
                </a:solidFill>
              </a:rPr>
              <a:t>keys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Enables</a:t>
            </a:r>
          </a:p>
          <a:p>
            <a:pPr lvl="2"/>
            <a:r>
              <a:rPr lang="en-US" altLang="en-US"/>
              <a:t>Confirmation of source</a:t>
            </a:r>
          </a:p>
          <a:p>
            <a:pPr lvl="2"/>
            <a:r>
              <a:rPr lang="en-US" altLang="en-US"/>
              <a:t>Receipt only by certain destination</a:t>
            </a:r>
          </a:p>
          <a:p>
            <a:pPr lvl="2"/>
            <a:r>
              <a:rPr lang="en-US" altLang="en-US"/>
              <a:t>Trust relationship between sender and receiver</a:t>
            </a:r>
          </a:p>
          <a:p>
            <a:pPr lvl="2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3950BD8-B90E-460A-9357-4F8288EF7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Encryption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B795E5F-5080-4BD7-A1BE-41FD9A1BC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71563"/>
            <a:ext cx="7081838" cy="5173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Constrains the set of possible receivers of a message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Encryption</a:t>
            </a:r>
            <a:r>
              <a:rPr lang="en-US" altLang="en-US"/>
              <a:t> algorithm consists of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K</a:t>
            </a:r>
            <a:r>
              <a:rPr lang="en-US" altLang="en-US"/>
              <a:t> of keys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M</a:t>
            </a:r>
            <a:r>
              <a:rPr lang="en-US" altLang="en-US"/>
              <a:t> of Messages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C</a:t>
            </a:r>
            <a:r>
              <a:rPr lang="en-US" altLang="en-US"/>
              <a:t> of ciphertexts (encrypted messages)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E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M</a:t>
            </a:r>
            <a:r>
              <a:rPr lang="en-US" altLang="en-US"/>
              <a:t>→</a:t>
            </a:r>
            <a:r>
              <a:rPr lang="en-US" altLang="en-US" i="1"/>
              <a:t>C</a:t>
            </a:r>
            <a:r>
              <a:rPr lang="en-US" altLang="en-US"/>
              <a:t>). That is, for each </a:t>
            </a:r>
            <a:r>
              <a:rPr lang="en-US" altLang="en-US" i="1"/>
              <a:t>k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E</a:t>
            </a:r>
            <a:r>
              <a:rPr lang="en-US" altLang="en-US" i="1" baseline="-25000"/>
              <a:t>k</a:t>
            </a:r>
            <a:r>
              <a:rPr lang="en-US" altLang="en-US" i="1"/>
              <a:t> </a:t>
            </a:r>
            <a:r>
              <a:rPr lang="en-US" altLang="en-US"/>
              <a:t>is a function for generating ciphertexts from messages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E </a:t>
            </a:r>
            <a:r>
              <a:rPr lang="en-US" altLang="en-US"/>
              <a:t>and </a:t>
            </a:r>
            <a:r>
              <a:rPr lang="en-US" altLang="en-US" i="1"/>
              <a:t>E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D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C </a:t>
            </a:r>
            <a:r>
              <a:rPr lang="en-US" altLang="en-US"/>
              <a:t>→ </a:t>
            </a:r>
            <a:r>
              <a:rPr lang="en-US" altLang="en-US" i="1"/>
              <a:t>M</a:t>
            </a:r>
            <a:r>
              <a:rPr lang="en-US" altLang="en-US"/>
              <a:t>). That is, for each </a:t>
            </a:r>
            <a:r>
              <a:rPr lang="en-US" altLang="en-US" i="1"/>
              <a:t>k </a:t>
            </a:r>
            <a:r>
              <a:rPr lang="en-US" altLang="en-US" i="1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D</a:t>
            </a:r>
            <a:r>
              <a:rPr lang="en-US" altLang="en-US" baseline="-25000"/>
              <a:t>k</a:t>
            </a:r>
            <a:r>
              <a:rPr lang="en-US" altLang="en-US"/>
              <a:t> is a function for generating messages from ciphertexts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D </a:t>
            </a:r>
            <a:r>
              <a:rPr lang="en-US" altLang="en-US"/>
              <a:t>and </a:t>
            </a:r>
            <a:r>
              <a:rPr lang="en-US" altLang="en-US" i="1"/>
              <a:t>D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9AFA7425-10DE-4053-867D-4E3F98B9F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Encryption (Cont.)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B8F29C39-C21D-484C-B2B1-637CA7B66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071563"/>
            <a:ext cx="6673850" cy="5173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encryption algorithm must provide this essential property: Given a ciphertext c </a:t>
            </a:r>
            <a:r>
              <a:rPr lang="en-US" altLang="en-US">
                <a:sym typeface="Symbol" panose="05050102010706020507" pitchFamily="18" charset="2"/>
              </a:rPr>
              <a:t> </a:t>
            </a:r>
            <a:r>
              <a:rPr lang="en-US" altLang="en-US"/>
              <a:t>C, a computer can compute m such that E</a:t>
            </a:r>
            <a:r>
              <a:rPr lang="en-US" altLang="en-US" baseline="-25000"/>
              <a:t>k</a:t>
            </a:r>
            <a:r>
              <a:rPr lang="en-US" altLang="en-US"/>
              <a:t>(m) = c only if it possesses </a:t>
            </a:r>
            <a:r>
              <a:rPr lang="en-US" altLang="en-US" i="1"/>
              <a:t>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Thus, a computer holding </a:t>
            </a:r>
            <a:r>
              <a:rPr lang="en-US" altLang="en-US" i="1"/>
              <a:t>k </a:t>
            </a:r>
            <a:r>
              <a:rPr lang="en-US" altLang="en-US"/>
              <a:t>can decrypt ciphertexts to the plaintexts used to produce them, but a computer not holding </a:t>
            </a:r>
            <a:r>
              <a:rPr lang="en-US" altLang="en-US" i="1"/>
              <a:t>k </a:t>
            </a:r>
            <a:r>
              <a:rPr lang="en-US" altLang="en-US"/>
              <a:t>cannot decrypt ciphertexts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Since ciphertexts are generally exposed (for example, sent on the network), it is important that it be infeasible to derive </a:t>
            </a:r>
            <a:r>
              <a:rPr lang="en-US" altLang="en-US" i="1"/>
              <a:t>k</a:t>
            </a:r>
            <a:r>
              <a:rPr lang="en-US" altLang="en-US"/>
              <a:t> from the ciphertexts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50C6FD0-5CC3-4E6E-80A4-C38537901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Symmetric Encryption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F18A24E3-1417-400D-B4FA-01C73F512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042988"/>
            <a:ext cx="7696200" cy="4530725"/>
          </a:xfrm>
        </p:spPr>
        <p:txBody>
          <a:bodyPr/>
          <a:lstStyle/>
          <a:p>
            <a:r>
              <a:rPr lang="en-US" altLang="en-US" sz="1600"/>
              <a:t>Same key used to encrypt and decrypt</a:t>
            </a:r>
          </a:p>
          <a:p>
            <a:pPr lvl="1"/>
            <a:r>
              <a:rPr lang="en-US" altLang="en-US" sz="1600"/>
              <a:t>Therefore </a:t>
            </a:r>
            <a:r>
              <a:rPr lang="en-US" altLang="en-US" sz="1600" i="1"/>
              <a:t>k</a:t>
            </a:r>
            <a:r>
              <a:rPr lang="en-US" altLang="en-US" sz="1600"/>
              <a:t> must be kept secret</a:t>
            </a:r>
          </a:p>
          <a:p>
            <a:r>
              <a:rPr lang="en-US" altLang="en-US" sz="1600"/>
              <a:t>DES was most commonly used symmetric block-encryption algorithm (created by US Govt)</a:t>
            </a:r>
          </a:p>
          <a:p>
            <a:pPr lvl="1"/>
            <a:r>
              <a:rPr lang="en-US" altLang="en-US" sz="1600"/>
              <a:t>Encrypts a block of data at a time</a:t>
            </a:r>
          </a:p>
          <a:p>
            <a:pPr lvl="1"/>
            <a:r>
              <a:rPr lang="en-US" altLang="en-US" sz="1600"/>
              <a:t>Keys too short so now considered insecure</a:t>
            </a:r>
          </a:p>
          <a:p>
            <a:r>
              <a:rPr lang="en-US" altLang="en-US" sz="1600"/>
              <a:t>Triple-DES considered more secure</a:t>
            </a:r>
          </a:p>
          <a:p>
            <a:pPr lvl="1"/>
            <a:r>
              <a:rPr lang="en-US" altLang="en-US" sz="1600"/>
              <a:t>Algorithm used 3 times using 2 or 3 keys</a:t>
            </a:r>
          </a:p>
          <a:p>
            <a:pPr lvl="1"/>
            <a:r>
              <a:rPr lang="en-US" altLang="en-US" sz="1600"/>
              <a:t>For example </a:t>
            </a:r>
          </a:p>
          <a:p>
            <a:r>
              <a:rPr lang="en-US" altLang="en-US" sz="1600"/>
              <a:t>2001 NIST adopted new block cipher - Advanced Encryption Standard (</a:t>
            </a:r>
            <a:r>
              <a:rPr lang="en-US" altLang="en-US" sz="1600" b="1">
                <a:solidFill>
                  <a:srgbClr val="3366FF"/>
                </a:solidFill>
              </a:rPr>
              <a:t>AES</a:t>
            </a:r>
            <a:r>
              <a:rPr lang="en-US" altLang="en-US" sz="1600"/>
              <a:t>)</a:t>
            </a:r>
          </a:p>
          <a:p>
            <a:pPr lvl="1"/>
            <a:r>
              <a:rPr lang="en-US" altLang="en-US" sz="1600"/>
              <a:t>Keys of 128, 192, or 256 bits, works on 128 bit blocks</a:t>
            </a:r>
          </a:p>
          <a:p>
            <a:r>
              <a:rPr lang="en-US" altLang="en-US" sz="1600"/>
              <a:t>RC4 is most common symmetric stream cipher, but known to have vulnerabilities</a:t>
            </a:r>
          </a:p>
          <a:p>
            <a:pPr lvl="1"/>
            <a:r>
              <a:rPr lang="en-US" altLang="en-US" sz="1600"/>
              <a:t>Encrypts/decrypts a stream of bytes (i.e., wireless transmission)</a:t>
            </a:r>
          </a:p>
          <a:p>
            <a:pPr lvl="1"/>
            <a:r>
              <a:rPr lang="en-US" altLang="en-US" sz="1600"/>
              <a:t>Key is a input to pseudo-random-bit generator</a:t>
            </a:r>
          </a:p>
          <a:p>
            <a:pPr lvl="2"/>
            <a:r>
              <a:rPr lang="en-US" altLang="en-US" sz="1600"/>
              <a:t>Generates an infinite </a:t>
            </a:r>
            <a:r>
              <a:rPr lang="en-US" altLang="en-US" sz="1600" b="1">
                <a:solidFill>
                  <a:srgbClr val="3366FF"/>
                </a:solidFill>
              </a:rPr>
              <a:t>keystream</a:t>
            </a:r>
          </a:p>
        </p:txBody>
      </p:sp>
      <p:pic>
        <p:nvPicPr>
          <p:cNvPr id="52227" name="Picture 1" descr="Screen Shot 2013-02-18 at 5.34.27 PM.png">
            <a:extLst>
              <a:ext uri="{FF2B5EF4-FFF2-40B4-BE49-F238E27FC236}">
                <a16:creationId xmlns:a16="http://schemas.microsoft.com/office/drawing/2014/main" id="{E004B742-8B51-405A-88AE-5D0E00098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3608388"/>
            <a:ext cx="1557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17C7B6F-72FC-499B-9753-5FED8FF12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13" y="177800"/>
            <a:ext cx="8053387" cy="449263"/>
          </a:xfrm>
        </p:spPr>
        <p:txBody>
          <a:bodyPr/>
          <a:lstStyle/>
          <a:p>
            <a:pPr eaLnBrk="1" hangingPunct="1"/>
            <a:r>
              <a:rPr lang="en-US" altLang="en-US" sz="2400"/>
              <a:t>Secure Communication over Insecure Medium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25768C0A-978F-426E-A97C-FA4FADDD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203325"/>
            <a:ext cx="4684712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C1BF7EF5-8EEC-483B-B7F9-F224A89BB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1555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Asymmetric Encryption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94AD848-E768-4A62-892A-CEFAE177B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82675"/>
            <a:ext cx="6837362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Public-key encryption </a:t>
            </a:r>
            <a:r>
              <a:rPr lang="en-US" altLang="en-US"/>
              <a:t>based on each user having two keys: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public key </a:t>
            </a:r>
            <a:r>
              <a:rPr lang="en-US" altLang="en-US"/>
              <a:t>– published key used to encrypt data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private key </a:t>
            </a:r>
            <a:r>
              <a:rPr lang="en-US" altLang="en-US"/>
              <a:t>– key known only to individual user used to decrypt data</a:t>
            </a:r>
          </a:p>
          <a:p>
            <a:r>
              <a:rPr lang="en-US" altLang="en-US"/>
              <a:t>Must be an encryption scheme that can be made public without making it easy to figure out the decryption scheme</a:t>
            </a:r>
          </a:p>
          <a:p>
            <a:pPr lvl="1"/>
            <a:r>
              <a:rPr lang="en-US" altLang="en-US"/>
              <a:t>Most common is </a:t>
            </a:r>
            <a:r>
              <a:rPr lang="en-US" altLang="en-US" b="1">
                <a:solidFill>
                  <a:srgbClr val="3366FF"/>
                </a:solidFill>
              </a:rPr>
              <a:t>RSA</a:t>
            </a:r>
            <a:r>
              <a:rPr lang="en-US" altLang="en-US"/>
              <a:t> block cipher</a:t>
            </a:r>
          </a:p>
          <a:p>
            <a:pPr lvl="1"/>
            <a:r>
              <a:rPr lang="en-US" altLang="en-US"/>
              <a:t>Efficient algorithm for testing whether or not a number is prime</a:t>
            </a:r>
          </a:p>
          <a:p>
            <a:pPr lvl="1"/>
            <a:r>
              <a:rPr lang="en-US" altLang="en-US"/>
              <a:t>No efficient algorithm is know for finding the prime factors of a number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415D74C-69E6-4907-B5BC-89D63D236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14128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Asymmetric Encryption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EA057A42-90ED-4346-B1BE-767CE1D3F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82675"/>
            <a:ext cx="6877050" cy="4530725"/>
          </a:xfrm>
        </p:spPr>
        <p:txBody>
          <a:bodyPr/>
          <a:lstStyle/>
          <a:p>
            <a:r>
              <a:rPr lang="en-US" altLang="en-US"/>
              <a:t>Formally, it is computationally infeasible to derive </a:t>
            </a:r>
            <a:r>
              <a:rPr lang="en-US" altLang="en-US" i="1"/>
              <a:t>k</a:t>
            </a:r>
            <a:r>
              <a:rPr lang="en-US" altLang="en-US" i="1" baseline="-25000"/>
              <a:t>d,N</a:t>
            </a:r>
            <a:r>
              <a:rPr lang="en-US" altLang="en-US"/>
              <a:t> from </a:t>
            </a:r>
            <a:r>
              <a:rPr lang="en-US" altLang="en-US" i="1"/>
              <a:t>k</a:t>
            </a:r>
            <a:r>
              <a:rPr lang="en-US" altLang="en-US" i="1" baseline="-25000"/>
              <a:t>e,N</a:t>
            </a:r>
            <a:r>
              <a:rPr lang="en-US" altLang="en-US"/>
              <a:t>, and so </a:t>
            </a:r>
            <a:r>
              <a:rPr lang="en-US" altLang="en-US" i="1"/>
              <a:t>k</a:t>
            </a:r>
            <a:r>
              <a:rPr lang="en-US" altLang="en-US" i="1" baseline="-25000"/>
              <a:t>e </a:t>
            </a:r>
            <a:r>
              <a:rPr lang="en-US" altLang="en-US"/>
              <a:t> need not be kept secret and can be widely disseminated</a:t>
            </a:r>
          </a:p>
          <a:p>
            <a:pPr lvl="1"/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/>
              <a:t> is the </a:t>
            </a:r>
            <a:r>
              <a:rPr lang="en-US" altLang="en-US" b="1">
                <a:solidFill>
                  <a:srgbClr val="3366FF"/>
                </a:solidFill>
              </a:rPr>
              <a:t>public key</a:t>
            </a:r>
          </a:p>
          <a:p>
            <a:pPr lvl="1"/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/>
              <a:t> is the </a:t>
            </a:r>
            <a:r>
              <a:rPr lang="en-US" altLang="en-US" b="1">
                <a:solidFill>
                  <a:srgbClr val="3366FF"/>
                </a:solidFill>
              </a:rPr>
              <a:t>private key</a:t>
            </a:r>
          </a:p>
          <a:p>
            <a:pPr lvl="1"/>
            <a:r>
              <a:rPr lang="en-US" altLang="en-US" i="1"/>
              <a:t>N </a:t>
            </a:r>
            <a:r>
              <a:rPr lang="en-US" altLang="en-US"/>
              <a:t>is the product of two large, randomly chosen prime numbers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 </a:t>
            </a:r>
            <a:r>
              <a:rPr lang="en-US" altLang="en-US"/>
              <a:t>(for example,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 </a:t>
            </a:r>
            <a:r>
              <a:rPr lang="en-US" altLang="en-US"/>
              <a:t>are 512 bits each)</a:t>
            </a:r>
          </a:p>
          <a:p>
            <a:pPr lvl="1"/>
            <a:r>
              <a:rPr lang="en-US" altLang="en-US"/>
              <a:t>Encryption algorithm is </a:t>
            </a:r>
            <a:r>
              <a:rPr lang="en-US" altLang="en-US" i="1"/>
              <a:t>E</a:t>
            </a:r>
            <a:r>
              <a:rPr lang="en-US" altLang="en-US" i="1" baseline="-25000"/>
              <a:t>ke,N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= </a:t>
            </a:r>
            <a:r>
              <a:rPr lang="en-US" altLang="en-US" i="1"/>
              <a:t>m</a:t>
            </a:r>
            <a:r>
              <a:rPr lang="en-US" altLang="en-US" i="1" baseline="30000"/>
              <a:t>k</a:t>
            </a:r>
            <a:r>
              <a:rPr lang="en-US" altLang="en-US" i="1" baseline="12000"/>
              <a:t>e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r>
              <a:rPr lang="en-US" altLang="en-US"/>
              <a:t>, where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 </a:t>
            </a:r>
            <a:r>
              <a:rPr lang="en-US" altLang="en-US"/>
              <a:t>satisfies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k</a:t>
            </a:r>
            <a:r>
              <a:rPr lang="en-US" altLang="en-US" i="1" baseline="-25000"/>
              <a:t>d </a:t>
            </a:r>
            <a:r>
              <a:rPr lang="en-US" altLang="en-US"/>
              <a:t>mod (</a:t>
            </a:r>
            <a:r>
              <a:rPr lang="en-US" altLang="en-US" i="1"/>
              <a:t>p</a:t>
            </a:r>
            <a:r>
              <a:rPr lang="en-US" altLang="en-US"/>
              <a:t>−1)(</a:t>
            </a:r>
            <a:r>
              <a:rPr lang="en-US" altLang="en-US" i="1"/>
              <a:t>q </a:t>
            </a:r>
            <a:r>
              <a:rPr lang="en-US" altLang="en-US"/>
              <a:t>−1) = 1</a:t>
            </a:r>
          </a:p>
          <a:p>
            <a:pPr lvl="1"/>
            <a:r>
              <a:rPr lang="en-US" altLang="en-US"/>
              <a:t>The decryption algorithm is then </a:t>
            </a:r>
            <a:r>
              <a:rPr lang="en-US" altLang="en-US" i="1"/>
              <a:t>D</a:t>
            </a:r>
            <a:r>
              <a:rPr lang="en-US" altLang="en-US" i="1" baseline="-25000"/>
              <a:t>kd,N</a:t>
            </a:r>
            <a:r>
              <a:rPr lang="en-US" altLang="en-US"/>
              <a:t>(</a:t>
            </a:r>
            <a:r>
              <a:rPr lang="en-US" altLang="en-US" i="1"/>
              <a:t>c</a:t>
            </a:r>
            <a:r>
              <a:rPr lang="en-US" altLang="en-US"/>
              <a:t>) = </a:t>
            </a:r>
            <a:r>
              <a:rPr lang="en-US" altLang="en-US" i="1"/>
              <a:t>c</a:t>
            </a:r>
            <a:r>
              <a:rPr lang="en-US" altLang="en-US" i="1" baseline="30000"/>
              <a:t>k</a:t>
            </a:r>
            <a:r>
              <a:rPr lang="en-US" altLang="en-US" i="1" baseline="12000"/>
              <a:t>d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F0E6E8A-63E1-4064-905A-78A607114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155575"/>
            <a:ext cx="7440613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Asymmetric Encryption Example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FC3C43FF-7DCC-4C43-87AC-5D2C62560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65213"/>
            <a:ext cx="7027863" cy="5427662"/>
          </a:xfrm>
        </p:spPr>
        <p:txBody>
          <a:bodyPr/>
          <a:lstStyle/>
          <a:p>
            <a:r>
              <a:rPr lang="en-US" altLang="en-US"/>
              <a:t>For example. make </a:t>
            </a:r>
            <a:r>
              <a:rPr lang="en-US" altLang="en-US" i="1"/>
              <a:t>p </a:t>
            </a:r>
            <a:r>
              <a:rPr lang="en-US" altLang="en-US"/>
              <a:t>= 7and </a:t>
            </a:r>
            <a:r>
              <a:rPr lang="en-US" altLang="en-US" i="1"/>
              <a:t>q </a:t>
            </a:r>
            <a:r>
              <a:rPr lang="en-US" altLang="en-US"/>
              <a:t>= 13</a:t>
            </a:r>
            <a:endParaRPr lang="en-US" altLang="en-US" sz="800"/>
          </a:p>
          <a:p>
            <a:r>
              <a:rPr lang="en-US" altLang="en-US"/>
              <a:t>We then calculate </a:t>
            </a:r>
            <a:r>
              <a:rPr lang="en-US" altLang="en-US" i="1"/>
              <a:t>N </a:t>
            </a:r>
            <a:r>
              <a:rPr lang="en-US" altLang="en-US"/>
              <a:t>= 7∗13 = 91 and (</a:t>
            </a:r>
            <a:r>
              <a:rPr lang="en-US" altLang="en-US" i="1"/>
              <a:t>p</a:t>
            </a:r>
            <a:r>
              <a:rPr lang="en-US" altLang="en-US"/>
              <a:t>−1)(</a:t>
            </a:r>
            <a:r>
              <a:rPr lang="en-US" altLang="en-US" i="1"/>
              <a:t>q</a:t>
            </a:r>
            <a:r>
              <a:rPr lang="en-US" altLang="en-US"/>
              <a:t>−1) = 72</a:t>
            </a:r>
            <a:endParaRPr lang="en-US" altLang="en-US" sz="800"/>
          </a:p>
          <a:p>
            <a:r>
              <a:rPr lang="en-US" altLang="en-US"/>
              <a:t>We next select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 </a:t>
            </a:r>
            <a:r>
              <a:rPr lang="en-US" altLang="en-US"/>
              <a:t>relatively prime to 72 and</a:t>
            </a:r>
            <a:r>
              <a:rPr lang="en-US" altLang="en-US" i="1"/>
              <a:t>&lt; </a:t>
            </a:r>
            <a:r>
              <a:rPr lang="en-US" altLang="en-US"/>
              <a:t>72, yielding 5</a:t>
            </a:r>
            <a:endParaRPr lang="en-US" altLang="en-US" sz="800"/>
          </a:p>
          <a:p>
            <a:r>
              <a:rPr lang="en-US" altLang="en-US"/>
              <a:t>Finally, we calculate </a:t>
            </a:r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 i="1"/>
              <a:t> </a:t>
            </a:r>
            <a:r>
              <a:rPr lang="en-US" altLang="en-US"/>
              <a:t>such that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 i="1"/>
              <a:t> </a:t>
            </a:r>
            <a:r>
              <a:rPr lang="en-US" altLang="en-US"/>
              <a:t>mod 72 = 1, yielding 29</a:t>
            </a:r>
            <a:endParaRPr lang="en-US" altLang="en-US" sz="800"/>
          </a:p>
          <a:p>
            <a:r>
              <a:rPr lang="en-US" altLang="en-US"/>
              <a:t>We how have our keys</a:t>
            </a:r>
          </a:p>
          <a:p>
            <a:pPr lvl="1"/>
            <a:r>
              <a:rPr lang="en-US" altLang="en-US"/>
              <a:t>Public key, </a:t>
            </a:r>
            <a:r>
              <a:rPr lang="en-US" altLang="en-US" i="1"/>
              <a:t>k</a:t>
            </a:r>
            <a:r>
              <a:rPr lang="en-US" altLang="en-US" i="1" baseline="-25000"/>
              <a:t>e,N</a:t>
            </a:r>
            <a:r>
              <a:rPr lang="en-US" altLang="en-US" i="1"/>
              <a:t> </a:t>
            </a:r>
            <a:r>
              <a:rPr lang="en-US" altLang="en-US"/>
              <a:t>= 5</a:t>
            </a:r>
            <a:r>
              <a:rPr lang="en-US" altLang="en-US" i="1"/>
              <a:t>, </a:t>
            </a:r>
            <a:r>
              <a:rPr lang="en-US" altLang="en-US"/>
              <a:t>91</a:t>
            </a:r>
          </a:p>
          <a:p>
            <a:pPr lvl="1"/>
            <a:r>
              <a:rPr lang="en-US" altLang="en-US"/>
              <a:t>Private key, </a:t>
            </a:r>
            <a:r>
              <a:rPr lang="en-US" altLang="en-US" i="1"/>
              <a:t>k</a:t>
            </a:r>
            <a:r>
              <a:rPr lang="en-US" altLang="en-US" i="1" baseline="-25000"/>
              <a:t>d,N</a:t>
            </a:r>
            <a:r>
              <a:rPr lang="en-US" altLang="en-US" i="1"/>
              <a:t> </a:t>
            </a:r>
            <a:r>
              <a:rPr lang="en-US" altLang="en-US"/>
              <a:t>= 29</a:t>
            </a:r>
            <a:r>
              <a:rPr lang="en-US" altLang="en-US" i="1"/>
              <a:t>, </a:t>
            </a:r>
            <a:r>
              <a:rPr lang="en-US" altLang="en-US"/>
              <a:t>91</a:t>
            </a:r>
            <a:endParaRPr lang="en-US" altLang="en-US" sz="800"/>
          </a:p>
          <a:p>
            <a:r>
              <a:rPr lang="en-US" altLang="en-US"/>
              <a:t> Encrypting the message 69 with the public key results in the cyphertext 62</a:t>
            </a:r>
            <a:endParaRPr lang="en-US" altLang="en-US" sz="800"/>
          </a:p>
          <a:p>
            <a:r>
              <a:rPr lang="en-US" altLang="en-US"/>
              <a:t>Cyphertext can be decoded with the private key</a:t>
            </a:r>
          </a:p>
          <a:p>
            <a:pPr lvl="1"/>
            <a:r>
              <a:rPr lang="en-US" altLang="en-US"/>
              <a:t>Public key can be distributed in cleartext to anyone who wants to communicate with holder of public key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5B1F4DC-5E84-4ED4-8C85-28FCCAF9D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71438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z="2400"/>
              <a:t>Encryption using RSA Asymmetric Cryptography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D06BD40D-44C3-4FD9-BD1E-38F910B7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104900"/>
            <a:ext cx="2400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1EB754E-BE35-4A7A-8768-2B86A9846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114300"/>
            <a:ext cx="7975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Cryptography (Cont.)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FDD442A9-5EDF-445D-9356-435D48716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65225"/>
            <a:ext cx="6672263" cy="4530725"/>
          </a:xfrm>
        </p:spPr>
        <p:txBody>
          <a:bodyPr/>
          <a:lstStyle/>
          <a:p>
            <a:r>
              <a:rPr lang="en-US" altLang="en-US"/>
              <a:t>Note symmetric cryptography based on transformations, asymmetric based on mathematical functions</a:t>
            </a:r>
          </a:p>
          <a:p>
            <a:pPr lvl="1"/>
            <a:r>
              <a:rPr lang="en-US" altLang="en-US"/>
              <a:t>Asymmetric much more compute intensive</a:t>
            </a:r>
          </a:p>
          <a:p>
            <a:pPr lvl="1"/>
            <a:r>
              <a:rPr lang="en-US" altLang="en-US"/>
              <a:t>Typically not used for bulk data encryption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BC753E9E-476E-4528-AA6F-D32592DF2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52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The Security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A35FF8E-8BB8-40AC-9E5B-F2A771579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65225"/>
            <a:ext cx="7123113" cy="4852988"/>
          </a:xfrm>
        </p:spPr>
        <p:txBody>
          <a:bodyPr/>
          <a:lstStyle/>
          <a:p>
            <a:r>
              <a:rPr lang="en-US" altLang="en-US" dirty="0"/>
              <a:t>System </a:t>
            </a:r>
            <a:r>
              <a:rPr lang="en-US" altLang="en-US" b="1" dirty="0">
                <a:solidFill>
                  <a:srgbClr val="3366FF"/>
                </a:solidFill>
              </a:rPr>
              <a:t>secure</a:t>
            </a:r>
            <a:r>
              <a:rPr lang="en-US" altLang="en-US" dirty="0"/>
              <a:t> if resources used and accessed as intended under all circumstances</a:t>
            </a:r>
          </a:p>
          <a:p>
            <a:pPr lvl="1"/>
            <a:r>
              <a:rPr lang="en-US" altLang="en-US" dirty="0"/>
              <a:t>Unachievable</a:t>
            </a:r>
          </a:p>
          <a:p>
            <a:pPr lvl="1"/>
            <a:endParaRPr lang="en-US" altLang="en-US" dirty="0"/>
          </a:p>
          <a:p>
            <a:r>
              <a:rPr lang="en-US" altLang="en-US" b="1" dirty="0">
                <a:solidFill>
                  <a:srgbClr val="3366FF"/>
                </a:solidFill>
              </a:rPr>
              <a:t>Intruders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3366FF"/>
                </a:solidFill>
              </a:rPr>
              <a:t>crackers</a:t>
            </a:r>
            <a:r>
              <a:rPr lang="en-US" altLang="en-US" dirty="0"/>
              <a:t>) attempt to breach security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Threat </a:t>
            </a:r>
            <a:r>
              <a:rPr lang="en-US" altLang="en-US" dirty="0"/>
              <a:t>is potential security violation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Attack</a:t>
            </a:r>
            <a:r>
              <a:rPr lang="en-US" altLang="en-US" dirty="0"/>
              <a:t> is attempt to breach security</a:t>
            </a:r>
          </a:p>
          <a:p>
            <a:r>
              <a:rPr lang="en-US" altLang="en-US" dirty="0"/>
              <a:t>Attack can be accidental or malicious</a:t>
            </a:r>
          </a:p>
          <a:p>
            <a:pPr lvl="1"/>
            <a:r>
              <a:rPr lang="en-US" altLang="en-US" dirty="0"/>
              <a:t>Easier to protect against accidental than malicious misuse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E930052-DAE4-4729-9F39-F5B2ABB2F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Authentication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F30F84DF-6F44-4A88-B15D-1695156F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996950"/>
            <a:ext cx="7723188" cy="522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Constraining set of potential senders of a message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Complementary to encryption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Also can prove message unmodified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Algorithm components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set </a:t>
            </a:r>
            <a:r>
              <a:rPr lang="en-US" altLang="en-US" i="1"/>
              <a:t>K </a:t>
            </a:r>
            <a:r>
              <a:rPr lang="en-US" altLang="en-US"/>
              <a:t>of keys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set </a:t>
            </a:r>
            <a:r>
              <a:rPr lang="en-US" altLang="en-US" i="1"/>
              <a:t>M </a:t>
            </a:r>
            <a:r>
              <a:rPr lang="en-US" altLang="en-US"/>
              <a:t>of messages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set </a:t>
            </a:r>
            <a:r>
              <a:rPr lang="en-US" altLang="en-US" i="1"/>
              <a:t>A </a:t>
            </a:r>
            <a:r>
              <a:rPr lang="en-US" altLang="en-US"/>
              <a:t>of authenticators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S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M</a:t>
            </a:r>
            <a:r>
              <a:rPr lang="en-US" altLang="en-US"/>
              <a:t>→ </a:t>
            </a:r>
            <a:r>
              <a:rPr lang="en-US" altLang="en-US" i="1"/>
              <a:t>A</a:t>
            </a:r>
            <a:r>
              <a:rPr lang="en-US" altLang="en-US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That is, for each </a:t>
            </a:r>
            <a:r>
              <a:rPr lang="en-US" altLang="en-US" i="1"/>
              <a:t>k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S</a:t>
            </a:r>
            <a:r>
              <a:rPr lang="en-US" altLang="en-US" baseline="-25000"/>
              <a:t>k</a:t>
            </a:r>
            <a:r>
              <a:rPr lang="en-US" altLang="en-US"/>
              <a:t> is a function for generating authenticators from messages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S </a:t>
            </a:r>
            <a:r>
              <a:rPr lang="en-US" altLang="en-US"/>
              <a:t>and </a:t>
            </a:r>
            <a:r>
              <a:rPr lang="en-US" altLang="en-US" i="1"/>
              <a:t>S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V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M </a:t>
            </a:r>
            <a:r>
              <a:rPr lang="en-US" altLang="en-US"/>
              <a:t>× </a:t>
            </a:r>
            <a:r>
              <a:rPr lang="en-US" altLang="en-US" i="1"/>
              <a:t>A</a:t>
            </a:r>
            <a:r>
              <a:rPr lang="en-US" altLang="en-US"/>
              <a:t>→ {true, false}). That is, for each </a:t>
            </a:r>
            <a:r>
              <a:rPr lang="en-US" altLang="en-US" i="1"/>
              <a:t>k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V</a:t>
            </a:r>
            <a:r>
              <a:rPr lang="en-US" altLang="en-US" baseline="-25000"/>
              <a:t>k</a:t>
            </a:r>
            <a:r>
              <a:rPr lang="en-US" altLang="en-US"/>
              <a:t> is a function for verifying authenticators on messages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V </a:t>
            </a:r>
            <a:r>
              <a:rPr lang="en-US" altLang="en-US"/>
              <a:t>and </a:t>
            </a:r>
            <a:r>
              <a:rPr lang="en-US" altLang="en-US" i="1"/>
              <a:t>V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C9E906B6-163C-4A8F-ABB1-37085426B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Authentication (Cont.)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93A7D7B9-00F8-4A06-A333-79C9B0017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55688"/>
            <a:ext cx="6767513" cy="4867275"/>
          </a:xfrm>
        </p:spPr>
        <p:txBody>
          <a:bodyPr/>
          <a:lstStyle/>
          <a:p>
            <a:r>
              <a:rPr lang="en-US" altLang="en-US"/>
              <a:t>For a message </a:t>
            </a:r>
            <a:r>
              <a:rPr lang="en-US" altLang="en-US" i="1"/>
              <a:t>m</a:t>
            </a:r>
            <a:r>
              <a:rPr lang="en-US" altLang="en-US"/>
              <a:t>, a computer can generate an authenticator </a:t>
            </a:r>
            <a:r>
              <a:rPr lang="en-US" altLang="en-US" i="1"/>
              <a:t>a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A </a:t>
            </a:r>
            <a:r>
              <a:rPr lang="en-US" altLang="en-US"/>
              <a:t>such that </a:t>
            </a:r>
            <a:r>
              <a:rPr lang="en-US" altLang="en-US" i="1"/>
              <a:t>V</a:t>
            </a:r>
            <a:r>
              <a:rPr lang="en-US" altLang="en-US" baseline="-25000"/>
              <a:t>k</a:t>
            </a:r>
            <a:r>
              <a:rPr lang="en-US" altLang="en-US"/>
              <a:t>(</a:t>
            </a:r>
            <a:r>
              <a:rPr lang="en-US" altLang="en-US" i="1"/>
              <a:t>m, a</a:t>
            </a:r>
            <a:r>
              <a:rPr lang="en-US" altLang="en-US"/>
              <a:t>) =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only if it possesses </a:t>
            </a:r>
            <a:r>
              <a:rPr lang="en-US" altLang="en-US" i="1"/>
              <a:t>k</a:t>
            </a:r>
            <a:endParaRPr lang="en-US" altLang="en-US" sz="800"/>
          </a:p>
          <a:p>
            <a:r>
              <a:rPr lang="en-US" altLang="en-US"/>
              <a:t>Thus, computer holding </a:t>
            </a:r>
            <a:r>
              <a:rPr lang="en-US" altLang="en-US" i="1"/>
              <a:t>k</a:t>
            </a:r>
            <a:r>
              <a:rPr lang="en-US" altLang="en-US"/>
              <a:t> can generate authenticators on messages so that any other computer possessing </a:t>
            </a:r>
            <a:r>
              <a:rPr lang="en-US" altLang="en-US" i="1"/>
              <a:t>k</a:t>
            </a:r>
            <a:r>
              <a:rPr lang="en-US" altLang="en-US"/>
              <a:t> can verify them</a:t>
            </a:r>
            <a:endParaRPr lang="en-US" altLang="en-US" sz="800"/>
          </a:p>
          <a:p>
            <a:r>
              <a:rPr lang="en-US" altLang="en-US"/>
              <a:t>Computer not holding </a:t>
            </a:r>
            <a:r>
              <a:rPr lang="en-US" altLang="en-US" i="1"/>
              <a:t>k</a:t>
            </a:r>
            <a:r>
              <a:rPr lang="en-US" altLang="en-US"/>
              <a:t> cannot generate authenticators on messages that can be verified using </a:t>
            </a:r>
            <a:r>
              <a:rPr lang="en-US" altLang="en-US" i="1"/>
              <a:t>V</a:t>
            </a:r>
            <a:r>
              <a:rPr lang="en-US" altLang="en-US" i="1" baseline="-25000"/>
              <a:t>k</a:t>
            </a:r>
            <a:endParaRPr lang="en-US" altLang="en-US" sz="800"/>
          </a:p>
          <a:p>
            <a:r>
              <a:rPr lang="en-US" altLang="en-US"/>
              <a:t>Since authenticators are generally exposed (for example, they are sent on the network with the messages themselves), it must not be feasible to derive </a:t>
            </a:r>
            <a:r>
              <a:rPr lang="en-US" altLang="en-US" i="1"/>
              <a:t>k</a:t>
            </a:r>
            <a:r>
              <a:rPr lang="en-US" altLang="en-US"/>
              <a:t> from the authenticators</a:t>
            </a:r>
            <a:endParaRPr lang="en-US" altLang="en-US" sz="800"/>
          </a:p>
          <a:p>
            <a:r>
              <a:rPr lang="en-US" altLang="en-US"/>
              <a:t>Practically, if V</a:t>
            </a:r>
            <a:r>
              <a:rPr lang="en-US" altLang="en-US" baseline="-25000"/>
              <a:t>k</a:t>
            </a:r>
            <a:r>
              <a:rPr lang="en-US" altLang="en-US"/>
              <a:t>(</a:t>
            </a:r>
            <a:r>
              <a:rPr lang="en-US" altLang="en-US" i="1"/>
              <a:t>m,a) </a:t>
            </a:r>
            <a:r>
              <a:rPr lang="en-US" altLang="en-US"/>
              <a:t>=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altLang="en-US"/>
              <a:t>then we know </a:t>
            </a:r>
            <a:r>
              <a:rPr lang="en-US" altLang="en-US" i="1"/>
              <a:t>m</a:t>
            </a:r>
            <a:r>
              <a:rPr lang="en-US" altLang="en-US"/>
              <a:t> has not been modified and that send of message has </a:t>
            </a:r>
            <a:r>
              <a:rPr lang="en-US" altLang="en-US" i="1"/>
              <a:t>k</a:t>
            </a:r>
          </a:p>
          <a:p>
            <a:pPr lvl="1"/>
            <a:r>
              <a:rPr lang="en-US" altLang="en-US"/>
              <a:t>If we share </a:t>
            </a:r>
            <a:r>
              <a:rPr lang="en-US" altLang="en-US" i="1"/>
              <a:t>k</a:t>
            </a:r>
            <a:r>
              <a:rPr lang="en-US" altLang="en-US"/>
              <a:t> with only one entity, know where the message originated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EFF8F7F3-2DC9-4A20-9E36-CDA0F6721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1888" y="114300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/>
              <a:t>Authentication – Hash Functions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90C274CB-FBD1-4C04-80A2-771AB0F43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065213"/>
            <a:ext cx="7259638" cy="5081587"/>
          </a:xfrm>
        </p:spPr>
        <p:txBody>
          <a:bodyPr/>
          <a:lstStyle/>
          <a:p>
            <a:r>
              <a:rPr lang="en-US" altLang="en-US"/>
              <a:t>Basis of authentication</a:t>
            </a:r>
            <a:endParaRPr lang="en-US" altLang="en-US" sz="800"/>
          </a:p>
          <a:p>
            <a:r>
              <a:rPr lang="en-US" altLang="en-US"/>
              <a:t>Creates small, fixed-size block of data </a:t>
            </a:r>
            <a:r>
              <a:rPr lang="en-US" altLang="en-US" b="1">
                <a:solidFill>
                  <a:srgbClr val="3366FF"/>
                </a:solidFill>
              </a:rPr>
              <a:t>message digest</a:t>
            </a:r>
            <a:r>
              <a:rPr lang="en-US" altLang="en-US"/>
              <a:t> (</a:t>
            </a:r>
            <a:r>
              <a:rPr lang="en-US" altLang="en-US" b="1">
                <a:solidFill>
                  <a:srgbClr val="3366FF"/>
                </a:solidFill>
              </a:rPr>
              <a:t>hash value)</a:t>
            </a:r>
            <a:r>
              <a:rPr lang="en-US" altLang="en-US"/>
              <a:t> from </a:t>
            </a:r>
            <a:r>
              <a:rPr lang="en-US" altLang="en-US" i="1"/>
              <a:t>m</a:t>
            </a:r>
            <a:endParaRPr lang="en-US" altLang="en-US" sz="800" i="1"/>
          </a:p>
          <a:p>
            <a:r>
              <a:rPr lang="en-US" altLang="en-US"/>
              <a:t>Hash Function </a:t>
            </a:r>
            <a:r>
              <a:rPr lang="en-US" altLang="en-US" i="1"/>
              <a:t>H </a:t>
            </a:r>
            <a:r>
              <a:rPr lang="en-US" altLang="en-US"/>
              <a:t>must be collision resistant on </a:t>
            </a:r>
            <a:r>
              <a:rPr lang="en-US" altLang="en-US" i="1"/>
              <a:t>m</a:t>
            </a:r>
            <a:endParaRPr lang="en-US" altLang="en-US"/>
          </a:p>
          <a:p>
            <a:pPr lvl="1"/>
            <a:r>
              <a:rPr lang="en-US" altLang="en-US" sz="1600"/>
              <a:t>Must be infeasible to find an </a:t>
            </a:r>
            <a:r>
              <a:rPr lang="en-US" altLang="en-US" sz="1600" i="1"/>
              <a:t>m</a:t>
            </a:r>
            <a:r>
              <a:rPr lang="ja-JP" altLang="en-US" sz="1600" i="1"/>
              <a:t>’</a:t>
            </a:r>
            <a:r>
              <a:rPr lang="en-US" altLang="ja-JP" sz="1600"/>
              <a:t> ≠ </a:t>
            </a:r>
            <a:r>
              <a:rPr lang="en-US" altLang="ja-JP" sz="1600" i="1"/>
              <a:t>m </a:t>
            </a:r>
            <a:r>
              <a:rPr lang="en-US" altLang="ja-JP" sz="1600"/>
              <a:t>such that </a:t>
            </a:r>
            <a:r>
              <a:rPr lang="en-US" altLang="ja-JP" sz="1600" i="1"/>
              <a:t>H</a:t>
            </a:r>
            <a:r>
              <a:rPr lang="en-US" altLang="ja-JP" sz="1600"/>
              <a:t>(</a:t>
            </a:r>
            <a:r>
              <a:rPr lang="en-US" altLang="ja-JP" sz="1600" i="1"/>
              <a:t>m</a:t>
            </a:r>
            <a:r>
              <a:rPr lang="en-US" altLang="ja-JP" sz="1600"/>
              <a:t>) = </a:t>
            </a:r>
            <a:r>
              <a:rPr lang="en-US" altLang="ja-JP" sz="1600" i="1"/>
              <a:t>H</a:t>
            </a:r>
            <a:r>
              <a:rPr lang="en-US" altLang="ja-JP" sz="1600"/>
              <a:t>(</a:t>
            </a:r>
            <a:r>
              <a:rPr lang="en-US" altLang="ja-JP" sz="1600" i="1"/>
              <a:t>m</a:t>
            </a:r>
            <a:r>
              <a:rPr lang="ja-JP" altLang="en-US" sz="1600" i="1"/>
              <a:t>’</a:t>
            </a:r>
            <a:r>
              <a:rPr lang="en-US" altLang="ja-JP" sz="1600"/>
              <a:t>)</a:t>
            </a:r>
            <a:endParaRPr lang="en-US" altLang="en-US" sz="800"/>
          </a:p>
          <a:p>
            <a:r>
              <a:rPr lang="en-US" altLang="en-US"/>
              <a:t>If</a:t>
            </a:r>
            <a:r>
              <a:rPr lang="en-US" altLang="en-US" i="1"/>
              <a:t> 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=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ja-JP" altLang="en-US" i="1"/>
              <a:t>’</a:t>
            </a:r>
            <a:r>
              <a:rPr lang="en-US" altLang="ja-JP"/>
              <a:t>), then </a:t>
            </a:r>
            <a:r>
              <a:rPr lang="en-US" altLang="ja-JP" i="1"/>
              <a:t>m</a:t>
            </a:r>
            <a:r>
              <a:rPr lang="en-US" altLang="ja-JP"/>
              <a:t> = </a:t>
            </a:r>
            <a:r>
              <a:rPr lang="en-US" altLang="ja-JP" i="1"/>
              <a:t>m</a:t>
            </a:r>
            <a:r>
              <a:rPr lang="ja-JP" altLang="en-US"/>
              <a:t>’</a:t>
            </a:r>
            <a:endParaRPr lang="en-US" altLang="ja-JP"/>
          </a:p>
          <a:p>
            <a:pPr lvl="1"/>
            <a:r>
              <a:rPr lang="en-US" altLang="en-US" sz="1600"/>
              <a:t>The message has not been modified</a:t>
            </a:r>
            <a:endParaRPr lang="en-US" altLang="en-US" sz="800"/>
          </a:p>
          <a:p>
            <a:r>
              <a:rPr lang="en-US" altLang="en-US"/>
              <a:t>Common message-digest functions include </a:t>
            </a:r>
            <a:r>
              <a:rPr lang="en-US" altLang="en-US" b="1">
                <a:solidFill>
                  <a:srgbClr val="3366FF"/>
                </a:solidFill>
              </a:rPr>
              <a:t>MD5</a:t>
            </a:r>
            <a:r>
              <a:rPr lang="en-US" altLang="en-US"/>
              <a:t>, which produces a 128-bit hash, and </a:t>
            </a:r>
            <a:r>
              <a:rPr lang="en-US" altLang="en-US" b="1">
                <a:solidFill>
                  <a:srgbClr val="3366FF"/>
                </a:solidFill>
              </a:rPr>
              <a:t>SHA-1</a:t>
            </a:r>
            <a:r>
              <a:rPr lang="en-US" altLang="en-US"/>
              <a:t>, which outputs a 160-bit hash</a:t>
            </a:r>
            <a:endParaRPr lang="en-US" altLang="en-US" sz="800"/>
          </a:p>
          <a:p>
            <a:r>
              <a:rPr lang="en-US" altLang="en-US"/>
              <a:t>Not useful as authenticators</a:t>
            </a:r>
          </a:p>
          <a:p>
            <a:pPr lvl="1"/>
            <a:r>
              <a:rPr lang="en-US" altLang="en-US"/>
              <a:t>For example </a:t>
            </a:r>
            <a:r>
              <a:rPr lang="en-US" altLang="en-US" i="1"/>
              <a:t>H(m</a:t>
            </a:r>
            <a:r>
              <a:rPr lang="en-US" altLang="en-US"/>
              <a:t>) can be sent with a message</a:t>
            </a:r>
          </a:p>
          <a:p>
            <a:pPr lvl="2"/>
            <a:r>
              <a:rPr lang="en-US" altLang="en-US" sz="1600"/>
              <a:t>But if </a:t>
            </a:r>
            <a:r>
              <a:rPr lang="en-US" altLang="en-US" sz="1600" i="1"/>
              <a:t>H</a:t>
            </a:r>
            <a:r>
              <a:rPr lang="en-US" altLang="en-US" sz="1600"/>
              <a:t> is known someone could modify </a:t>
            </a:r>
            <a:r>
              <a:rPr lang="en-US" altLang="en-US" sz="1600" i="1"/>
              <a:t>m</a:t>
            </a:r>
            <a:r>
              <a:rPr lang="en-US" altLang="en-US" sz="1600"/>
              <a:t> to </a:t>
            </a:r>
            <a:r>
              <a:rPr lang="en-US" altLang="en-US" sz="1600" i="1"/>
              <a:t>m’</a:t>
            </a:r>
            <a:r>
              <a:rPr lang="en-US" altLang="ja-JP" sz="1600"/>
              <a:t> and recompute </a:t>
            </a:r>
            <a:r>
              <a:rPr lang="en-US" altLang="ja-JP" sz="1600" i="1"/>
              <a:t>H(m</a:t>
            </a:r>
            <a:r>
              <a:rPr lang="en-US" altLang="en-US" sz="1600" i="1"/>
              <a:t>’</a:t>
            </a:r>
            <a:r>
              <a:rPr lang="en-US" altLang="ja-JP" sz="1600" i="1"/>
              <a:t>)</a:t>
            </a:r>
            <a:r>
              <a:rPr lang="en-US" altLang="ja-JP" sz="1600"/>
              <a:t> and modification not detected</a:t>
            </a:r>
          </a:p>
          <a:p>
            <a:pPr lvl="2"/>
            <a:r>
              <a:rPr lang="en-US" altLang="en-US" sz="1600"/>
              <a:t>So must authenticate </a:t>
            </a:r>
            <a:r>
              <a:rPr lang="en-US" altLang="en-US" sz="1600" i="1"/>
              <a:t>H(m)</a:t>
            </a:r>
            <a:endParaRPr lang="en-US" altLang="en-US"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D3CFB084-86B7-4749-8602-29839CC63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Authentication - MAC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F72917FD-C709-4E33-95B5-9C058DF7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65225"/>
            <a:ext cx="7026275" cy="4530725"/>
          </a:xfrm>
        </p:spPr>
        <p:txBody>
          <a:bodyPr/>
          <a:lstStyle/>
          <a:p>
            <a:r>
              <a:rPr lang="en-US" altLang="en-US"/>
              <a:t>Symmetric encryption used in </a:t>
            </a:r>
            <a:r>
              <a:rPr lang="en-US" altLang="en-US" b="1">
                <a:solidFill>
                  <a:srgbClr val="3366FF"/>
                </a:solidFill>
              </a:rPr>
              <a:t>message-authentication code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MAC</a:t>
            </a:r>
            <a:r>
              <a:rPr lang="en-US" altLang="en-US"/>
              <a:t>) authentication algorithm</a:t>
            </a:r>
          </a:p>
          <a:p>
            <a:r>
              <a:rPr lang="en-US" altLang="en-US"/>
              <a:t>Cryptographic checksum generated from message using secret key</a:t>
            </a:r>
          </a:p>
          <a:p>
            <a:pPr lvl="1"/>
            <a:r>
              <a:rPr lang="en-US" altLang="en-US"/>
              <a:t>Can securely authenticate short values </a:t>
            </a:r>
          </a:p>
          <a:p>
            <a:r>
              <a:rPr lang="en-US" altLang="en-US"/>
              <a:t>If used to authenticate </a:t>
            </a:r>
            <a:r>
              <a:rPr lang="en-US" altLang="en-US" i="1"/>
              <a:t>H(m)</a:t>
            </a:r>
            <a:r>
              <a:rPr lang="en-US" altLang="en-US"/>
              <a:t> for an </a:t>
            </a:r>
            <a:r>
              <a:rPr lang="en-US" altLang="en-US" i="1"/>
              <a:t>H</a:t>
            </a:r>
            <a:r>
              <a:rPr lang="en-US" altLang="en-US"/>
              <a:t> that is collision resistant, then obtain a way to securely authenticate long message by hashing them first</a:t>
            </a:r>
          </a:p>
          <a:p>
            <a:r>
              <a:rPr lang="en-US" altLang="en-US"/>
              <a:t>Note that </a:t>
            </a:r>
            <a:r>
              <a:rPr lang="en-US" altLang="en-US" i="1"/>
              <a:t>k </a:t>
            </a:r>
            <a:r>
              <a:rPr lang="en-US" altLang="en-US"/>
              <a:t>is needed to compute both </a:t>
            </a:r>
            <a:r>
              <a:rPr lang="en-US" altLang="en-US" i="1"/>
              <a:t>S</a:t>
            </a:r>
            <a:r>
              <a:rPr lang="en-US" altLang="en-US" i="1" baseline="-25000"/>
              <a:t>k</a:t>
            </a:r>
            <a:r>
              <a:rPr lang="en-US" altLang="en-US" i="1"/>
              <a:t> </a:t>
            </a:r>
            <a:r>
              <a:rPr lang="en-US" altLang="en-US"/>
              <a:t>and </a:t>
            </a:r>
            <a:r>
              <a:rPr lang="en-US" altLang="en-US" i="1"/>
              <a:t>V</a:t>
            </a:r>
            <a:r>
              <a:rPr lang="en-US" altLang="en-US" i="1" baseline="-25000"/>
              <a:t>k</a:t>
            </a:r>
            <a:r>
              <a:rPr lang="en-US" altLang="en-US"/>
              <a:t>, so anyone able to compute one can compute the other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6EF2CAD3-BBFF-46E5-9A98-1016B6D3A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182563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/>
              <a:t>Authentication – Digital Signature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876480D0-83CF-43F1-88B3-BEB1FC123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28700"/>
            <a:ext cx="7081837" cy="5202238"/>
          </a:xfrm>
        </p:spPr>
        <p:txBody>
          <a:bodyPr/>
          <a:lstStyle/>
          <a:p>
            <a:r>
              <a:rPr lang="en-US" altLang="en-US"/>
              <a:t>Based on asymmetric keys and digital signature algorithm</a:t>
            </a:r>
          </a:p>
          <a:p>
            <a:r>
              <a:rPr lang="en-US" altLang="en-US"/>
              <a:t>Authenticators produced are </a:t>
            </a:r>
            <a:r>
              <a:rPr lang="en-US" altLang="en-US" b="1">
                <a:solidFill>
                  <a:srgbClr val="3366FF"/>
                </a:solidFill>
              </a:rPr>
              <a:t>digital signatures</a:t>
            </a:r>
          </a:p>
          <a:p>
            <a:r>
              <a:rPr lang="en-US" altLang="en-US"/>
              <a:t>Very useful – </a:t>
            </a:r>
            <a:r>
              <a:rPr lang="en-US" altLang="en-US" b="1" i="1"/>
              <a:t>anyone</a:t>
            </a:r>
            <a:r>
              <a:rPr lang="en-US" altLang="en-US"/>
              <a:t> can verify authenticity of a message</a:t>
            </a:r>
          </a:p>
          <a:p>
            <a:r>
              <a:rPr lang="en-US" altLang="en-US"/>
              <a:t>In a digital-signature algorithm, computationally infeasible to derive 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 from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endParaRPr lang="en-US" altLang="en-US"/>
          </a:p>
          <a:p>
            <a:pPr lvl="1"/>
            <a:r>
              <a:rPr lang="en-US" altLang="en-US" i="1"/>
              <a:t>V </a:t>
            </a:r>
            <a:r>
              <a:rPr lang="en-US" altLang="en-US"/>
              <a:t>is a one-way function</a:t>
            </a:r>
          </a:p>
          <a:p>
            <a:pPr lvl="1"/>
            <a:r>
              <a:rPr lang="en-US" altLang="en-US"/>
              <a:t>Thus,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r>
              <a:rPr lang="en-US" altLang="en-US" i="1"/>
              <a:t> </a:t>
            </a:r>
            <a:r>
              <a:rPr lang="en-US" altLang="en-US"/>
              <a:t>is the public key and 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is the private key</a:t>
            </a:r>
          </a:p>
          <a:p>
            <a:r>
              <a:rPr lang="en-US" altLang="en-US"/>
              <a:t>Consider the RSA digital-signature algorithm</a:t>
            </a:r>
          </a:p>
          <a:p>
            <a:pPr lvl="1"/>
            <a:r>
              <a:rPr lang="en-US" altLang="en-US"/>
              <a:t>Similar to the RSA encryption algorithm, but the key use is reversed</a:t>
            </a:r>
          </a:p>
          <a:p>
            <a:pPr lvl="1"/>
            <a:r>
              <a:rPr lang="en-US" altLang="en-US"/>
              <a:t>Digital signature of message </a:t>
            </a:r>
            <a:r>
              <a:rPr lang="en-US" altLang="en-US" i="1"/>
              <a:t>S</a:t>
            </a:r>
            <a:r>
              <a:rPr lang="en-US" altLang="en-US" i="1" baseline="-25000"/>
              <a:t>ks</a:t>
            </a:r>
            <a:r>
              <a:rPr lang="en-US" altLang="en-US" i="1"/>
              <a:t> 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=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</a:t>
            </a:r>
            <a:r>
              <a:rPr lang="en-US" altLang="en-US" i="1" baseline="30000"/>
              <a:t>k</a:t>
            </a:r>
            <a:r>
              <a:rPr lang="en-US" altLang="en-US" i="1" baseline="12000"/>
              <a:t>s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endParaRPr lang="en-US" altLang="en-US"/>
          </a:p>
          <a:p>
            <a:pPr lvl="1"/>
            <a:r>
              <a:rPr lang="en-US" altLang="en-US"/>
              <a:t>The key 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again is a pair (</a:t>
            </a:r>
            <a:r>
              <a:rPr lang="en-US" altLang="en-US" i="1"/>
              <a:t>d, N</a:t>
            </a:r>
            <a:r>
              <a:rPr lang="en-US" altLang="en-US"/>
              <a:t>), where </a:t>
            </a:r>
            <a:r>
              <a:rPr lang="en-US" altLang="en-US" i="1"/>
              <a:t>N </a:t>
            </a:r>
            <a:r>
              <a:rPr lang="en-US" altLang="en-US"/>
              <a:t>is the product of two large, randomly chosen prime numbers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</a:t>
            </a:r>
          </a:p>
          <a:p>
            <a:pPr lvl="1"/>
            <a:r>
              <a:rPr lang="en-US" altLang="en-US"/>
              <a:t>Verification algorithm is </a:t>
            </a:r>
            <a:r>
              <a:rPr lang="en-US" altLang="en-US" i="1"/>
              <a:t>V</a:t>
            </a:r>
            <a:r>
              <a:rPr lang="en-US" altLang="en-US" i="1" baseline="-25000"/>
              <a:t>kv</a:t>
            </a:r>
            <a:r>
              <a:rPr lang="en-US" altLang="en-US"/>
              <a:t>(</a:t>
            </a:r>
            <a:r>
              <a:rPr lang="en-US" altLang="en-US" i="1"/>
              <a:t>m, a</a:t>
            </a:r>
            <a:r>
              <a:rPr lang="en-US" altLang="en-US"/>
              <a:t>)    (</a:t>
            </a:r>
            <a:r>
              <a:rPr lang="en-US" altLang="en-US" i="1"/>
              <a:t>a</a:t>
            </a:r>
            <a:r>
              <a:rPr lang="en-US" altLang="en-US" i="1" baseline="30000"/>
              <a:t>k</a:t>
            </a:r>
            <a:r>
              <a:rPr lang="en-US" altLang="en-US" i="1" baseline="10000"/>
              <a:t>v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 </a:t>
            </a:r>
            <a:r>
              <a:rPr lang="en-US" altLang="en-US"/>
              <a:t>=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))</a:t>
            </a:r>
          </a:p>
          <a:p>
            <a:pPr lvl="2"/>
            <a:r>
              <a:rPr lang="en-US" altLang="en-US"/>
              <a:t>Where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r>
              <a:rPr lang="en-US" altLang="en-US" i="1"/>
              <a:t> </a:t>
            </a:r>
            <a:r>
              <a:rPr lang="en-US" altLang="en-US"/>
              <a:t>satisfies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mod (</a:t>
            </a:r>
            <a:r>
              <a:rPr lang="en-US" altLang="en-US" i="1"/>
              <a:t>p </a:t>
            </a:r>
            <a:r>
              <a:rPr lang="en-US" altLang="en-US"/>
              <a:t>− 1)(</a:t>
            </a:r>
            <a:r>
              <a:rPr lang="en-US" altLang="en-US" i="1"/>
              <a:t>q </a:t>
            </a:r>
            <a:r>
              <a:rPr lang="en-US" altLang="en-US"/>
              <a:t>− 1) = 1</a:t>
            </a:r>
          </a:p>
        </p:txBody>
      </p:sp>
      <p:pic>
        <p:nvPicPr>
          <p:cNvPr id="74755" name="Picture 1" descr="Screen Shot 2013-02-18 at 6.47.48 PM.png">
            <a:extLst>
              <a:ext uri="{FF2B5EF4-FFF2-40B4-BE49-F238E27FC236}">
                <a16:creationId xmlns:a16="http://schemas.microsoft.com/office/drawing/2014/main" id="{32BF5468-4C8F-40BA-A5DC-CE23AFB47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391150"/>
            <a:ext cx="127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5F13A66-9E35-40DC-A0B3-3B523C355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100013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/>
              <a:t>Authentication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51FCFDE-AD2B-43A1-8B79-837D7F1AA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082675"/>
            <a:ext cx="7164388" cy="4530725"/>
          </a:xfrm>
        </p:spPr>
        <p:txBody>
          <a:bodyPr/>
          <a:lstStyle/>
          <a:p>
            <a:r>
              <a:rPr lang="en-US" altLang="en-US"/>
              <a:t>Why authentication if a subset of encryption?</a:t>
            </a:r>
          </a:p>
          <a:p>
            <a:pPr lvl="1"/>
            <a:r>
              <a:rPr lang="en-US" altLang="en-US"/>
              <a:t>Fewer computations (except for RSA digital signatures)</a:t>
            </a:r>
          </a:p>
          <a:p>
            <a:pPr lvl="1"/>
            <a:r>
              <a:rPr lang="en-US" altLang="en-US"/>
              <a:t>Authenticator usually shorter than message</a:t>
            </a:r>
          </a:p>
          <a:p>
            <a:pPr lvl="1"/>
            <a:r>
              <a:rPr lang="en-US" altLang="en-US"/>
              <a:t>Sometimes want authentication but not confidentiality</a:t>
            </a:r>
          </a:p>
          <a:p>
            <a:pPr lvl="2"/>
            <a:r>
              <a:rPr lang="en-US" altLang="en-US"/>
              <a:t>Signed patches et al</a:t>
            </a:r>
          </a:p>
          <a:p>
            <a:pPr lvl="1"/>
            <a:r>
              <a:rPr lang="en-US" altLang="en-US"/>
              <a:t>Can be basis for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non-repudiation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67A614EE-8B89-47A4-9691-061BCD90C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Key Distribution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D93EFA9-F92D-4EDE-A7DD-910B01507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165225"/>
            <a:ext cx="6359525" cy="4530725"/>
          </a:xfrm>
        </p:spPr>
        <p:txBody>
          <a:bodyPr/>
          <a:lstStyle/>
          <a:p>
            <a:r>
              <a:rPr lang="en-US" altLang="en-US"/>
              <a:t>Delivery of symmetric key is huge challenge</a:t>
            </a:r>
          </a:p>
          <a:p>
            <a:pPr lvl="1"/>
            <a:r>
              <a:rPr lang="en-US" altLang="en-US"/>
              <a:t>Sometimes done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out-of-band</a:t>
            </a:r>
          </a:p>
          <a:p>
            <a:r>
              <a:rPr lang="en-US" altLang="en-US"/>
              <a:t>Asymmetric keys can proliferate – stored on </a:t>
            </a:r>
            <a:r>
              <a:rPr lang="en-US" altLang="en-US" b="1">
                <a:solidFill>
                  <a:srgbClr val="3366FF"/>
                </a:solidFill>
              </a:rPr>
              <a:t>key ring</a:t>
            </a:r>
          </a:p>
          <a:p>
            <a:pPr lvl="1"/>
            <a:r>
              <a:rPr lang="en-US" altLang="en-US"/>
              <a:t>Even asymmetric key distribution needs care – man-in-the-middle attack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2C8E667D-47BA-4E3D-AFB8-DD046472E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182563"/>
            <a:ext cx="7878763" cy="576262"/>
          </a:xfrm>
        </p:spPr>
        <p:txBody>
          <a:bodyPr/>
          <a:lstStyle/>
          <a:p>
            <a:pPr eaLnBrk="1" hangingPunct="1"/>
            <a:r>
              <a:rPr lang="en-US" altLang="en-US"/>
              <a:t>Digital Certificates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912535B4-22FC-42F6-A097-30D23FD7B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11250"/>
            <a:ext cx="6700838" cy="4530725"/>
          </a:xfrm>
        </p:spPr>
        <p:txBody>
          <a:bodyPr/>
          <a:lstStyle/>
          <a:p>
            <a:r>
              <a:rPr lang="en-US" altLang="en-US"/>
              <a:t>Proof of who or what owns a public key</a:t>
            </a:r>
          </a:p>
          <a:p>
            <a:r>
              <a:rPr lang="en-US" altLang="en-US"/>
              <a:t>Public key digitally signed a trusted party</a:t>
            </a:r>
          </a:p>
          <a:p>
            <a:r>
              <a:rPr lang="en-US" altLang="en-US"/>
              <a:t>Trusted party receives proof of identification from entity and certifies that public key belongs to entity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Certificate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3366FF"/>
                </a:solidFill>
              </a:rPr>
              <a:t>authority</a:t>
            </a:r>
            <a:r>
              <a:rPr lang="en-US" altLang="en-US"/>
              <a:t> are trusted party – their public keys included with web browser distributions</a:t>
            </a:r>
          </a:p>
          <a:p>
            <a:pPr lvl="1"/>
            <a:r>
              <a:rPr lang="en-US" altLang="en-US"/>
              <a:t>They vouch for other authorities via digitally signing their keys, and so 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F2913AF5-8FBD-4C6E-9933-302DE551A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6350" y="150813"/>
            <a:ext cx="7869238" cy="485775"/>
          </a:xfrm>
        </p:spPr>
        <p:txBody>
          <a:bodyPr/>
          <a:lstStyle/>
          <a:p>
            <a:pPr eaLnBrk="1" hangingPunct="1"/>
            <a:r>
              <a:rPr lang="en-US" altLang="en-US" sz="2000"/>
              <a:t>Man-in-the-middle Attack on Asymmetric Cryptography</a:t>
            </a: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3B961899-5978-483E-B00D-FA872DE3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090613"/>
            <a:ext cx="43926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E6789406-0FDE-4A75-BFF3-0AA14958B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425" y="155575"/>
            <a:ext cx="7826375" cy="576263"/>
          </a:xfrm>
        </p:spPr>
        <p:txBody>
          <a:bodyPr/>
          <a:lstStyle/>
          <a:p>
            <a:r>
              <a:rPr lang="en-US" altLang="en-US"/>
              <a:t>Implementation of Cryptography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FEFFC0BD-0199-48FD-BD80-FC007410E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3586163" cy="4530725"/>
          </a:xfrm>
        </p:spPr>
        <p:txBody>
          <a:bodyPr/>
          <a:lstStyle/>
          <a:p>
            <a:r>
              <a:rPr lang="en-US" altLang="en-US"/>
              <a:t>Can be done at various </a:t>
            </a:r>
            <a:r>
              <a:rPr lang="en-US" altLang="en-US" b="1">
                <a:solidFill>
                  <a:srgbClr val="3366FF"/>
                </a:solidFill>
              </a:rPr>
              <a:t>layers</a:t>
            </a:r>
            <a:r>
              <a:rPr lang="en-US" altLang="en-US"/>
              <a:t> of ISO Reference Model</a:t>
            </a:r>
          </a:p>
          <a:p>
            <a:pPr lvl="1"/>
            <a:r>
              <a:rPr lang="en-US" altLang="en-US" sz="1600"/>
              <a:t>SSL at the Transport layer</a:t>
            </a:r>
          </a:p>
          <a:p>
            <a:pPr lvl="1"/>
            <a:r>
              <a:rPr lang="en-US" altLang="en-US" sz="1600"/>
              <a:t>Network layer is typically </a:t>
            </a:r>
            <a:r>
              <a:rPr lang="en-US" altLang="en-US" sz="1600" b="1">
                <a:solidFill>
                  <a:srgbClr val="3366FF"/>
                </a:solidFill>
              </a:rPr>
              <a:t>IPSec</a:t>
            </a:r>
          </a:p>
          <a:p>
            <a:pPr lvl="2"/>
            <a:r>
              <a:rPr lang="en-US" altLang="en-US" sz="1600" b="1">
                <a:solidFill>
                  <a:srgbClr val="3366FF"/>
                </a:solidFill>
              </a:rPr>
              <a:t>IKE</a:t>
            </a:r>
            <a:r>
              <a:rPr lang="en-US" altLang="en-US" sz="1600"/>
              <a:t> for key exchange</a:t>
            </a:r>
          </a:p>
          <a:p>
            <a:pPr lvl="2"/>
            <a:r>
              <a:rPr lang="en-US" altLang="en-US" sz="1600"/>
              <a:t>Basis of </a:t>
            </a:r>
            <a:r>
              <a:rPr lang="en-US" altLang="en-US" sz="1600" b="1">
                <a:solidFill>
                  <a:srgbClr val="3366FF"/>
                </a:solidFill>
              </a:rPr>
              <a:t>Virtual Private Networks (VPNs)</a:t>
            </a:r>
          </a:p>
          <a:p>
            <a:pPr lvl="2"/>
            <a:endParaRPr lang="en-US" altLang="en-US" sz="1600" b="1">
              <a:solidFill>
                <a:srgbClr val="3366FF"/>
              </a:solidFill>
            </a:endParaRPr>
          </a:p>
          <a:p>
            <a:r>
              <a:rPr lang="en-US" altLang="en-US"/>
              <a:t>Why not just at lowest level?</a:t>
            </a:r>
          </a:p>
          <a:p>
            <a:pPr lvl="1"/>
            <a:r>
              <a:rPr lang="en-US" altLang="en-US" sz="1600"/>
              <a:t>Sometimes need more knowledge than available at low levels</a:t>
            </a:r>
          </a:p>
          <a:p>
            <a:pPr lvl="2"/>
            <a:r>
              <a:rPr lang="en-US" altLang="en-US" sz="1600"/>
              <a:t>i.e. User authentication</a:t>
            </a:r>
          </a:p>
          <a:p>
            <a:pPr lvl="2"/>
            <a:r>
              <a:rPr lang="en-US" altLang="en-US" sz="1600"/>
              <a:t>i.e. e-mail delivery</a:t>
            </a:r>
          </a:p>
          <a:p>
            <a:pPr lvl="1"/>
            <a:endParaRPr lang="en-US" altLang="en-US"/>
          </a:p>
        </p:txBody>
      </p:sp>
      <p:pic>
        <p:nvPicPr>
          <p:cNvPr id="84995" name="Picture 3" descr="Screen shot 2011-04-30 at 8.45.55 PM.png">
            <a:extLst>
              <a:ext uri="{FF2B5EF4-FFF2-40B4-BE49-F238E27FC236}">
                <a16:creationId xmlns:a16="http://schemas.microsoft.com/office/drawing/2014/main" id="{45F3ED4A-0BCE-4CA7-BC66-9BF0DB1F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906463"/>
            <a:ext cx="1978025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4">
            <a:extLst>
              <a:ext uri="{FF2B5EF4-FFF2-40B4-BE49-F238E27FC236}">
                <a16:creationId xmlns:a16="http://schemas.microsoft.com/office/drawing/2014/main" id="{B82FD463-1CF1-4D45-B15E-E6EE6023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497388"/>
            <a:ext cx="20510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800">
                <a:latin typeface="Verdana" panose="020B0604030504040204" pitchFamily="34" charset="0"/>
              </a:rPr>
              <a:t>Source: http://en.wikipedia.org/wiki/OSI_model</a:t>
            </a:r>
          </a:p>
        </p:txBody>
      </p:sp>
      <p:pic>
        <p:nvPicPr>
          <p:cNvPr id="84997" name="Picture 5" descr="Screen shot 2011-04-30 at 8.46.34 PM.png">
            <a:extLst>
              <a:ext uri="{FF2B5EF4-FFF2-40B4-BE49-F238E27FC236}">
                <a16:creationId xmlns:a16="http://schemas.microsoft.com/office/drawing/2014/main" id="{00353688-2C07-4E86-A66A-3D1DD5715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979488"/>
            <a:ext cx="26130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CFD9CAD-DD80-4115-B5AF-BB8C1E5A7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195263"/>
            <a:ext cx="8015287" cy="576262"/>
          </a:xfrm>
        </p:spPr>
        <p:txBody>
          <a:bodyPr/>
          <a:lstStyle/>
          <a:p>
            <a:pPr eaLnBrk="1" hangingPunct="1"/>
            <a:r>
              <a:rPr lang="en-US" altLang="en-US"/>
              <a:t>Security Violation Categories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3989F5B-8635-4292-B30F-6A1F70A53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165225"/>
            <a:ext cx="6700838" cy="5035550"/>
          </a:xfrm>
        </p:spPr>
        <p:txBody>
          <a:bodyPr/>
          <a:lstStyle/>
          <a:p>
            <a:r>
              <a:rPr lang="en-US" altLang="en-US" b="1" dirty="0"/>
              <a:t>Breach of confidentiality</a:t>
            </a:r>
          </a:p>
          <a:p>
            <a:pPr lvl="1"/>
            <a:r>
              <a:rPr lang="en-US" altLang="en-US" dirty="0"/>
              <a:t>Unauthorized reading of data</a:t>
            </a:r>
          </a:p>
          <a:p>
            <a:r>
              <a:rPr lang="en-US" altLang="en-US" b="1" dirty="0"/>
              <a:t>Breach of integrity</a:t>
            </a:r>
          </a:p>
          <a:p>
            <a:pPr lvl="1"/>
            <a:r>
              <a:rPr lang="en-US" altLang="en-US" dirty="0"/>
              <a:t>Unauthorized modification of data</a:t>
            </a:r>
          </a:p>
          <a:p>
            <a:r>
              <a:rPr lang="en-US" altLang="en-US" b="1" dirty="0"/>
              <a:t>Breach of availability</a:t>
            </a:r>
          </a:p>
          <a:p>
            <a:pPr lvl="1"/>
            <a:r>
              <a:rPr lang="en-US" altLang="en-US" dirty="0"/>
              <a:t>Unauthorized destruction of data</a:t>
            </a:r>
          </a:p>
          <a:p>
            <a:r>
              <a:rPr lang="en-US" altLang="en-US" b="1" dirty="0"/>
              <a:t>Theft of service</a:t>
            </a:r>
          </a:p>
          <a:p>
            <a:pPr lvl="1"/>
            <a:r>
              <a:rPr lang="en-US" altLang="en-US" dirty="0"/>
              <a:t>Unauthorized use of resources</a:t>
            </a:r>
          </a:p>
          <a:p>
            <a:r>
              <a:rPr lang="en-US" altLang="en-US" b="1" dirty="0"/>
              <a:t>Denial of service (</a:t>
            </a:r>
            <a:r>
              <a:rPr lang="en-US" altLang="en-US" b="1" dirty="0">
                <a:solidFill>
                  <a:srgbClr val="3366FF"/>
                </a:solidFill>
              </a:rPr>
              <a:t>DOS</a:t>
            </a:r>
            <a:r>
              <a:rPr lang="en-US" altLang="en-US" b="1" dirty="0"/>
              <a:t>)</a:t>
            </a:r>
          </a:p>
          <a:p>
            <a:pPr lvl="1"/>
            <a:r>
              <a:rPr lang="en-US" altLang="en-US" dirty="0"/>
              <a:t>Prevention of legitimate use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61242BCE-6522-48ED-935A-723940682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Encryption Example - TLS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7C8258C1-C569-4F7B-AC02-812008ADE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1098550"/>
            <a:ext cx="7313612" cy="522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Insertion of cryptography at one layer of the ISO network model (the transport layer)</a:t>
            </a:r>
            <a:endParaRPr lang="en-US" altLang="en-US" sz="900"/>
          </a:p>
          <a:p>
            <a:pPr>
              <a:lnSpc>
                <a:spcPct val="90000"/>
              </a:lnSpc>
            </a:pPr>
            <a:r>
              <a:rPr lang="en-US" altLang="en-US"/>
              <a:t>SSL – Secure Socket Layer (also called TLS)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Cryptographic protocol that limits two computers to only exchange messages with each other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Very complicated, with many variations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Used between web servers and browsers for secure communication (credit card numbers)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The server is verified with a </a:t>
            </a:r>
            <a:r>
              <a:rPr lang="en-US" altLang="en-US" b="1">
                <a:solidFill>
                  <a:srgbClr val="3366FF"/>
                </a:solidFill>
              </a:rPr>
              <a:t>certificate</a:t>
            </a:r>
            <a:r>
              <a:rPr lang="en-US" altLang="en-US" b="1"/>
              <a:t> </a:t>
            </a:r>
            <a:r>
              <a:rPr lang="en-US" altLang="en-US"/>
              <a:t>assuring client is talking to correct server</a:t>
            </a:r>
            <a:endParaRPr lang="en-US" altLang="en-US" sz="900"/>
          </a:p>
          <a:p>
            <a:pPr>
              <a:lnSpc>
                <a:spcPct val="90000"/>
              </a:lnSpc>
            </a:pPr>
            <a:r>
              <a:rPr lang="en-US" altLang="en-US"/>
              <a:t>Asymmetric cryptography used to establish a secure </a:t>
            </a:r>
            <a:r>
              <a:rPr lang="en-US" altLang="en-US" b="1">
                <a:solidFill>
                  <a:srgbClr val="3366FF"/>
                </a:solidFill>
              </a:rPr>
              <a:t>session key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(symmetric encryption) for bulk of communication during session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Communication between each computer then uses symmetric key cryptography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More details in textbook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AD10EB66-BF4E-486B-9A7F-8B943B014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User Authentication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A00E77E5-0E89-40D4-94D4-C49A74C60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96963"/>
            <a:ext cx="740886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/>
              <a:t>Crucial to identify user correctly, as protection systems depend on user ID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User identity most often established through </a:t>
            </a:r>
            <a:r>
              <a:rPr lang="en-US" altLang="en-US" sz="1600" b="1">
                <a:solidFill>
                  <a:srgbClr val="3366FF"/>
                </a:solidFill>
              </a:rPr>
              <a:t>passwords</a:t>
            </a:r>
            <a:r>
              <a:rPr lang="en-US" altLang="en-US" sz="1600"/>
              <a:t>, can be considered a special case of either keys or capabilities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Passwords must be kept secret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Frequent change of passwords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History to avoid repeats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Use of </a:t>
            </a:r>
            <a:r>
              <a:rPr lang="ja-JP" altLang="en-US" sz="1600"/>
              <a:t>“</a:t>
            </a:r>
            <a:r>
              <a:rPr lang="en-US" altLang="ja-JP" sz="1600"/>
              <a:t>non-guessable</a:t>
            </a:r>
            <a:r>
              <a:rPr lang="ja-JP" altLang="en-US" sz="1600"/>
              <a:t>”</a:t>
            </a:r>
            <a:r>
              <a:rPr lang="en-US" altLang="ja-JP" sz="1600"/>
              <a:t> passwords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Log all invalid access attempts (but not the passwords themselves)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Unauthorized transfer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Passwords may also either be encrypted or allowed to be used only once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Does encrypting passwords solve the exposure problem?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Might solve </a:t>
            </a:r>
            <a:r>
              <a:rPr lang="en-US" altLang="en-US" sz="1600" b="1">
                <a:solidFill>
                  <a:srgbClr val="3366FF"/>
                </a:solidFill>
              </a:rPr>
              <a:t>sniffing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Consider </a:t>
            </a:r>
            <a:r>
              <a:rPr lang="en-US" altLang="en-US" sz="1600" b="1">
                <a:solidFill>
                  <a:srgbClr val="3366FF"/>
                </a:solidFill>
              </a:rPr>
              <a:t>shoulder surfing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Consider Trojan horse keystroke logger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How are passwords stored at authenticating site?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986FDCB2-7361-4AE4-A53B-6D8D906FC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576263"/>
          </a:xfrm>
        </p:spPr>
        <p:txBody>
          <a:bodyPr/>
          <a:lstStyle/>
          <a:p>
            <a:r>
              <a:rPr lang="en-US" altLang="en-US"/>
              <a:t>Passwords 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E6F9CEA0-55A0-4D11-A2B0-2E013F56F6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077913"/>
            <a:ext cx="7859713" cy="5076825"/>
          </a:xfrm>
        </p:spPr>
        <p:txBody>
          <a:bodyPr/>
          <a:lstStyle/>
          <a:p>
            <a:r>
              <a:rPr lang="en-US" altLang="en-US" sz="1600"/>
              <a:t>Encrypt to avoid having to keep secret</a:t>
            </a:r>
          </a:p>
          <a:p>
            <a:pPr lvl="1"/>
            <a:r>
              <a:rPr lang="en-US" altLang="en-US" sz="1600"/>
              <a:t>But keep secret anyway (i.e. Unix uses superuser-only readably file 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/etc/shadow</a:t>
            </a:r>
            <a:r>
              <a:rPr lang="en-US" altLang="en-US" sz="1600"/>
              <a:t>)</a:t>
            </a:r>
          </a:p>
          <a:p>
            <a:pPr lvl="1"/>
            <a:r>
              <a:rPr lang="en-US" altLang="en-US" sz="1600"/>
              <a:t>Use algorithm easy to compute but difficult to invert</a:t>
            </a:r>
          </a:p>
          <a:p>
            <a:pPr lvl="1"/>
            <a:r>
              <a:rPr lang="en-US" altLang="en-US" sz="1600"/>
              <a:t>Only encrypted password stored, never decrypted</a:t>
            </a:r>
          </a:p>
          <a:p>
            <a:pPr lvl="1"/>
            <a:r>
              <a:rPr lang="en-US" altLang="en-US" sz="1600"/>
              <a:t>Add </a:t>
            </a:r>
            <a:r>
              <a:rPr lang="ja-JP" altLang="en-US" sz="1600"/>
              <a:t>“</a:t>
            </a:r>
            <a:r>
              <a:rPr lang="en-US" altLang="ja-JP" sz="1600"/>
              <a:t>salt</a:t>
            </a:r>
            <a:r>
              <a:rPr lang="ja-JP" altLang="en-US" sz="1600"/>
              <a:t>”</a:t>
            </a:r>
            <a:r>
              <a:rPr lang="en-US" altLang="ja-JP" sz="1600"/>
              <a:t> to avoid the same password being encrypted to the same value</a:t>
            </a:r>
            <a:endParaRPr lang="en-US" altLang="en-US" sz="1600"/>
          </a:p>
          <a:p>
            <a:r>
              <a:rPr lang="en-US" altLang="en-US" sz="1600"/>
              <a:t>One-time passwords</a:t>
            </a:r>
          </a:p>
          <a:p>
            <a:pPr lvl="1"/>
            <a:r>
              <a:rPr lang="en-US" altLang="en-US" sz="1600"/>
              <a:t>Use a function based on a seed to compute a password, both user and computer</a:t>
            </a:r>
          </a:p>
          <a:p>
            <a:pPr lvl="1"/>
            <a:r>
              <a:rPr lang="en-US" altLang="en-US" sz="1600"/>
              <a:t>Hardware device / calculator / key fob to generate the password</a:t>
            </a:r>
          </a:p>
          <a:p>
            <a:pPr lvl="2"/>
            <a:r>
              <a:rPr lang="en-US" altLang="en-US" sz="1600"/>
              <a:t>Changes very frequently</a:t>
            </a:r>
          </a:p>
          <a:p>
            <a:r>
              <a:rPr lang="en-US" altLang="en-US" sz="1600"/>
              <a:t>Biometrics</a:t>
            </a:r>
          </a:p>
          <a:p>
            <a:pPr lvl="1"/>
            <a:r>
              <a:rPr lang="en-US" altLang="en-US" sz="1600"/>
              <a:t>Some physical attribute (fingerprint, hand scan)</a:t>
            </a:r>
          </a:p>
          <a:p>
            <a:r>
              <a:rPr lang="en-US" altLang="en-US" sz="1600"/>
              <a:t>Multi-factor authentication</a:t>
            </a:r>
          </a:p>
          <a:p>
            <a:pPr lvl="1"/>
            <a:r>
              <a:rPr lang="en-US" altLang="en-US" sz="1600"/>
              <a:t>Need two or more factors for authentication</a:t>
            </a:r>
          </a:p>
          <a:p>
            <a:pPr lvl="2"/>
            <a:r>
              <a:rPr lang="en-US" altLang="en-US" sz="1600"/>
              <a:t>i.e. USB </a:t>
            </a:r>
            <a:r>
              <a:rPr lang="ja-JP" altLang="en-US" sz="1600"/>
              <a:t>“</a:t>
            </a:r>
            <a:r>
              <a:rPr lang="en-US" altLang="ja-JP" sz="1600"/>
              <a:t>dongle</a:t>
            </a:r>
            <a:r>
              <a:rPr lang="ja-JP" altLang="en-US" sz="1600"/>
              <a:t>”</a:t>
            </a:r>
            <a:r>
              <a:rPr lang="en-US" altLang="ja-JP" sz="1600"/>
              <a:t>, biometric measure, and password</a:t>
            </a:r>
            <a:endParaRPr lang="en-US" altLang="en-US" sz="1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DD516611-7470-49EA-AB5A-1EB2C3288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576263"/>
          </a:xfrm>
        </p:spPr>
        <p:txBody>
          <a:bodyPr/>
          <a:lstStyle/>
          <a:p>
            <a:r>
              <a:rPr lang="en-US" altLang="en-US"/>
              <a:t>Passwords (cont.) </a:t>
            </a:r>
          </a:p>
        </p:txBody>
      </p:sp>
      <p:pic>
        <p:nvPicPr>
          <p:cNvPr id="92162" name="Content Placeholder 2">
            <a:extLst>
              <a:ext uri="{FF2B5EF4-FFF2-40B4-BE49-F238E27FC236}">
                <a16:creationId xmlns:a16="http://schemas.microsoft.com/office/drawing/2014/main" id="{822A85C0-CF89-4D93-827D-2FE7FBFAF2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1470025"/>
            <a:ext cx="7632700" cy="42926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1DA44D09-F635-4194-B9D9-5A02F96E7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182563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/>
              <a:t>Implementing Security Defenses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4D6DCEC0-2044-44BF-BA8D-72931160B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55688"/>
            <a:ext cx="7750175" cy="4826000"/>
          </a:xfrm>
        </p:spPr>
        <p:txBody>
          <a:bodyPr/>
          <a:lstStyle/>
          <a:p>
            <a:r>
              <a:rPr lang="en-US" altLang="en-US" sz="1600" b="1">
                <a:solidFill>
                  <a:srgbClr val="3366FF"/>
                </a:solidFill>
              </a:rPr>
              <a:t>Defense in depth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is most common security theory – multiple layers of security</a:t>
            </a:r>
          </a:p>
          <a:p>
            <a:r>
              <a:rPr lang="en-US" altLang="en-US" sz="1600" b="1">
                <a:solidFill>
                  <a:srgbClr val="3366FF"/>
                </a:solidFill>
              </a:rPr>
              <a:t>Security policy </a:t>
            </a:r>
            <a:r>
              <a:rPr lang="en-US" altLang="en-US" sz="1600"/>
              <a:t>describes what is being secured</a:t>
            </a:r>
          </a:p>
          <a:p>
            <a:r>
              <a:rPr lang="en-US" altLang="en-US" sz="1600"/>
              <a:t>Vulnerability assessment compares real state of system / network compared to security policy</a:t>
            </a:r>
          </a:p>
          <a:p>
            <a:r>
              <a:rPr lang="en-US" altLang="en-US" sz="1600"/>
              <a:t>Intrusion detection endeavors to detect attempted or successful intrusions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Signature-based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detection spots known bad patterns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Anomaly detection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spots differences from normal behavior</a:t>
            </a:r>
          </a:p>
          <a:p>
            <a:pPr lvl="2"/>
            <a:r>
              <a:rPr lang="en-US" altLang="en-US" sz="1600"/>
              <a:t>Can detect </a:t>
            </a:r>
            <a:r>
              <a:rPr lang="en-US" altLang="en-US" sz="1600" b="1">
                <a:solidFill>
                  <a:srgbClr val="3366FF"/>
                </a:solidFill>
              </a:rPr>
              <a:t>zero-day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attacks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False-positives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and </a:t>
            </a:r>
            <a:r>
              <a:rPr lang="en-US" altLang="en-US" sz="1600" b="1">
                <a:solidFill>
                  <a:srgbClr val="3366FF"/>
                </a:solidFill>
              </a:rPr>
              <a:t>false-negatives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 problem</a:t>
            </a:r>
          </a:p>
          <a:p>
            <a:r>
              <a:rPr lang="en-US" altLang="en-US" sz="1600"/>
              <a:t>Virus protection</a:t>
            </a:r>
          </a:p>
          <a:p>
            <a:pPr lvl="1"/>
            <a:r>
              <a:rPr lang="en-US" altLang="en-US" sz="1600"/>
              <a:t>Searching all programs or programs at execution for known virus patterns</a:t>
            </a:r>
          </a:p>
          <a:p>
            <a:pPr lvl="1"/>
            <a:r>
              <a:rPr lang="en-US" altLang="en-US" sz="1600"/>
              <a:t>Or run in </a:t>
            </a:r>
            <a:r>
              <a:rPr lang="en-US" altLang="en-US" sz="1600" b="1">
                <a:solidFill>
                  <a:srgbClr val="3366FF"/>
                </a:solidFill>
              </a:rPr>
              <a:t>sandbox</a:t>
            </a:r>
            <a:r>
              <a:rPr lang="en-US" altLang="en-US" sz="1600"/>
              <a:t> so can’t damage system</a:t>
            </a:r>
          </a:p>
          <a:p>
            <a:r>
              <a:rPr lang="en-US" altLang="en-US" sz="1600"/>
              <a:t>Auditing, accounting, and logging of all or specific system or network activities</a:t>
            </a:r>
          </a:p>
          <a:p>
            <a:r>
              <a:rPr lang="en-US" altLang="en-US" sz="1600"/>
              <a:t>Practice </a:t>
            </a:r>
            <a:r>
              <a:rPr lang="en-US" altLang="en-US" sz="1600" b="1">
                <a:solidFill>
                  <a:srgbClr val="3366FF"/>
                </a:solidFill>
              </a:rPr>
              <a:t>safe computing </a:t>
            </a:r>
            <a:r>
              <a:rPr lang="en-US" altLang="en-US" sz="1600"/>
              <a:t>– avoid sources of infection, download from only “good” sites, etc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A5E8F8C1-DE0A-4852-BDEA-DE39ED17E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190500"/>
            <a:ext cx="8229600" cy="477838"/>
          </a:xfrm>
        </p:spPr>
        <p:txBody>
          <a:bodyPr/>
          <a:lstStyle/>
          <a:p>
            <a:pPr eaLnBrk="1" hangingPunct="1"/>
            <a:r>
              <a:rPr lang="en-US" altLang="en-US" sz="2400"/>
              <a:t>Firewalling to Protect Systems and Networks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FFFCBED-E701-4F67-BBB5-2A8A9D703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069975"/>
            <a:ext cx="73279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network </a:t>
            </a:r>
            <a:r>
              <a:rPr lang="en-US" altLang="en-US" b="1">
                <a:solidFill>
                  <a:srgbClr val="3366FF"/>
                </a:solidFill>
              </a:rPr>
              <a:t>firewall</a:t>
            </a:r>
            <a:r>
              <a:rPr lang="en-US" altLang="en-US"/>
              <a:t> is placed between trusted and untrusted hosts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firewall limits network access between these two </a:t>
            </a:r>
            <a:r>
              <a:rPr lang="en-US" altLang="en-US" b="1">
                <a:solidFill>
                  <a:srgbClr val="3366FF"/>
                </a:solidFill>
              </a:rPr>
              <a:t>security domains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Can be tunneled or spoofed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Tunneling allows disallowed protocol to travel within allowed protocol (i.e., telnet inside of HTTP)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Firewall rules typically based on host name or IP address which can be spoofed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Personal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is software layer on given host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monitor / limit traffic to and from the host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Application proxy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understands application protocol and can control them (i.e., SMTP)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System-call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monitors all important system calls and apply rules to them (i.e., this program can execute that system call)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C926916A-C360-4AD1-AF30-36A2A972B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3638" y="179388"/>
            <a:ext cx="8034337" cy="457200"/>
          </a:xfrm>
        </p:spPr>
        <p:txBody>
          <a:bodyPr/>
          <a:lstStyle/>
          <a:p>
            <a:pPr eaLnBrk="1" hangingPunct="1"/>
            <a:r>
              <a:rPr lang="en-US" altLang="en-US" sz="2000"/>
              <a:t>Network Security Through  Domain Separation Via Firewall</a:t>
            </a: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4D6D80C2-B4C2-4ABE-9216-AA3C765E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609725"/>
            <a:ext cx="6634163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156BA4D8-1DC9-424D-A5A2-5D1C32E20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114300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Computer Security Classifications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7B5B1389-5ACF-4371-9FEB-A8E491532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55688"/>
            <a:ext cx="6999288" cy="5137150"/>
          </a:xfrm>
        </p:spPr>
        <p:txBody>
          <a:bodyPr/>
          <a:lstStyle/>
          <a:p>
            <a:r>
              <a:rPr lang="en-US" altLang="en-US"/>
              <a:t>U.S. Department of Defense outlines four divisions of computer security: </a:t>
            </a:r>
            <a:r>
              <a:rPr lang="en-US" altLang="en-US" b="1"/>
              <a:t>A</a:t>
            </a:r>
            <a:r>
              <a:rPr lang="en-US" altLang="en-US"/>
              <a:t>, </a:t>
            </a:r>
            <a:r>
              <a:rPr lang="en-US" altLang="en-US" b="1"/>
              <a:t>B</a:t>
            </a:r>
            <a:r>
              <a:rPr lang="en-US" altLang="en-US"/>
              <a:t>, </a:t>
            </a:r>
            <a:r>
              <a:rPr lang="en-US" altLang="en-US" b="1"/>
              <a:t>C</a:t>
            </a:r>
            <a:r>
              <a:rPr lang="en-US" altLang="en-US"/>
              <a:t>, and </a:t>
            </a:r>
            <a:r>
              <a:rPr lang="en-US" altLang="en-US" b="1"/>
              <a:t>D</a:t>
            </a:r>
            <a:endParaRPr lang="en-US" altLang="en-US" sz="800">
              <a:solidFill>
                <a:srgbClr val="3366FF"/>
              </a:solidFill>
            </a:endParaRPr>
          </a:p>
          <a:p>
            <a:r>
              <a:rPr lang="en-US" altLang="en-US" b="1"/>
              <a:t>D</a:t>
            </a:r>
            <a:r>
              <a:rPr lang="en-US" altLang="en-US"/>
              <a:t> – Minimal security</a:t>
            </a:r>
            <a:endParaRPr lang="en-US" altLang="en-US" sz="800"/>
          </a:p>
          <a:p>
            <a:r>
              <a:rPr lang="en-US" altLang="en-US" b="1"/>
              <a:t>C</a:t>
            </a:r>
            <a:r>
              <a:rPr lang="en-US" altLang="en-US"/>
              <a:t> – Provides discretionary protection through auditing</a:t>
            </a:r>
          </a:p>
          <a:p>
            <a:pPr lvl="1"/>
            <a:r>
              <a:rPr lang="en-US" altLang="en-US"/>
              <a:t>Divided into </a:t>
            </a:r>
            <a:r>
              <a:rPr lang="en-US" altLang="en-US" b="1"/>
              <a:t>C1</a:t>
            </a:r>
            <a:r>
              <a:rPr lang="en-US" altLang="en-US"/>
              <a:t> and </a:t>
            </a:r>
            <a:r>
              <a:rPr lang="en-US" altLang="en-US" b="1"/>
              <a:t>C2</a:t>
            </a:r>
            <a:endParaRPr lang="en-US" altLang="en-US"/>
          </a:p>
          <a:p>
            <a:pPr lvl="2"/>
            <a:r>
              <a:rPr lang="en-US" altLang="en-US" b="1"/>
              <a:t>C1</a:t>
            </a:r>
            <a:r>
              <a:rPr lang="en-US" altLang="en-US"/>
              <a:t> identifies cooperating users with the same level of protection</a:t>
            </a:r>
          </a:p>
          <a:p>
            <a:pPr lvl="2"/>
            <a:r>
              <a:rPr lang="en-US" altLang="en-US" b="1"/>
              <a:t>C2</a:t>
            </a:r>
            <a:r>
              <a:rPr lang="en-US" altLang="en-US"/>
              <a:t> allows user-level access control</a:t>
            </a:r>
            <a:endParaRPr lang="en-US" altLang="en-US" sz="800"/>
          </a:p>
          <a:p>
            <a:r>
              <a:rPr lang="en-US" altLang="en-US" b="1"/>
              <a:t>B</a:t>
            </a:r>
            <a:r>
              <a:rPr lang="en-US" altLang="en-US"/>
              <a:t> – All the properties of </a:t>
            </a:r>
            <a:r>
              <a:rPr lang="en-US" altLang="en-US" b="1"/>
              <a:t>C</a:t>
            </a:r>
            <a:r>
              <a:rPr lang="en-US" altLang="en-US"/>
              <a:t>, however each object may have unique sensitivity labels</a:t>
            </a:r>
          </a:p>
          <a:p>
            <a:pPr lvl="1"/>
            <a:r>
              <a:rPr lang="en-US" altLang="en-US"/>
              <a:t>Divided into </a:t>
            </a:r>
            <a:r>
              <a:rPr lang="en-US" altLang="en-US" b="1"/>
              <a:t>B1</a:t>
            </a:r>
            <a:r>
              <a:rPr lang="en-US" altLang="en-US"/>
              <a:t>, </a:t>
            </a:r>
            <a:r>
              <a:rPr lang="en-US" altLang="en-US" b="1"/>
              <a:t>B2</a:t>
            </a:r>
            <a:r>
              <a:rPr lang="en-US" altLang="en-US"/>
              <a:t>, and </a:t>
            </a:r>
            <a:r>
              <a:rPr lang="en-US" altLang="en-US" b="1"/>
              <a:t>B3</a:t>
            </a:r>
            <a:endParaRPr lang="en-US" altLang="en-US" sz="800" b="1"/>
          </a:p>
          <a:p>
            <a:r>
              <a:rPr lang="en-US" altLang="en-US" b="1"/>
              <a:t>A</a:t>
            </a:r>
            <a:r>
              <a:rPr lang="en-US" altLang="en-US"/>
              <a:t> – Uses formal design and verification techniques to ensure security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1EB67366-8C3F-4DB1-B408-87131E4ED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D139-710C-C449-A554-E43BC5B2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By applying appropriate layers of defense, we can keep systems safe from all but the most persistent attackers. In summary, these layers may include the following: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Educate users about safe computing—don’t attach devices of unknown origin to the computer, don’t share passwords, use strong passwords, avoid falling for social engineering appeals, realize that an e-mail is not necessarily a private communication, and so on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Educate users about how to prevent phishing attacks—don’t click on email attachments or links from unknown (or even known) senders; authenticate (for example, via a phone call) that a request is legitimate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Use secure communication when possible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Physically protect computer hardware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Configure the operating system to minimize the attack surface; disable all unused services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Configure system daemons, privileges applications, and services to be as secure as possible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D694E7F4-9488-492C-8B8B-ECD497E2C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 (cont.)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FDDBE4D5-F15F-4818-907B-1ACE0E299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Use modern hardware and software, as they are likely to have up-to-date security features</a:t>
            </a:r>
          </a:p>
          <a:p>
            <a:pPr lvl="1"/>
            <a:r>
              <a:rPr lang="en-US" altLang="en-US"/>
              <a:t>Keep systems and applications up to date and patched</a:t>
            </a:r>
          </a:p>
          <a:p>
            <a:pPr lvl="1"/>
            <a:r>
              <a:rPr lang="en-US" altLang="en-US"/>
              <a:t>Only run applications from trusted sources (such as those that are code signed)</a:t>
            </a:r>
          </a:p>
          <a:p>
            <a:pPr lvl="1"/>
            <a:r>
              <a:rPr lang="en-US" altLang="en-US"/>
              <a:t>Enable logging and auditing; review the logs periodically, or automate alerts</a:t>
            </a:r>
          </a:p>
          <a:p>
            <a:pPr lvl="1"/>
            <a:r>
              <a:rPr lang="en-US" altLang="en-US"/>
              <a:t>Install and use antivirus software on systems susceptible to viruses, and keep the software up to date</a:t>
            </a:r>
          </a:p>
          <a:p>
            <a:pPr lvl="1"/>
            <a:r>
              <a:rPr lang="en-US" altLang="en-US"/>
              <a:t>Use strong passwords and passphrases, and don’t record them where they could be found</a:t>
            </a:r>
          </a:p>
          <a:p>
            <a:pPr lvl="1"/>
            <a:r>
              <a:rPr lang="en-US" altLang="en-US"/>
              <a:t>Use intrusion detection, firewalling, and other network-based protection systems as appropriate</a:t>
            </a:r>
          </a:p>
          <a:p>
            <a:pPr lvl="1"/>
            <a:r>
              <a:rPr lang="en-US" altLang="en-US"/>
              <a:t>For important facilities, use periodic vulnerability assessments and other testing methods to test security and response to incidents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0C669AB-D886-4D01-8A92-06A7BF633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95263"/>
            <a:ext cx="8229600" cy="576262"/>
          </a:xfrm>
        </p:spPr>
        <p:txBody>
          <a:bodyPr/>
          <a:lstStyle/>
          <a:p>
            <a:r>
              <a:rPr lang="en-US" altLang="en-US"/>
              <a:t>Security Violation Methods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CB2C8389-B42F-4375-A39C-BE0714272D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7725" y="796925"/>
            <a:ext cx="7123113" cy="4530725"/>
          </a:xfrm>
        </p:spPr>
        <p:txBody>
          <a:bodyPr/>
          <a:lstStyle/>
          <a:p>
            <a:pPr lvl="1"/>
            <a:endParaRPr lang="en-US" altLang="en-US" b="1" dirty="0"/>
          </a:p>
          <a:p>
            <a:r>
              <a:rPr lang="en-US" altLang="en-US" b="1" dirty="0">
                <a:solidFill>
                  <a:srgbClr val="3366FF"/>
                </a:solidFill>
              </a:rPr>
              <a:t>Masquerading </a:t>
            </a:r>
            <a:r>
              <a:rPr lang="en-US" altLang="en-US" dirty="0"/>
              <a:t>(breach </a:t>
            </a:r>
            <a:r>
              <a:rPr lang="en-US" altLang="en-US" b="1" dirty="0">
                <a:solidFill>
                  <a:srgbClr val="3366FF"/>
                </a:solidFill>
              </a:rPr>
              <a:t>authentication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Pretending to be an authorized user to escalate privileges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Replay attack</a:t>
            </a:r>
          </a:p>
          <a:p>
            <a:pPr lvl="1"/>
            <a:r>
              <a:rPr lang="en-US" altLang="en-US" dirty="0"/>
              <a:t>As is or with </a:t>
            </a:r>
            <a:r>
              <a:rPr lang="en-US" altLang="en-US" b="1" dirty="0">
                <a:solidFill>
                  <a:srgbClr val="3366FF"/>
                </a:solidFill>
              </a:rPr>
              <a:t>message modification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Man-in-the-middle attack</a:t>
            </a:r>
          </a:p>
          <a:p>
            <a:pPr lvl="1"/>
            <a:r>
              <a:rPr lang="en-US" altLang="en-US" dirty="0"/>
              <a:t>Intruder sits in data flow, masquerading as sender to receiver and vice versa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Session hijacking</a:t>
            </a:r>
          </a:p>
          <a:p>
            <a:pPr lvl="1"/>
            <a:r>
              <a:rPr lang="en-US" altLang="en-US" dirty="0"/>
              <a:t>Intercept an already-established session to bypass authentication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Privilege escalation</a:t>
            </a:r>
          </a:p>
          <a:p>
            <a:pPr lvl="1"/>
            <a:r>
              <a:rPr lang="en-US" altLang="en-US" dirty="0"/>
              <a:t>Common attack type with access beyond what a user or resource is supposed to have</a:t>
            </a:r>
          </a:p>
          <a:p>
            <a:pPr lvl="1"/>
            <a:endParaRPr lang="en-US" altLang="en-US" dirty="0"/>
          </a:p>
          <a:p>
            <a:pPr lvl="1"/>
            <a:endParaRPr lang="en-US" altLang="en-US" b="1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D0F80C95-DFB0-4D10-ACC9-AB92AC303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 (cont.)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F32A6E1A-B99D-46B3-8095-2E7BB8A1D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Encrypt mass-storage devices, and consider encrypting important individual files as well</a:t>
            </a:r>
          </a:p>
          <a:p>
            <a:pPr lvl="1"/>
            <a:r>
              <a:rPr lang="en-US" altLang="en-US"/>
              <a:t>Have a security policy for important systems and facilities, and keep it up to date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B5489FB5-843B-4184-B384-C906F353B4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717F0BC-45A3-467B-88A0-C6F5569D5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68275"/>
            <a:ext cx="7821612" cy="576263"/>
          </a:xfrm>
        </p:spPr>
        <p:txBody>
          <a:bodyPr/>
          <a:lstStyle/>
          <a:p>
            <a:pPr eaLnBrk="1" hangingPunct="1"/>
            <a:r>
              <a:rPr lang="en-US" altLang="en-US"/>
              <a:t>Security Measure Levels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905F102C-1A51-4430-A909-02BB08860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69975"/>
            <a:ext cx="7040563" cy="4921250"/>
          </a:xfrm>
        </p:spPr>
        <p:txBody>
          <a:bodyPr/>
          <a:lstStyle/>
          <a:p>
            <a:r>
              <a:rPr lang="en-US" altLang="en-US" dirty="0"/>
              <a:t>Impossible to have absolute security, but make cost to perpetrator sufficiently high to deter most intruders</a:t>
            </a:r>
          </a:p>
          <a:p>
            <a:r>
              <a:rPr lang="en-US" altLang="en-US" dirty="0"/>
              <a:t>Security must occur at four levels to be effective:</a:t>
            </a:r>
          </a:p>
          <a:p>
            <a:pPr lvl="1"/>
            <a:r>
              <a:rPr lang="en-US" altLang="en-US" b="1" dirty="0"/>
              <a:t>Physical</a:t>
            </a:r>
          </a:p>
          <a:p>
            <a:pPr lvl="2"/>
            <a:r>
              <a:rPr lang="en-US" altLang="en-US" dirty="0"/>
              <a:t>Data centers, servers, connected terminals</a:t>
            </a:r>
          </a:p>
          <a:p>
            <a:pPr lvl="1"/>
            <a:r>
              <a:rPr lang="en-US" altLang="en-US" b="1" dirty="0"/>
              <a:t>Application</a:t>
            </a:r>
          </a:p>
          <a:p>
            <a:pPr lvl="2"/>
            <a:r>
              <a:rPr lang="en-US" altLang="en-US" dirty="0"/>
              <a:t>Benign or malicious apps can cause security problems</a:t>
            </a:r>
          </a:p>
          <a:p>
            <a:pPr lvl="1"/>
            <a:r>
              <a:rPr lang="en-US" altLang="en-US" b="1" dirty="0"/>
              <a:t>Operating System</a:t>
            </a:r>
          </a:p>
          <a:p>
            <a:pPr lvl="2"/>
            <a:r>
              <a:rPr lang="en-US" altLang="en-US" dirty="0"/>
              <a:t>Protection mechanisms, debugging</a:t>
            </a:r>
          </a:p>
          <a:p>
            <a:pPr lvl="1"/>
            <a:r>
              <a:rPr lang="en-US" altLang="en-US" b="1" dirty="0"/>
              <a:t>Network</a:t>
            </a:r>
          </a:p>
          <a:p>
            <a:pPr lvl="2"/>
            <a:r>
              <a:rPr lang="en-US" altLang="en-US" dirty="0"/>
              <a:t>Intercepted communications, interruption, DOS</a:t>
            </a:r>
          </a:p>
          <a:p>
            <a:r>
              <a:rPr lang="en-US" altLang="en-US" dirty="0"/>
              <a:t>Security is as weak as the weakest link in the chain</a:t>
            </a:r>
          </a:p>
          <a:p>
            <a:r>
              <a:rPr lang="en-US" altLang="en-US" dirty="0"/>
              <a:t>Humans a risk too via </a:t>
            </a:r>
            <a:r>
              <a:rPr lang="en-US" altLang="en-US" b="1" dirty="0">
                <a:solidFill>
                  <a:srgbClr val="3366FF"/>
                </a:solidFill>
              </a:rPr>
              <a:t>phishing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3366FF"/>
                </a:solidFill>
              </a:rPr>
              <a:t>social-engineering</a:t>
            </a:r>
            <a:r>
              <a:rPr lang="en-US" altLang="en-US" dirty="0"/>
              <a:t> attacks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3814216-38B2-430F-9849-BD82567C9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038" y="182563"/>
            <a:ext cx="8005762" cy="576262"/>
          </a:xfrm>
        </p:spPr>
        <p:txBody>
          <a:bodyPr/>
          <a:lstStyle/>
          <a:p>
            <a:pPr eaLnBrk="1" hangingPunct="1"/>
            <a:r>
              <a:rPr lang="en-US" altLang="en-US"/>
              <a:t>Four-layered Model of Security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F85D04F-8E91-4FDB-BC3F-6CEAEF3A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533650"/>
            <a:ext cx="86407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D2B1339-0C8D-4B0D-9D5F-324DFF738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1270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Program Threats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3B65C93D-FAC0-4D49-81EC-41814A3B9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82675"/>
            <a:ext cx="7704138" cy="53006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Many variations, many names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Trojan Horse</a:t>
            </a:r>
          </a:p>
          <a:p>
            <a:pPr lvl="1"/>
            <a:r>
              <a:rPr lang="en-US" altLang="en-US" dirty="0"/>
              <a:t>Code segment that misuses its environment</a:t>
            </a:r>
          </a:p>
          <a:p>
            <a:pPr lvl="1"/>
            <a:r>
              <a:rPr lang="en-US" altLang="en-US" dirty="0"/>
              <a:t>Exploits mechanisms for allowing programs written by users to be executed by other users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Spyware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pop-up browser windows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covert channels</a:t>
            </a:r>
          </a:p>
          <a:p>
            <a:pPr lvl="1"/>
            <a:r>
              <a:rPr lang="en-US" altLang="en-US" dirty="0"/>
              <a:t>Up to 80% of spam delivered by spyware-infected systems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Trap Door</a:t>
            </a:r>
          </a:p>
          <a:p>
            <a:pPr lvl="1"/>
            <a:r>
              <a:rPr lang="en-US" altLang="en-US" dirty="0"/>
              <a:t>Specific user identifier or password that circumvents normal security procedures</a:t>
            </a:r>
          </a:p>
          <a:p>
            <a:pPr lvl="1"/>
            <a:r>
              <a:rPr lang="en-US" altLang="en-US" dirty="0"/>
              <a:t>Could be included in a compiler</a:t>
            </a:r>
          </a:p>
          <a:p>
            <a:pPr lvl="1"/>
            <a:r>
              <a:rPr lang="en-US" altLang="en-US" dirty="0"/>
              <a:t>How to detect them?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B7775-C0C0-4485-9347-361DA2B0BBE7}"/>
              </a:ext>
            </a:extLst>
          </p:cNvPr>
          <p:cNvSpPr/>
          <p:nvPr/>
        </p:nvSpPr>
        <p:spPr bwMode="auto">
          <a:xfrm>
            <a:off x="5485106" y="1209821"/>
            <a:ext cx="3066757" cy="590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Text editor,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emulates a login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BD925-A0E0-4536-8562-33AEFBCD870E}"/>
              </a:ext>
            </a:extLst>
          </p:cNvPr>
          <p:cNvSpPr/>
          <p:nvPr/>
        </p:nvSpPr>
        <p:spPr bwMode="auto">
          <a:xfrm>
            <a:off x="5485105" y="4466495"/>
            <a:ext cx="3066757" cy="386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charset="0"/>
              </a:rPr>
              <a:t>banks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, rounding errors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10427</TotalTime>
  <Words>4023</Words>
  <Application>Microsoft Office PowerPoint</Application>
  <PresentationFormat>On-screen Show (4:3)</PresentationFormat>
  <Paragraphs>526</Paragraphs>
  <Slides>61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os-8</vt:lpstr>
      <vt:lpstr>Chapter 16:  Security</vt:lpstr>
      <vt:lpstr>Chapter 16:  Security</vt:lpstr>
      <vt:lpstr>Objectives</vt:lpstr>
      <vt:lpstr>The Security Problem</vt:lpstr>
      <vt:lpstr>Security Violation Categories</vt:lpstr>
      <vt:lpstr>Security Violation Methods</vt:lpstr>
      <vt:lpstr>Security Measure Levels</vt:lpstr>
      <vt:lpstr>Four-layered Model of Security</vt:lpstr>
      <vt:lpstr>Program Threats</vt:lpstr>
      <vt:lpstr>Program Threats (Cont.)</vt:lpstr>
      <vt:lpstr>Logic Bomb Sample</vt:lpstr>
      <vt:lpstr>Code Injection</vt:lpstr>
      <vt:lpstr>C Program with Buffer-overflow Condition</vt:lpstr>
      <vt:lpstr>Code Injection (cont.)</vt:lpstr>
      <vt:lpstr>Great Programming Required?</vt:lpstr>
      <vt:lpstr>Program Threats (Cont.)</vt:lpstr>
      <vt:lpstr>Program Threats (Cont.)</vt:lpstr>
      <vt:lpstr>Program Threats (Cont.)</vt:lpstr>
      <vt:lpstr>A Boot-sector Computer Virus</vt:lpstr>
      <vt:lpstr>Program Threats (Cont.)</vt:lpstr>
      <vt:lpstr>Program Threats (Cont.)</vt:lpstr>
      <vt:lpstr>Program Threats (Cont.)</vt:lpstr>
      <vt:lpstr>The Threat Continues</vt:lpstr>
      <vt:lpstr>System and Network Threats</vt:lpstr>
      <vt:lpstr>System and Network Threats (Cont.)</vt:lpstr>
      <vt:lpstr>System and Network Threats (Cont.)</vt:lpstr>
      <vt:lpstr>System and Network Threats (Cont.)</vt:lpstr>
      <vt:lpstr>Standard Security Attacks</vt:lpstr>
      <vt:lpstr>Cryptography as a Security Tool</vt:lpstr>
      <vt:lpstr>Cryptography</vt:lpstr>
      <vt:lpstr>Encryption</vt:lpstr>
      <vt:lpstr>Encryption (Cont.)</vt:lpstr>
      <vt:lpstr>Symmetric Encryption</vt:lpstr>
      <vt:lpstr>Secure Communication over Insecure Medium</vt:lpstr>
      <vt:lpstr>Asymmetric Encryption</vt:lpstr>
      <vt:lpstr>Asymmetric Encryption (Cont.)</vt:lpstr>
      <vt:lpstr>Asymmetric Encryption Example</vt:lpstr>
      <vt:lpstr>Encryption using RSA Asymmetric Cryptography</vt:lpstr>
      <vt:lpstr>Cryptography (Cont.)</vt:lpstr>
      <vt:lpstr>Authentication</vt:lpstr>
      <vt:lpstr>Authentication (Cont.)</vt:lpstr>
      <vt:lpstr>Authentication – Hash Functions</vt:lpstr>
      <vt:lpstr>Authentication - MAC</vt:lpstr>
      <vt:lpstr>Authentication – Digital Signature</vt:lpstr>
      <vt:lpstr>Authentication (Cont.)</vt:lpstr>
      <vt:lpstr>Key Distribution</vt:lpstr>
      <vt:lpstr>Digital Certificates</vt:lpstr>
      <vt:lpstr>Man-in-the-middle Attack on Asymmetric Cryptography</vt:lpstr>
      <vt:lpstr>Implementation of Cryptography</vt:lpstr>
      <vt:lpstr>Encryption Example - TLS</vt:lpstr>
      <vt:lpstr>User Authentication</vt:lpstr>
      <vt:lpstr>Passwords </vt:lpstr>
      <vt:lpstr>Passwords (cont.) </vt:lpstr>
      <vt:lpstr>Implementing Security Defenses</vt:lpstr>
      <vt:lpstr>Firewalling to Protect Systems and Networks</vt:lpstr>
      <vt:lpstr>Network Security Through  Domain Separation Via Firewall</vt:lpstr>
      <vt:lpstr>Computer Security Classifications</vt:lpstr>
      <vt:lpstr>Security Defenses Summarized</vt:lpstr>
      <vt:lpstr>Security Defenses Summarized (cont.)</vt:lpstr>
      <vt:lpstr>Security Defenses Summarized (cont.)</vt:lpstr>
      <vt:lpstr>End of Chapter 16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Mohammed El-Said</cp:lastModifiedBy>
  <cp:revision>213</cp:revision>
  <cp:lastPrinted>2013-09-10T17:57:57Z</cp:lastPrinted>
  <dcterms:created xsi:type="dcterms:W3CDTF">2011-01-13T23:43:38Z</dcterms:created>
  <dcterms:modified xsi:type="dcterms:W3CDTF">2019-12-04T22:16:06Z</dcterms:modified>
</cp:coreProperties>
</file>