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8"/>
  </p:notesMasterIdLst>
  <p:handoutMasterIdLst>
    <p:handoutMasterId r:id="rId49"/>
  </p:handoutMasterIdLst>
  <p:sldIdLst>
    <p:sldId id="331" r:id="rId2"/>
    <p:sldId id="332" r:id="rId3"/>
    <p:sldId id="333" r:id="rId4"/>
    <p:sldId id="334" r:id="rId5"/>
    <p:sldId id="377" r:id="rId6"/>
    <p:sldId id="378" r:id="rId7"/>
    <p:sldId id="379" r:id="rId8"/>
    <p:sldId id="335" r:id="rId9"/>
    <p:sldId id="337" r:id="rId10"/>
    <p:sldId id="381" r:id="rId11"/>
    <p:sldId id="340" r:id="rId12"/>
    <p:sldId id="341" r:id="rId13"/>
    <p:sldId id="342" r:id="rId14"/>
    <p:sldId id="343" r:id="rId15"/>
    <p:sldId id="344" r:id="rId16"/>
    <p:sldId id="345" r:id="rId17"/>
    <p:sldId id="383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84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6" autoAdjust="0"/>
    <p:restoredTop sz="94635"/>
  </p:normalViewPr>
  <p:slideViewPr>
    <p:cSldViewPr snapToGrid="0">
      <p:cViewPr varScale="1">
        <p:scale>
          <a:sx n="68" d="100"/>
          <a:sy n="68" d="100"/>
        </p:scale>
        <p:origin x="294" y="48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5124141-B012-4754-8985-B6B077FA79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0E4DAEF-5DC8-44EA-9385-75461898A22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6DC9BCE4-9B5F-439D-AAA9-EC9B9BA1258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C728F6E4-EB99-4A5F-988F-8C31954C69A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 smtClean="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C88FDBB9-62EB-40D8-96F9-4CDC630B9E9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90CA91F-016B-4607-9955-5B92CB1330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88DDCD1-F06E-4CC7-9500-EC05490609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BF1781B-FA00-468E-9647-EC7A78B0F24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213E73E-4A7E-4CCC-8A36-F3DF0342E8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1525E5E-6560-489F-B3CC-93DB291F23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630F65D5-DD7E-419C-A80F-DB24E0FF95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smtClean="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992ED8DA-A83A-401F-A217-F7329577C4B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1B3C5753-D8A5-4360-8FF5-3884D74EC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1A4DBC0-4BF7-47FA-9B14-19912A1B8232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74A94BA-206C-4A5E-BD33-ADCEA1A9BC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0646264-EE98-476C-93A4-4C247ADB7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2985BF5E-DD25-4595-8929-4B7A7C23E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710CD43-2661-4E5B-B234-19C4CF46E8B7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6CF850E-C13B-48D9-A0CE-DD41BC2D0D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10F0E50-09C3-422C-9114-244D4FC57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34DCE42-2555-4F54-8DA3-911303F892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8ACB2CD-8E3D-4AB6-99B4-0C7ABEC6755E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A2D4DDB-E27F-45CF-A952-E136102D8A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ED51518-EE6D-4B85-B2BE-DB10BF64C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5E4D088C-5CCA-44C4-97F6-17E8937379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E25782F-DE62-4AAC-A6F0-5AF4B891E459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B7D16C0-4463-4634-AD00-A85145066B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746DAF1-9F35-4347-B888-190796835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D79D90BA-32A7-4034-A862-F77BCEE15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C6C66B-9C0B-48C8-A981-AC6F70BFF8D8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AE3F80C2-9A5F-4C1E-B630-DB63381274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B63359C-73B0-4BB9-A8CA-9FDC34A52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B957A693-ED79-4701-BCFA-1900ED4DB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4A1957-8FD8-45DC-AD56-91BF549F303A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85DD15FF-31F9-4760-A71E-8FEACEC8A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2F126F7-666C-4D06-9F66-70D4AA46D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D87D09F4-F916-4FC2-8C35-2932474C5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68CF4F3-E128-42C9-B92D-724A8CC4F76A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EA8CF2CA-321B-439F-959E-A6C4714D6E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B19E310-960D-49A1-86D6-7AFA967AE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64F18F57-EC22-4FBF-ADE3-1BC26EB43F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216B771-3D2E-48F4-9454-D742088F07F8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C0B67E29-E4C4-4492-A850-7975D00735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FC89837-7ADE-4E8E-AA07-D3962AE95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C5578A42-AF06-4F54-A9E6-AE638941F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161BB3A-57AB-4C99-B6F9-E175B31E7D87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39ABAA14-6AC8-49D1-B85C-230823B3F5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61EBBC4-0383-4AC5-8DF9-96F6A61D9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EB7B3362-BC7C-427A-88F2-4449FD4C1E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FB92AE-4A3F-477D-8264-92123C73802C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68912F6-8DBA-49B0-9A37-1B81C0CE25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5897FE8-7CBE-4B6F-940B-067C2C20A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826A5A82-4434-4710-9236-6CA19A9035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9464B8F-43DE-4356-A9E2-DB8F22952724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340C46B0-B256-4C9D-A08F-650F380045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ECB75CC-D04E-46E9-990A-DAB90EECB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0501C854-8710-4D73-A346-3635D2F602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CB628DD-9779-493C-82DD-B721D9780DAB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94FE343-A8C9-4BC8-89A8-CB76250C71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D5F77A2-2335-45FB-A658-B7D5AC1DB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E6EC06D1-DE51-437D-92AF-B461E7B19F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E1FC140-443A-4B73-A8C2-C6C982CE3973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D36E952C-DC79-4FC0-8584-824CC5C039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D645A57-D904-48C8-A7EC-56797A375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991939E0-1515-44C4-B37F-6A56C353AE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0FCBB08-27B7-405F-9E10-B1BA1D424380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25F3D257-8D66-478D-B36B-F6425BC9A0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5A29D27-32A2-4C87-BCAC-A1765561D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98BC7D65-B6CD-4F91-9462-3CC1D9B5F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9D24DE-FD37-4916-AC51-BEBABF31C0DB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4D4AB644-44FF-4680-B6E0-901BA08117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4458F73-ACCC-4BEA-A086-D44D9C7AB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B03E2D5C-8D70-43A1-BEAD-EAECF9777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58B8D00-08E4-475F-A757-A1EED9F451D8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0E7B78E-971A-4CF6-BAA0-E4E3D10A1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AE44DD1-07F2-4DA9-BCDC-3181D72A5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2B25F171-9626-4B8A-BACB-7E092D2E0A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B2DCB59-2FAA-493D-A849-4699CD5E38A0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20BBB01-E18E-4D97-85D4-A6B0B3A68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9FA2B50-F7B4-4DA7-B337-F138CC398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A7F1A6C3-43A9-4976-909A-0DC93CE8CA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FFC5567-B7CD-4081-9D25-16431A5AC399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D38C9CE-6355-4C0B-A713-E38542757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216C847-EE33-426F-95AB-05BA79B3D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FB416F09-9C24-4DF4-95FC-DD4A74668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3071D94-C51F-4426-B696-22CA07BCD657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5FAAA532-2EDC-40DB-9B0B-BF66C05536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4FBA9A2-68C0-457E-A696-94D03D41A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9AA2AE02-F250-407A-8B9B-775A180A8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ADE07D6-4D8E-4602-9978-06A9BED45BCF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EDA71305-1320-4025-8FA4-39B3F015A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0E10574-2807-4A18-BE95-37EB8FE9A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341C0B3C-0092-485A-82C4-761F691A0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5C70E25-42E8-4F69-81EF-C9D816064507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99C69308-E250-4170-8D5F-252D8BD10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A52F680-B064-4B12-BA14-88165693F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B4D63D85-8109-4743-8043-2620584A8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6329289-095E-443F-9BB0-CCAB73CD34F1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0335391C-FD50-4B00-9F99-B90E10F032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26A5B1EB-C2D2-40CA-B3F9-69625EFCE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D6A161C0-DED6-49DD-AB45-554446FEAF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286F13-6C66-4B23-A52C-532B00026540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C52C4A66-06A3-4B66-B768-95280422DA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945733E-3493-420C-89C4-243F3C01D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33CEEB3B-664B-4CBF-9A0B-15699FC5D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52F6317-79D6-4351-9C94-A6A7E680042A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76C1B688-7A6A-4A5C-B6A1-2D050C04D3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60A67A5E-6901-41B3-9B3C-92E2EDE86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95E1F646-708F-416C-B966-BC98600CD8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5784F1-5250-4589-BE2F-6CC28852361D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CD18574A-54B4-4ECE-B37D-1B17EF024D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8928EF6-D57E-41B7-9FF7-9D0C80B35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0FF14BCA-8C76-4323-8C06-BC903424B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EE3C955-61EE-4A37-AB45-260D686A8502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5711B506-C0CE-4E94-B816-D93A8DFC7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2249D6C-FFE9-4499-ABAF-E5497D4F4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C3D048A9-2A48-4B87-B9D4-DCA7D657B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A8143B0-B567-41CE-8E7E-121BB8E5D947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46623B56-5350-48A1-92F7-9615BF198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D08C809-34AA-4D2F-A162-581814311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B39974C4-25F6-460D-8087-CBC0A5CA4D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B19C83A-D783-4DF0-9183-426BD6A05D1F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781D329C-5C20-4773-8122-24B3D1373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1F9CFB3-26DD-4DC9-A411-8DB4695A8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89D2FDB8-54B0-45EF-AFB6-0DA6651E4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F0DC7CB-CB85-4B68-BB49-C8235758FF70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C40F348E-597E-4F44-98A5-4E7DBD225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D59DB465-29E5-4020-8308-3DF282129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87F144C5-B639-46F7-AB9F-2F00989ED4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D2404DE-8BA1-49E3-AB0A-693920A13A6A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E5D4AF9A-74DC-4331-81ED-FC8EE12573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F360DA4-1083-4604-92A7-6EBBADA0D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06CED0A0-EE00-4626-A5CB-17825AF865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BCCB7D6-3DAE-48ED-9D45-28E95AD39CC7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0F7CA60-A511-4933-ADC7-1A9BE631A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3BD605F-EA2E-4A72-BA5E-581B59CEF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BF4C9F55-9576-49F0-A52E-3392C0F82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5EE51E-791A-40AB-A0A6-59AF8A1B2C12}" type="slidenum">
              <a:rPr lang="en-US" altLang="en-US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134D3A92-1C14-432C-9DD0-B57C49ACA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545F6FF-18DB-42BD-821C-BB275E32A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0F4AC0EC-5EFE-452B-A906-ED05C11346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E8899B5-9ED2-4B2A-B8A2-FD0078E9DA5F}" type="slidenum">
              <a:rPr lang="en-US" altLang="en-US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63215D5A-57BA-478E-8CBF-8C27A3ECEE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EC58635D-AAAA-4033-8FA1-8CF5030D2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68510907-01ED-4C3C-B02F-25E249C92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8648EAB-A793-47F0-9A29-74AD6E9AE61F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A47CECF-4810-4FA6-AE10-32C3187EA2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1F85EA3-2C36-48D3-91A3-A37C916DE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5F5E16B6-B1EF-4AC0-AD2A-9DB0B80EEF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BB5754-C5F2-464D-8A37-3D4C6B685822}" type="slidenum">
              <a:rPr lang="en-US" altLang="en-US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9C90DBF3-BFFB-4DF9-A916-5EB68F0DD7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6C994E2-4E73-4EC1-80FA-8A50055C1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43BA8B8C-F20A-4B6C-91BD-5A93255389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2667824-B8B0-4527-BF1B-B3BF2EB4A271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2C3E5977-134E-431F-B0F4-145518A4A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1DEAB13-42FF-4368-97CD-79867BBB6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4CB91B47-C730-4478-BDB3-E6DAC95652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E6ECAE-1D97-491B-9C9A-9C18075CA80D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71232D1A-DCF9-4039-9B8A-FDD652687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088C017-181C-4F68-9B6F-0F946BD29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706E5A92-9D31-4CD4-BF1D-7C795DBE3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52C3A8-7499-4167-821E-D964313E403C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0B656F6-BC28-47DF-8B8B-2FB92D4FB6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B4F5FFA-C27C-411B-B70D-E153AD0FA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97973652-5EB6-463A-B777-9B0649281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A0646EA-43B4-4D4E-A51C-0AC049611119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63B96B83-54D5-420B-9B66-E6B3984385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8AA1CEB-A9D3-4807-9BDA-2CC532A89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A4A4F235-7447-416A-B163-A052504C54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7ADFD4-8539-4507-BC38-A9435F308D9D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A35AF05-235C-46C2-83E1-53058F1B25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CDA5550-F8D2-4AF7-935B-C0E90C92D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686E7BC-506B-47EE-9B3B-A0F9781DCA53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EF17B8EF-7320-4AE7-963D-F0B9F06F7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F1AA236-ADB5-4DC7-9677-64472889E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3831FE02-D21B-4445-BC0E-23544DCF3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C2F672AF-A4CF-43DD-94C6-63A1B46D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C0A718CB-1BBB-48AD-B1B5-2A47192B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5133875C-CAB8-45B9-9D0C-B2D3C35A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40E5E8AA-13C8-4C52-B180-23DFAEE4D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26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047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488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78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70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34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180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87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29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36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4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1AD9B0C5-8847-43CF-B1BA-FA8E65FE8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CF623124-1C7B-4A1C-8463-A7338576D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C0E0927-5781-4295-9F84-245B128A7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9ED86A-E353-4A43-97FB-9005B694C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D6A5E93C-B63F-4EF2-961D-C7E878D13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006CEE3B-8796-4762-B420-7F9CCD942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A910165-E439-4008-9CAA-EC0275FA9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CC0A8DD2-5B63-4BB2-B390-6DF50F75F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charset="0"/>
              </a:rPr>
              <a:t>8.</a:t>
            </a:r>
            <a:fld id="{026B891D-9B84-470C-A7FC-6022104F903D}" type="slidenum">
              <a:rPr lang="en-US" altLang="en-US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9B2D4BDA-14CB-4426-B020-54A138462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0D72DD40-15EA-4A78-A402-C4964BB4B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44CCF20F-368E-4E12-980F-71CABF1F6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0F665C21-33BE-4998-8B49-866B0DC5C9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68363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8:  Deadlocks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61AC0DF2-C87D-40C1-8BCC-E0EB8766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Resource Allocation Graph Example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2C08B37A-E35D-4087-8D7A-B5829F942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4524375" cy="4530725"/>
          </a:xfrm>
        </p:spPr>
        <p:txBody>
          <a:bodyPr/>
          <a:lstStyle/>
          <a:p>
            <a:r>
              <a:rPr lang="en-US" altLang="en-US"/>
              <a:t>One instance of R1</a:t>
            </a:r>
          </a:p>
          <a:p>
            <a:r>
              <a:rPr lang="en-US" altLang="en-US"/>
              <a:t>Two instances of R2</a:t>
            </a:r>
          </a:p>
          <a:p>
            <a:r>
              <a:rPr lang="en-US" altLang="en-US"/>
              <a:t>One instance of R3</a:t>
            </a:r>
          </a:p>
          <a:p>
            <a:r>
              <a:rPr lang="en-US" altLang="en-US"/>
              <a:t>Three instance of R4</a:t>
            </a:r>
          </a:p>
          <a:p>
            <a:r>
              <a:rPr lang="en-US" altLang="en-US"/>
              <a:t>T1 holds one instance of R2 and is waiting for an instance of R1</a:t>
            </a:r>
          </a:p>
          <a:p>
            <a:r>
              <a:rPr lang="en-US" altLang="en-US"/>
              <a:t>T2 holds one instance of R1, one instance of R2, and is waiting for an instance of R3</a:t>
            </a:r>
          </a:p>
          <a:p>
            <a:r>
              <a:rPr lang="en-US" altLang="en-US"/>
              <a:t>T3 is holds one instance of R3</a:t>
            </a: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A003FD34-9A8D-4AE1-BEE1-D7E1BB5B4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500188"/>
            <a:ext cx="249713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F1E83BB-D853-4C5F-837C-06D48E178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3463" y="273050"/>
            <a:ext cx="8378825" cy="469900"/>
          </a:xfrm>
        </p:spPr>
        <p:txBody>
          <a:bodyPr/>
          <a:lstStyle/>
          <a:p>
            <a:pPr eaLnBrk="1" hangingPunct="1"/>
            <a:r>
              <a:rPr lang="en-US" altLang="en-US" sz="2800"/>
              <a:t>Resource Allocation Graph With A Deadlock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75AA33E2-BACE-42B7-A837-BD80CD239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1089025"/>
            <a:ext cx="33543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4A3E61E-DA29-4A0E-8C83-D1625C609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1425" y="304800"/>
            <a:ext cx="7954963" cy="457200"/>
          </a:xfrm>
        </p:spPr>
        <p:txBody>
          <a:bodyPr/>
          <a:lstStyle/>
          <a:p>
            <a:pPr eaLnBrk="1" hangingPunct="1"/>
            <a:r>
              <a:rPr lang="en-US" altLang="en-US"/>
              <a:t>Graph With A Cycle But No Deadlock</a:t>
            </a:r>
          </a:p>
        </p:txBody>
      </p:sp>
      <p:pic>
        <p:nvPicPr>
          <p:cNvPr id="19458" name="Picture 1">
            <a:extLst>
              <a:ext uri="{FF2B5EF4-FFF2-40B4-BE49-F238E27FC236}">
                <a16:creationId xmlns:a16="http://schemas.microsoft.com/office/drawing/2014/main" id="{BEF090DB-E136-4C69-A002-1BE57F908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109663"/>
            <a:ext cx="3494087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93D42C7-D583-4B3A-AB0E-3775FC7A9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Basic Facts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37EF336E-5B8D-4E0B-A573-CAB87677B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5188" y="1217613"/>
            <a:ext cx="6284912" cy="4400550"/>
          </a:xfrm>
        </p:spPr>
        <p:txBody>
          <a:bodyPr/>
          <a:lstStyle/>
          <a:p>
            <a:r>
              <a:rPr lang="en-US" altLang="en-US"/>
              <a:t>If graph contains no cycles </a:t>
            </a:r>
            <a:r>
              <a:rPr lang="en-US" altLang="en-US">
                <a:sym typeface="Symbol" panose="05050102010706020507" pitchFamily="18" charset="2"/>
              </a:rPr>
              <a:t> no deadlock</a:t>
            </a:r>
          </a:p>
          <a:p>
            <a:r>
              <a:rPr lang="en-US" altLang="en-US">
                <a:sym typeface="Symbol" panose="05050102010706020507" pitchFamily="18" charset="2"/>
              </a:rPr>
              <a:t>If graph contains a cycle 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if only one instance per resource type, then deadlock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if several instances per resource type, possibility of deadlock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2472665-C401-44D1-977F-6D17182CD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9663" y="214313"/>
            <a:ext cx="7577137" cy="576262"/>
          </a:xfrm>
        </p:spPr>
        <p:txBody>
          <a:bodyPr/>
          <a:lstStyle/>
          <a:p>
            <a:pPr eaLnBrk="1" hangingPunct="1"/>
            <a:r>
              <a:rPr lang="en-US" altLang="en-US"/>
              <a:t>Methods for Handling Deadlocks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FD12C688-9B0D-41B2-84B8-5B84CDB8E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98563"/>
            <a:ext cx="6153150" cy="3295650"/>
          </a:xfrm>
        </p:spPr>
        <p:txBody>
          <a:bodyPr/>
          <a:lstStyle/>
          <a:p>
            <a:r>
              <a:rPr lang="en-US" altLang="en-US"/>
              <a:t>Ensure that the system will </a:t>
            </a:r>
            <a:r>
              <a:rPr lang="en-US" altLang="en-US" b="1" i="1">
                <a:solidFill>
                  <a:srgbClr val="FF0066"/>
                </a:solidFill>
              </a:rPr>
              <a:t>never</a:t>
            </a:r>
            <a:r>
              <a:rPr lang="en-US" altLang="en-US"/>
              <a:t> enter a deadlock state:</a:t>
            </a:r>
          </a:p>
          <a:p>
            <a:pPr lvl="1"/>
            <a:r>
              <a:rPr lang="en-US" altLang="en-US"/>
              <a:t>Deadlock prevention</a:t>
            </a:r>
          </a:p>
          <a:p>
            <a:pPr lvl="1"/>
            <a:r>
              <a:rPr lang="en-US" altLang="en-US"/>
              <a:t>Deadlock avoidance</a:t>
            </a:r>
          </a:p>
          <a:p>
            <a:r>
              <a:rPr lang="en-US" altLang="en-US"/>
              <a:t>Allow the system to enter a deadlock state and then recover</a:t>
            </a:r>
          </a:p>
          <a:p>
            <a:r>
              <a:rPr lang="en-US" altLang="en-US"/>
              <a:t>Ignore the problem and pretend that deadlocks never occur in the system.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>
            <a:extLst>
              <a:ext uri="{FF2B5EF4-FFF2-40B4-BE49-F238E27FC236}">
                <a16:creationId xmlns:a16="http://schemas.microsoft.com/office/drawing/2014/main" id="{A1925A12-A053-46D5-A8A1-760C74ADE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825" y="198438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/>
              <a:t>Deadlock Prevention</a:t>
            </a:r>
          </a:p>
        </p:txBody>
      </p:sp>
      <p:sp>
        <p:nvSpPr>
          <p:cNvPr id="25602" name="Rectangle 1027">
            <a:extLst>
              <a:ext uri="{FF2B5EF4-FFF2-40B4-BE49-F238E27FC236}">
                <a16:creationId xmlns:a16="http://schemas.microsoft.com/office/drawing/2014/main" id="{3431ADF3-5A19-431A-9A18-CC64AB3D5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0463" y="1633538"/>
            <a:ext cx="6523037" cy="3822700"/>
          </a:xfrm>
        </p:spPr>
        <p:txBody>
          <a:bodyPr/>
          <a:lstStyle/>
          <a:p>
            <a:r>
              <a:rPr lang="en-US" altLang="en-US" b="1"/>
              <a:t>Mutual Exclusion</a:t>
            </a:r>
            <a:r>
              <a:rPr lang="en-US" altLang="en-US"/>
              <a:t> – not required for sharable resources (e.g., read-only files); must hold for non-sharable resources</a:t>
            </a:r>
          </a:p>
          <a:p>
            <a:r>
              <a:rPr lang="en-US" altLang="en-US" b="1"/>
              <a:t>Hold and Wait</a:t>
            </a:r>
            <a:r>
              <a:rPr lang="en-US" altLang="en-US"/>
              <a:t> – must guarantee that whenever a process requests a resource, it does not hold any other resources</a:t>
            </a:r>
          </a:p>
          <a:p>
            <a:pPr lvl="1"/>
            <a:r>
              <a:rPr lang="en-US" altLang="en-US"/>
              <a:t>Require process to request and be allocated all its resources before it begins execution, or allow process to request resources only when the process has none allocated to it.</a:t>
            </a:r>
          </a:p>
          <a:p>
            <a:pPr lvl="1"/>
            <a:r>
              <a:rPr lang="en-US" altLang="en-US"/>
              <a:t>Low resource utilization; starvation possible</a:t>
            </a:r>
          </a:p>
        </p:txBody>
      </p:sp>
      <p:sp>
        <p:nvSpPr>
          <p:cNvPr id="25603" name="Text Box 1028">
            <a:extLst>
              <a:ext uri="{FF2B5EF4-FFF2-40B4-BE49-F238E27FC236}">
                <a16:creationId xmlns:a16="http://schemas.microsoft.com/office/drawing/2014/main" id="{057C7FFD-0440-4685-9BE9-87BC43561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019175"/>
            <a:ext cx="632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Invalidate one of the four necessary conditions for deadlock: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>
            <a:extLst>
              <a:ext uri="{FF2B5EF4-FFF2-40B4-BE49-F238E27FC236}">
                <a16:creationId xmlns:a16="http://schemas.microsoft.com/office/drawing/2014/main" id="{EE0317A8-7568-4FA9-8E1B-5DBFCD380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300" y="166688"/>
            <a:ext cx="7683500" cy="576262"/>
          </a:xfrm>
        </p:spPr>
        <p:txBody>
          <a:bodyPr/>
          <a:lstStyle/>
          <a:p>
            <a:pPr eaLnBrk="1" hangingPunct="1"/>
            <a:r>
              <a:rPr lang="en-US" altLang="en-US"/>
              <a:t>Deadlock Prevention (Cont.)</a:t>
            </a:r>
          </a:p>
        </p:txBody>
      </p:sp>
      <p:sp>
        <p:nvSpPr>
          <p:cNvPr id="27650" name="Rectangle 1027">
            <a:extLst>
              <a:ext uri="{FF2B5EF4-FFF2-40B4-BE49-F238E27FC236}">
                <a16:creationId xmlns:a16="http://schemas.microsoft.com/office/drawing/2014/main" id="{100E55EA-EBF3-4CB4-A6FA-EFE2F6D4A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76325"/>
            <a:ext cx="6705600" cy="4446588"/>
          </a:xfrm>
        </p:spPr>
        <p:txBody>
          <a:bodyPr/>
          <a:lstStyle/>
          <a:p>
            <a:r>
              <a:rPr lang="en-US" altLang="en-US" b="1"/>
              <a:t>No Preemption</a:t>
            </a:r>
            <a:r>
              <a:rPr lang="en-US" altLang="en-US"/>
              <a:t> –</a:t>
            </a:r>
          </a:p>
          <a:p>
            <a:pPr lvl="1"/>
            <a:r>
              <a:rPr lang="en-US" altLang="en-US"/>
              <a:t>If a process that is holding some resources requests another resource that cannot be immediately allocated to it, then all resources currently being held are released</a:t>
            </a:r>
          </a:p>
          <a:p>
            <a:pPr lvl="1"/>
            <a:r>
              <a:rPr lang="en-US" altLang="en-US"/>
              <a:t>Preempted resources are added to the list of resources for which the process is waiting</a:t>
            </a:r>
          </a:p>
          <a:p>
            <a:pPr lvl="1"/>
            <a:r>
              <a:rPr lang="en-US" altLang="en-US"/>
              <a:t>Process will be restarted only when it can regain its old resources, as well as the new ones that it is requesting</a:t>
            </a:r>
          </a:p>
          <a:p>
            <a:r>
              <a:rPr lang="en-US" altLang="en-US" b="1"/>
              <a:t>Circular Wait</a:t>
            </a:r>
            <a:r>
              <a:rPr lang="en-US" altLang="en-US"/>
              <a:t> – impose a total ordering of all resource types, and require that each process requests resources in an increasing order of enumeration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248C5009-8FE8-44C5-A39D-78DD551E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Circular Wait</a:t>
            </a: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CD090F28-A3D3-477E-BE11-8B260FA89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4810125"/>
          </a:xfrm>
        </p:spPr>
        <p:txBody>
          <a:bodyPr/>
          <a:lstStyle/>
          <a:p>
            <a:r>
              <a:rPr lang="en-US" altLang="en-US"/>
              <a:t>Invalidating the circular wait condition is most common.</a:t>
            </a:r>
          </a:p>
          <a:p>
            <a:r>
              <a:rPr lang="en-US" altLang="en-US"/>
              <a:t>Simply assign each resource (i.e. mutex locks) a unique number.</a:t>
            </a:r>
          </a:p>
          <a:p>
            <a:r>
              <a:rPr lang="en-US" altLang="en-US"/>
              <a:t>Resources must be acquired in order.</a:t>
            </a:r>
          </a:p>
          <a:p>
            <a:r>
              <a:rPr lang="en-US" altLang="en-US"/>
              <a:t>If:</a:t>
            </a:r>
            <a:br>
              <a:rPr lang="en-US" altLang="en-US"/>
            </a:br>
            <a:br>
              <a:rPr lang="en-US" altLang="en-US"/>
            </a:b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first_mutex = 1</a:t>
            </a:r>
            <a:b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second_mutex = 5</a:t>
            </a:r>
            <a:b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/>
            </a:br>
            <a:r>
              <a:rPr lang="en-US" altLang="en-US"/>
              <a:t>code for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thread_two</a:t>
            </a:r>
            <a:r>
              <a:rPr lang="en-US" altLang="en-US"/>
              <a:t> could not be </a:t>
            </a:r>
            <a:br>
              <a:rPr lang="en-US" altLang="en-US"/>
            </a:br>
            <a:r>
              <a:rPr lang="en-US" altLang="en-US"/>
              <a:t>written as follows:</a:t>
            </a:r>
          </a:p>
        </p:txBody>
      </p:sp>
      <p:pic>
        <p:nvPicPr>
          <p:cNvPr id="92163" name="Content Placeholder 4">
            <a:extLst>
              <a:ext uri="{FF2B5EF4-FFF2-40B4-BE49-F238E27FC236}">
                <a16:creationId xmlns:a16="http://schemas.microsoft.com/office/drawing/2014/main" id="{95A73535-8C95-4E74-AF44-28B230F17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011363"/>
            <a:ext cx="30988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64" name="Straight Arrow Connector 5">
            <a:extLst>
              <a:ext uri="{FF2B5EF4-FFF2-40B4-BE49-F238E27FC236}">
                <a16:creationId xmlns:a16="http://schemas.microsoft.com/office/drawing/2014/main" id="{0C0D6405-1036-4451-89DF-F644CFFB7A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63888" y="4160838"/>
            <a:ext cx="2214562" cy="57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AC540549-AB67-40CA-9443-892460BA3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925" y="198438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/>
              <a:t>Deadlock Avoidance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5B839054-0818-41BF-9E8A-B1712EDEF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7000" y="1814513"/>
            <a:ext cx="6629400" cy="3783012"/>
          </a:xfrm>
        </p:spPr>
        <p:txBody>
          <a:bodyPr/>
          <a:lstStyle/>
          <a:p>
            <a:r>
              <a:rPr lang="en-US" altLang="en-US"/>
              <a:t>Simplest and most useful model requires that each process declare the </a:t>
            </a:r>
            <a:r>
              <a:rPr lang="en-US" altLang="en-US" b="1" i="1"/>
              <a:t>maximum number</a:t>
            </a:r>
            <a:r>
              <a:rPr lang="en-US" altLang="en-US" b="1"/>
              <a:t> </a:t>
            </a:r>
            <a:r>
              <a:rPr lang="en-US" altLang="en-US"/>
              <a:t>of resources of each type that it may need</a:t>
            </a:r>
          </a:p>
          <a:p>
            <a:r>
              <a:rPr lang="en-US" altLang="en-US"/>
              <a:t>The deadlock-avoidance algorithm dynamically examines the resource-allocation state to ensure that there can never be a circular-wait condition</a:t>
            </a:r>
          </a:p>
          <a:p>
            <a:r>
              <a:rPr lang="en-US" altLang="en-US"/>
              <a:t>Resource-allocation </a:t>
            </a:r>
            <a:r>
              <a:rPr lang="en-US" altLang="en-US" i="1"/>
              <a:t>state</a:t>
            </a:r>
            <a:r>
              <a:rPr lang="en-US" altLang="en-US"/>
              <a:t> is defined by the number of available and allocated resources, and the maximum demands of the processes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3D65F4E9-5FCA-406B-BA13-1DC4670E3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1098550"/>
            <a:ext cx="7769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Requires that the system has some additional </a:t>
            </a:r>
            <a:r>
              <a:rPr kumimoji="0" lang="en-US" altLang="en-US" b="1" i="1"/>
              <a:t>a priori </a:t>
            </a:r>
            <a:r>
              <a:rPr kumimoji="0" lang="en-US" altLang="en-US"/>
              <a:t>information </a:t>
            </a:r>
            <a:br>
              <a:rPr kumimoji="0" lang="en-US" altLang="en-US"/>
            </a:br>
            <a:r>
              <a:rPr kumimoji="0" lang="en-US" altLang="en-US"/>
              <a:t>available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5BE8C76F-2AD6-412E-A580-23BBA4704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Safe State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4E6909B8-F5B7-4110-AEA2-262AE7721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1165225"/>
            <a:ext cx="7358062" cy="4997450"/>
          </a:xfrm>
        </p:spPr>
        <p:txBody>
          <a:bodyPr/>
          <a:lstStyle/>
          <a:p>
            <a:r>
              <a:rPr lang="en-US" altLang="en-US"/>
              <a:t>When a process requests an available resource, system must decide if immediate allocation leaves the system in a safe state</a:t>
            </a:r>
          </a:p>
          <a:p>
            <a:r>
              <a:rPr lang="en-US" altLang="en-US"/>
              <a:t>System is in </a:t>
            </a:r>
            <a:r>
              <a:rPr lang="en-US" altLang="en-US" b="1">
                <a:solidFill>
                  <a:srgbClr val="3366FF"/>
                </a:solidFill>
              </a:rPr>
              <a:t>safe state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if there exists a sequence &lt;</a:t>
            </a:r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 i="1"/>
              <a:t>, P</a:t>
            </a:r>
            <a:r>
              <a:rPr lang="en-US" altLang="en-US" i="1" baseline="-25000"/>
              <a:t>2</a:t>
            </a:r>
            <a:r>
              <a:rPr lang="en-US" altLang="en-US" i="1"/>
              <a:t>, …, P</a:t>
            </a:r>
            <a:r>
              <a:rPr lang="en-US" altLang="en-US" i="1" baseline="-25000"/>
              <a:t>n</a:t>
            </a:r>
            <a:r>
              <a:rPr lang="en-US" altLang="en-US"/>
              <a:t>&gt; of ALL the  processes  in the systems such that  for each P</a:t>
            </a:r>
            <a:r>
              <a:rPr lang="en-US" altLang="en-US" baseline="-25000"/>
              <a:t>i</a:t>
            </a:r>
            <a:r>
              <a:rPr lang="en-US" altLang="en-US"/>
              <a:t>, the resources that P</a:t>
            </a:r>
            <a:r>
              <a:rPr lang="en-US" altLang="en-US" baseline="-25000"/>
              <a:t>i </a:t>
            </a:r>
            <a:r>
              <a:rPr lang="en-US" altLang="en-US"/>
              <a:t>can still request can be satisfied by currently available resources + resources held by all the </a:t>
            </a:r>
            <a:r>
              <a:rPr lang="en-US" altLang="en-US" i="1"/>
              <a:t>P</a:t>
            </a:r>
            <a:r>
              <a:rPr lang="en-US" altLang="en-US" i="1" baseline="-25000"/>
              <a:t>j</a:t>
            </a:r>
            <a:r>
              <a:rPr lang="en-US" altLang="en-US"/>
              <a:t>, with</a:t>
            </a:r>
            <a:r>
              <a:rPr lang="en-US" altLang="en-US" i="1"/>
              <a:t> j </a:t>
            </a:r>
            <a:r>
              <a:rPr lang="en-US" altLang="en-US"/>
              <a:t>&lt; </a:t>
            </a:r>
            <a:r>
              <a:rPr lang="en-US" altLang="en-US" i="1"/>
              <a:t>I</a:t>
            </a:r>
            <a:endParaRPr lang="en-US" altLang="en-US"/>
          </a:p>
          <a:p>
            <a:r>
              <a:rPr lang="en-US" altLang="en-US"/>
              <a:t>That is:</a:t>
            </a:r>
          </a:p>
          <a:p>
            <a:pPr lvl="1"/>
            <a:r>
              <a:rPr lang="en-US" altLang="en-US"/>
              <a:t>If P</a:t>
            </a:r>
            <a:r>
              <a:rPr lang="en-US" altLang="en-US" baseline="-25000"/>
              <a:t>i</a:t>
            </a:r>
            <a:r>
              <a:rPr lang="en-US" altLang="en-US"/>
              <a:t> resource needs are not immediately available, then </a:t>
            </a:r>
            <a:r>
              <a:rPr lang="en-US" altLang="en-US" i="1"/>
              <a:t>P</a:t>
            </a:r>
            <a:r>
              <a:rPr lang="en-US" altLang="en-US" i="1" baseline="-25000"/>
              <a:t>i</a:t>
            </a:r>
            <a:r>
              <a:rPr lang="en-US" altLang="en-US"/>
              <a:t> can wait until all </a:t>
            </a:r>
            <a:r>
              <a:rPr lang="en-US" altLang="en-US" i="1"/>
              <a:t>P</a:t>
            </a:r>
            <a:r>
              <a:rPr lang="en-US" altLang="en-US" i="1" baseline="-25000"/>
              <a:t>j</a:t>
            </a:r>
            <a:r>
              <a:rPr lang="en-US" altLang="en-US" i="1"/>
              <a:t> </a:t>
            </a:r>
            <a:r>
              <a:rPr lang="en-US" altLang="en-US"/>
              <a:t>have finished</a:t>
            </a:r>
          </a:p>
          <a:p>
            <a:pPr lvl="1"/>
            <a:r>
              <a:rPr lang="en-US" altLang="en-US"/>
              <a:t>When </a:t>
            </a:r>
            <a:r>
              <a:rPr lang="en-US" altLang="en-US" i="1"/>
              <a:t>P</a:t>
            </a:r>
            <a:r>
              <a:rPr lang="en-US" altLang="en-US" i="1" baseline="-25000"/>
              <a:t>j</a:t>
            </a:r>
            <a:r>
              <a:rPr lang="en-US" altLang="en-US"/>
              <a:t> is finished, </a:t>
            </a:r>
            <a:r>
              <a:rPr lang="en-US" altLang="en-US" i="1"/>
              <a:t>P</a:t>
            </a:r>
            <a:r>
              <a:rPr lang="en-US" altLang="en-US" i="1" baseline="-25000"/>
              <a:t>i</a:t>
            </a:r>
            <a:r>
              <a:rPr lang="en-US" altLang="en-US"/>
              <a:t> can obtain needed resources, execute, return allocated resources, and terminate</a:t>
            </a:r>
          </a:p>
          <a:p>
            <a:pPr lvl="1"/>
            <a:r>
              <a:rPr lang="en-US" altLang="en-US"/>
              <a:t>When </a:t>
            </a:r>
            <a:r>
              <a:rPr lang="en-US" altLang="en-US" i="1"/>
              <a:t>P</a:t>
            </a:r>
            <a:r>
              <a:rPr lang="en-US" altLang="en-US" i="1" baseline="-25000"/>
              <a:t>i</a:t>
            </a:r>
            <a:r>
              <a:rPr lang="en-US" altLang="en-US"/>
              <a:t> terminates, </a:t>
            </a:r>
            <a:r>
              <a:rPr lang="en-US" altLang="en-US" i="1"/>
              <a:t>P</a:t>
            </a:r>
            <a:r>
              <a:rPr lang="en-US" altLang="en-US" i="1" baseline="-25000"/>
              <a:t>i </a:t>
            </a:r>
            <a:r>
              <a:rPr lang="en-US" altLang="en-US" baseline="-25000"/>
              <a:t>+1</a:t>
            </a:r>
            <a:r>
              <a:rPr lang="en-US" altLang="en-US"/>
              <a:t> can obtain its needed resources, and so 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28374A8D-F5A7-4FA5-A950-15D8F1064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150813"/>
            <a:ext cx="7880350" cy="576262"/>
          </a:xfrm>
        </p:spPr>
        <p:txBody>
          <a:bodyPr/>
          <a:lstStyle/>
          <a:p>
            <a:pPr eaLnBrk="1" hangingPunct="1"/>
            <a:r>
              <a:rPr lang="en-US" altLang="en-US"/>
              <a:t>Chapter 8:  Deadlocks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C07E4262-6D79-46DA-A8AC-C06DDF107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1131888"/>
            <a:ext cx="7588250" cy="4530725"/>
          </a:xfrm>
        </p:spPr>
        <p:txBody>
          <a:bodyPr/>
          <a:lstStyle/>
          <a:p>
            <a:pPr>
              <a:buSzPct val="85000"/>
            </a:pPr>
            <a:r>
              <a:rPr lang="en-US" altLang="en-US"/>
              <a:t>System Model</a:t>
            </a:r>
          </a:p>
          <a:p>
            <a:pPr>
              <a:buSzPct val="85000"/>
            </a:pPr>
            <a:r>
              <a:rPr lang="en-US" altLang="en-US"/>
              <a:t>Deadlock in Multithreaded Applications</a:t>
            </a:r>
          </a:p>
          <a:p>
            <a:pPr>
              <a:buSzPct val="85000"/>
            </a:pPr>
            <a:r>
              <a:rPr lang="en-US" altLang="en-US"/>
              <a:t>Deadlock Characterization</a:t>
            </a:r>
          </a:p>
          <a:p>
            <a:pPr>
              <a:buSzPct val="85000"/>
            </a:pPr>
            <a:r>
              <a:rPr lang="en-US" altLang="en-US"/>
              <a:t>Methods for Handling Deadlocks</a:t>
            </a:r>
          </a:p>
          <a:p>
            <a:r>
              <a:rPr lang="en-US" altLang="en-US"/>
              <a:t>Deadlock Prevention</a:t>
            </a:r>
          </a:p>
          <a:p>
            <a:pPr>
              <a:buSzPct val="85000"/>
            </a:pPr>
            <a:r>
              <a:rPr lang="en-US" altLang="en-US"/>
              <a:t>Deadlock Avoidance</a:t>
            </a:r>
          </a:p>
          <a:p>
            <a:pPr>
              <a:buSzPct val="85000"/>
            </a:pPr>
            <a:r>
              <a:rPr lang="en-US" altLang="en-US"/>
              <a:t>Deadlock Detection </a:t>
            </a:r>
          </a:p>
          <a:p>
            <a:pPr>
              <a:buSzPct val="85000"/>
            </a:pPr>
            <a:r>
              <a:rPr lang="en-US" altLang="en-US"/>
              <a:t>Recovery from Deadlock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71156077-99C8-4C2D-9AFE-039A5FB84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Basic Facts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25746E6F-A590-42BE-AF97-0468B6F1A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8" y="1190625"/>
            <a:ext cx="6597650" cy="4414838"/>
          </a:xfrm>
        </p:spPr>
        <p:txBody>
          <a:bodyPr/>
          <a:lstStyle/>
          <a:p>
            <a:r>
              <a:rPr lang="en-US" altLang="en-US"/>
              <a:t>If a system is in safe state </a:t>
            </a:r>
            <a:r>
              <a:rPr lang="en-US" altLang="en-US">
                <a:sym typeface="Symbol" panose="05050102010706020507" pitchFamily="18" charset="2"/>
              </a:rPr>
              <a:t> no deadlocks</a:t>
            </a:r>
            <a:br>
              <a:rPr lang="en-US" altLang="en-US">
                <a:sym typeface="Symbol" panose="05050102010706020507" pitchFamily="18" charset="2"/>
              </a:rPr>
            </a:br>
            <a:endParaRPr lang="en-US" altLang="en-US">
              <a:sym typeface="Symbol" panose="05050102010706020507" pitchFamily="18" charset="2"/>
            </a:endParaRPr>
          </a:p>
          <a:p>
            <a:r>
              <a:rPr lang="en-US" altLang="en-US">
                <a:sym typeface="Symbol" panose="05050102010706020507" pitchFamily="18" charset="2"/>
              </a:rPr>
              <a:t>If a system is in unsafe state  possibility of deadlock</a:t>
            </a:r>
            <a:br>
              <a:rPr lang="en-US" altLang="en-US">
                <a:sym typeface="Symbol" panose="05050102010706020507" pitchFamily="18" charset="2"/>
              </a:rPr>
            </a:br>
            <a:endParaRPr lang="en-US" altLang="en-US">
              <a:sym typeface="Symbol" panose="05050102010706020507" pitchFamily="18" charset="2"/>
            </a:endParaRPr>
          </a:p>
          <a:p>
            <a:r>
              <a:rPr lang="en-US" altLang="en-US">
                <a:sym typeface="Symbol" panose="05050102010706020507" pitchFamily="18" charset="2"/>
              </a:rPr>
              <a:t>Avoidance  ensure that a system will never enter an unsafe state.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FF328E74-8ABF-486F-896C-A4AEA8E1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150813"/>
            <a:ext cx="7840662" cy="576262"/>
          </a:xfrm>
        </p:spPr>
        <p:txBody>
          <a:bodyPr/>
          <a:lstStyle/>
          <a:p>
            <a:pPr eaLnBrk="1" hangingPunct="1"/>
            <a:r>
              <a:rPr lang="en-US" altLang="en-US"/>
              <a:t>Safe, Unsafe, Deadlock State </a:t>
            </a:r>
          </a:p>
        </p:txBody>
      </p:sp>
      <p:pic>
        <p:nvPicPr>
          <p:cNvPr id="35842" name="Picture 1">
            <a:extLst>
              <a:ext uri="{FF2B5EF4-FFF2-40B4-BE49-F238E27FC236}">
                <a16:creationId xmlns:a16="http://schemas.microsoft.com/office/drawing/2014/main" id="{876F43C6-DF5D-4B36-BEFC-AF412F1B3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62088"/>
            <a:ext cx="43529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24DAA55-68F0-4D0A-B6E1-610BAF13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166688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/>
              <a:t>Avoidance Algorithms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D3E98496-46DC-4153-A36A-98CEDD956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1171575"/>
            <a:ext cx="6659562" cy="4483100"/>
          </a:xfrm>
        </p:spPr>
        <p:txBody>
          <a:bodyPr/>
          <a:lstStyle/>
          <a:p>
            <a:r>
              <a:rPr lang="en-US" altLang="en-US"/>
              <a:t>Single instance of a resource type</a:t>
            </a:r>
          </a:p>
          <a:p>
            <a:pPr lvl="1"/>
            <a:r>
              <a:rPr lang="en-US" altLang="en-US"/>
              <a:t>Use a resource-allocation graph</a:t>
            </a:r>
          </a:p>
          <a:p>
            <a:pPr lvl="1">
              <a:buFont typeface="Monotype Sorts" pitchFamily="-84" charset="2"/>
              <a:buNone/>
            </a:pPr>
            <a:endParaRPr lang="en-US" altLang="en-US"/>
          </a:p>
          <a:p>
            <a:r>
              <a:rPr lang="en-US" altLang="en-US"/>
              <a:t>Multiple instances of a resource type</a:t>
            </a:r>
          </a:p>
          <a:p>
            <a:pPr lvl="1"/>
            <a:r>
              <a:rPr lang="en-US" altLang="en-US"/>
              <a:t> Use the Banker</a:t>
            </a:r>
            <a:r>
              <a:rPr lang="ja-JP" altLang="en-US"/>
              <a:t>’</a:t>
            </a:r>
            <a:r>
              <a:rPr lang="en-US" altLang="ja-JP"/>
              <a:t>s Algorithm</a:t>
            </a: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0DDC220B-20F2-4684-893C-48602DA0B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3950" y="198438"/>
            <a:ext cx="7831138" cy="576262"/>
          </a:xfrm>
        </p:spPr>
        <p:txBody>
          <a:bodyPr/>
          <a:lstStyle/>
          <a:p>
            <a:pPr eaLnBrk="1" hangingPunct="1"/>
            <a:r>
              <a:rPr lang="en-US" altLang="en-US"/>
              <a:t>Resource-Allocation Graph Scheme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2E9958A5-6451-42DC-B84C-4DDE45E45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55700"/>
            <a:ext cx="6989762" cy="4483100"/>
          </a:xfrm>
        </p:spPr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Claim edge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 i="1"/>
              <a:t>P</a:t>
            </a:r>
            <a:r>
              <a:rPr lang="en-US" altLang="en-US" i="1" baseline="-25000"/>
              <a:t>i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 </a:t>
            </a:r>
            <a:r>
              <a:rPr lang="en-US" altLang="en-US" i="1">
                <a:sym typeface="Symbol" panose="05050102010706020507" pitchFamily="18" charset="2"/>
              </a:rPr>
              <a:t>R</a:t>
            </a:r>
            <a:r>
              <a:rPr lang="en-US" altLang="en-US" i="1" baseline="-25000">
                <a:sym typeface="Symbol" panose="05050102010706020507" pitchFamily="18" charset="2"/>
              </a:rPr>
              <a:t>j</a:t>
            </a:r>
            <a:r>
              <a:rPr lang="en-US" altLang="en-US">
                <a:sym typeface="Symbol" panose="05050102010706020507" pitchFamily="18" charset="2"/>
              </a:rPr>
              <a:t> indicated that process </a:t>
            </a:r>
            <a:r>
              <a:rPr lang="en-US" altLang="en-US" i="1">
                <a:sym typeface="Symbol" panose="05050102010706020507" pitchFamily="18" charset="2"/>
              </a:rPr>
              <a:t>P</a:t>
            </a:r>
            <a:r>
              <a:rPr lang="en-US" altLang="en-US" i="1" baseline="-25000">
                <a:sym typeface="Symbol" panose="05050102010706020507" pitchFamily="18" charset="2"/>
              </a:rPr>
              <a:t>j</a:t>
            </a:r>
            <a:r>
              <a:rPr lang="en-US" altLang="en-US">
                <a:sym typeface="Symbol" panose="05050102010706020507" pitchFamily="18" charset="2"/>
              </a:rPr>
              <a:t> may request resource </a:t>
            </a:r>
            <a:r>
              <a:rPr lang="en-US" altLang="en-US" i="1">
                <a:sym typeface="Symbol" panose="05050102010706020507" pitchFamily="18" charset="2"/>
              </a:rPr>
              <a:t>R</a:t>
            </a:r>
            <a:r>
              <a:rPr lang="en-US" altLang="en-US" i="1" baseline="-25000">
                <a:sym typeface="Symbol" panose="05050102010706020507" pitchFamily="18" charset="2"/>
              </a:rPr>
              <a:t>j</a:t>
            </a:r>
            <a:r>
              <a:rPr lang="en-US" altLang="en-US">
                <a:sym typeface="Symbol" panose="05050102010706020507" pitchFamily="18" charset="2"/>
              </a:rPr>
              <a:t>; represented by a dashed line</a:t>
            </a:r>
          </a:p>
          <a:p>
            <a:r>
              <a:rPr lang="en-US" altLang="en-US">
                <a:sym typeface="Symbol" panose="05050102010706020507" pitchFamily="18" charset="2"/>
              </a:rPr>
              <a:t>Claim edge converts to request edge when a process requests a resource</a:t>
            </a:r>
          </a:p>
          <a:p>
            <a:r>
              <a:rPr lang="en-US" altLang="en-US">
                <a:sym typeface="Symbol" panose="05050102010706020507" pitchFamily="18" charset="2"/>
              </a:rPr>
              <a:t>Request edge converted to an assignment edge when the  resource is allocated to the process</a:t>
            </a:r>
          </a:p>
          <a:p>
            <a:r>
              <a:rPr lang="en-US" altLang="en-US">
                <a:sym typeface="Symbol" panose="05050102010706020507" pitchFamily="18" charset="2"/>
              </a:rPr>
              <a:t>When a resource is released by a process, assignment edge reconverts to a claim edge</a:t>
            </a:r>
          </a:p>
          <a:p>
            <a:r>
              <a:rPr lang="en-US" altLang="en-US">
                <a:sym typeface="Symbol" panose="05050102010706020507" pitchFamily="18" charset="2"/>
              </a:rPr>
              <a:t>Resources must be claimed </a:t>
            </a:r>
            <a:r>
              <a:rPr lang="en-US" altLang="en-US" i="1">
                <a:sym typeface="Symbol" panose="05050102010706020507" pitchFamily="18" charset="2"/>
              </a:rPr>
              <a:t>a priori</a:t>
            </a:r>
            <a:r>
              <a:rPr lang="en-US" altLang="en-US">
                <a:sym typeface="Symbol" panose="05050102010706020507" pitchFamily="18" charset="2"/>
              </a:rPr>
              <a:t> in the system</a:t>
            </a: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BF2DE31A-412E-4A8B-88A4-A1AEB6B1D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280988"/>
            <a:ext cx="8224837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Resource-Allocation Graph</a:t>
            </a:r>
          </a:p>
        </p:txBody>
      </p:sp>
      <p:pic>
        <p:nvPicPr>
          <p:cNvPr id="41986" name="Picture 1">
            <a:extLst>
              <a:ext uri="{FF2B5EF4-FFF2-40B4-BE49-F238E27FC236}">
                <a16:creationId xmlns:a16="http://schemas.microsoft.com/office/drawing/2014/main" id="{9983BBFA-E006-4890-B0DE-E43D57A97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181100"/>
            <a:ext cx="366236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40BF31E3-CD6F-43B4-B450-598587A98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1888" y="260350"/>
            <a:ext cx="8243887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Unsafe State In Resource-Allocation Graph</a:t>
            </a:r>
          </a:p>
        </p:txBody>
      </p:sp>
      <p:pic>
        <p:nvPicPr>
          <p:cNvPr id="44034" name="Picture 1">
            <a:extLst>
              <a:ext uri="{FF2B5EF4-FFF2-40B4-BE49-F238E27FC236}">
                <a16:creationId xmlns:a16="http://schemas.microsoft.com/office/drawing/2014/main" id="{26F028AC-4FE6-418E-8D4A-7BFC0D96E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438275"/>
            <a:ext cx="39020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FBE8C40B-9DC8-4A8E-A84B-DA71D2702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3338" y="150813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Resource-Allocation Graph Algorithm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2E8CA24E-BA4F-4524-94EE-8877F25D1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1187450"/>
            <a:ext cx="5962650" cy="4303713"/>
          </a:xfrm>
        </p:spPr>
        <p:txBody>
          <a:bodyPr/>
          <a:lstStyle/>
          <a:p>
            <a:r>
              <a:rPr lang="en-US" altLang="en-US"/>
              <a:t>Suppose that process</a:t>
            </a:r>
            <a:r>
              <a:rPr lang="en-US" altLang="en-US" i="1"/>
              <a:t> P</a:t>
            </a:r>
            <a:r>
              <a:rPr lang="en-US" altLang="en-US" i="1" baseline="-25000"/>
              <a:t>i</a:t>
            </a:r>
            <a:r>
              <a:rPr lang="en-US" altLang="en-US"/>
              <a:t> requests a resource </a:t>
            </a:r>
            <a:r>
              <a:rPr lang="en-US" altLang="en-US" i="1">
                <a:sym typeface="Symbol" panose="05050102010706020507" pitchFamily="18" charset="2"/>
              </a:rPr>
              <a:t>R</a:t>
            </a:r>
            <a:r>
              <a:rPr lang="en-US" altLang="en-US" i="1" baseline="-25000">
                <a:sym typeface="Symbol" panose="05050102010706020507" pitchFamily="18" charset="2"/>
              </a:rPr>
              <a:t>j</a:t>
            </a:r>
          </a:p>
          <a:p>
            <a:r>
              <a:rPr lang="en-US" altLang="en-US">
                <a:sym typeface="Symbol" panose="05050102010706020507" pitchFamily="18" charset="2"/>
              </a:rPr>
              <a:t>The request can be granted only if converting the request edge to an assignment edge does not result in the formation of a cycle in the resource allocation graph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95879310-EA35-422A-8EAB-DAAE57D9C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82563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/>
              <a:t>Banker’s Algorithm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DA261989-A372-4D3C-BA13-E4B8FBD11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28713"/>
            <a:ext cx="6756400" cy="4441825"/>
          </a:xfrm>
        </p:spPr>
        <p:txBody>
          <a:bodyPr/>
          <a:lstStyle/>
          <a:p>
            <a:r>
              <a:rPr lang="en-US" altLang="en-US"/>
              <a:t>Multiple instances of resources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Each process must a priori claim maximum use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When a process requests a resource it may have to wait  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When a process gets all its resources it must return them in a finite amount of time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0EC756-E0C8-416F-A59E-58FF85C94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73" y="5901590"/>
            <a:ext cx="6499275" cy="521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70DD-1A8E-4A1A-BF17-101E04C9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D2C9-A416-41DF-8633-60114CA5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1C872-BFBC-44E0-B46A-A42E5ABD9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174" y="314703"/>
            <a:ext cx="6597749" cy="57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05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F2FE9442-CACE-4752-B30C-4829A4CDF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4788" y="327025"/>
            <a:ext cx="7586662" cy="431800"/>
          </a:xfrm>
        </p:spPr>
        <p:txBody>
          <a:bodyPr/>
          <a:lstStyle/>
          <a:p>
            <a:pPr eaLnBrk="1" hangingPunct="1"/>
            <a:r>
              <a:rPr lang="en-US" altLang="en-US" sz="2800"/>
              <a:t>Data Structures for the Banker</a:t>
            </a:r>
            <a:r>
              <a:rPr lang="ja-JP" altLang="en-US" sz="2800"/>
              <a:t>’</a:t>
            </a:r>
            <a:r>
              <a:rPr lang="en-US" altLang="ja-JP" sz="2800"/>
              <a:t>s Algorithm </a:t>
            </a:r>
            <a:endParaRPr lang="en-US" altLang="en-US" sz="2800"/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B7411604-29A2-4D44-9E35-AD3D264F8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2213" y="1654175"/>
            <a:ext cx="7370762" cy="4387850"/>
          </a:xfrm>
        </p:spPr>
        <p:txBody>
          <a:bodyPr/>
          <a:lstStyle/>
          <a:p>
            <a:r>
              <a:rPr lang="en-US" altLang="en-US" b="1"/>
              <a:t>Available</a:t>
            </a:r>
            <a:r>
              <a:rPr lang="en-US" altLang="en-US" i="1"/>
              <a:t>:</a:t>
            </a:r>
            <a:r>
              <a:rPr lang="en-US" altLang="en-US"/>
              <a:t>  Vector of length </a:t>
            </a:r>
            <a:r>
              <a:rPr lang="en-US" altLang="en-US" i="1"/>
              <a:t>m</a:t>
            </a:r>
            <a:r>
              <a:rPr lang="en-US" altLang="en-US"/>
              <a:t>. If available [</a:t>
            </a:r>
            <a:r>
              <a:rPr lang="en-US" altLang="en-US" i="1"/>
              <a:t>j</a:t>
            </a:r>
            <a:r>
              <a:rPr lang="en-US" altLang="en-US"/>
              <a:t>] = </a:t>
            </a:r>
            <a:r>
              <a:rPr lang="en-US" altLang="en-US" i="1"/>
              <a:t>k</a:t>
            </a:r>
            <a:r>
              <a:rPr lang="en-US" altLang="en-US"/>
              <a:t>, there are</a:t>
            </a:r>
            <a:r>
              <a:rPr lang="en-US" altLang="en-US" i="1"/>
              <a:t> k</a:t>
            </a:r>
            <a:r>
              <a:rPr lang="en-US" altLang="en-US"/>
              <a:t> instances of resource type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  <a:r>
              <a:rPr lang="en-US" altLang="en-US" baseline="-25000"/>
              <a:t>  </a:t>
            </a:r>
            <a:r>
              <a:rPr lang="en-US" altLang="en-US"/>
              <a:t>available</a:t>
            </a:r>
          </a:p>
          <a:p>
            <a:endParaRPr lang="en-US" altLang="en-US" sz="800"/>
          </a:p>
          <a:p>
            <a:r>
              <a:rPr lang="en-US" altLang="en-US" b="1">
                <a:solidFill>
                  <a:srgbClr val="000000"/>
                </a:solidFill>
              </a:rPr>
              <a:t>Max</a:t>
            </a:r>
            <a:r>
              <a:rPr lang="en-US" altLang="en-US" i="1"/>
              <a:t>: n x m</a:t>
            </a:r>
            <a:r>
              <a:rPr lang="en-US" altLang="en-US"/>
              <a:t> matrix.  If </a:t>
            </a:r>
            <a:r>
              <a:rPr lang="en-US" altLang="en-US" i="1"/>
              <a:t>Max </a:t>
            </a:r>
            <a:r>
              <a:rPr lang="en-US" altLang="en-US"/>
              <a:t>[</a:t>
            </a:r>
            <a:r>
              <a:rPr lang="en-US" altLang="en-US" i="1"/>
              <a:t>i,j</a:t>
            </a:r>
            <a:r>
              <a:rPr lang="en-US" altLang="en-US"/>
              <a:t>] = </a:t>
            </a:r>
            <a:r>
              <a:rPr lang="en-US" altLang="en-US" i="1"/>
              <a:t>k</a:t>
            </a:r>
            <a:r>
              <a:rPr lang="en-US" altLang="en-US"/>
              <a:t>, then process </a:t>
            </a:r>
            <a:r>
              <a:rPr lang="en-US" altLang="en-US" i="1"/>
              <a:t>P</a:t>
            </a:r>
            <a:r>
              <a:rPr lang="en-US" altLang="en-US" i="1" baseline="-25000"/>
              <a:t>i</a:t>
            </a:r>
            <a:r>
              <a:rPr lang="en-US" altLang="en-US" i="1"/>
              <a:t> </a:t>
            </a:r>
            <a:r>
              <a:rPr lang="en-US" altLang="en-US"/>
              <a:t>may request at most</a:t>
            </a:r>
            <a:r>
              <a:rPr lang="en-US" altLang="en-US" i="1"/>
              <a:t> k </a:t>
            </a:r>
            <a:r>
              <a:rPr lang="en-US" altLang="en-US"/>
              <a:t>instances of resource type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</a:p>
          <a:p>
            <a:endParaRPr lang="en-US" altLang="en-US" sz="800" i="1" baseline="-25000"/>
          </a:p>
          <a:p>
            <a:r>
              <a:rPr lang="en-US" altLang="en-US" b="1">
                <a:solidFill>
                  <a:srgbClr val="000000"/>
                </a:solidFill>
              </a:rPr>
              <a:t>Allocation</a:t>
            </a:r>
            <a:r>
              <a:rPr lang="en-US" altLang="en-US" i="1"/>
              <a:t>:  n </a:t>
            </a:r>
            <a:r>
              <a:rPr lang="en-US" altLang="en-US"/>
              <a:t>x</a:t>
            </a:r>
            <a:r>
              <a:rPr lang="en-US" altLang="en-US" i="1"/>
              <a:t> m</a:t>
            </a:r>
            <a:r>
              <a:rPr lang="en-US" altLang="en-US"/>
              <a:t> matrix.  If Allocation[</a:t>
            </a:r>
            <a:r>
              <a:rPr lang="en-US" altLang="en-US" i="1"/>
              <a:t>i,j</a:t>
            </a:r>
            <a:r>
              <a:rPr lang="en-US" altLang="en-US"/>
              <a:t>] = </a:t>
            </a:r>
            <a:r>
              <a:rPr lang="en-US" altLang="en-US" i="1"/>
              <a:t>k</a:t>
            </a:r>
            <a:r>
              <a:rPr lang="en-US" altLang="en-US"/>
              <a:t> then</a:t>
            </a:r>
            <a:r>
              <a:rPr lang="en-US" altLang="en-US" i="1"/>
              <a:t> P</a:t>
            </a:r>
            <a:r>
              <a:rPr lang="en-US" altLang="en-US" i="1" baseline="-25000"/>
              <a:t>i</a:t>
            </a:r>
            <a:r>
              <a:rPr lang="en-US" altLang="en-US"/>
              <a:t> is currently allocated </a:t>
            </a:r>
            <a:r>
              <a:rPr lang="en-US" altLang="en-US" i="1"/>
              <a:t>k</a:t>
            </a:r>
            <a:r>
              <a:rPr lang="en-US" altLang="en-US"/>
              <a:t> instances of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</a:p>
          <a:p>
            <a:endParaRPr lang="en-US" altLang="en-US" sz="800" i="1" baseline="-25000"/>
          </a:p>
          <a:p>
            <a:r>
              <a:rPr lang="en-US" altLang="en-US" b="1">
                <a:solidFill>
                  <a:srgbClr val="000000"/>
                </a:solidFill>
              </a:rPr>
              <a:t>Need</a:t>
            </a:r>
            <a:r>
              <a:rPr lang="en-US" altLang="en-US" i="1"/>
              <a:t>:  n </a:t>
            </a:r>
            <a:r>
              <a:rPr lang="en-US" altLang="en-US"/>
              <a:t>x</a:t>
            </a:r>
            <a:r>
              <a:rPr lang="en-US" altLang="en-US" i="1"/>
              <a:t> m</a:t>
            </a:r>
            <a:r>
              <a:rPr lang="en-US" altLang="en-US"/>
              <a:t> matrix. If </a:t>
            </a:r>
            <a:r>
              <a:rPr lang="en-US" altLang="en-US" i="1"/>
              <a:t>Need</a:t>
            </a:r>
            <a:r>
              <a:rPr lang="en-US" altLang="en-US"/>
              <a:t>[</a:t>
            </a:r>
            <a:r>
              <a:rPr lang="en-US" altLang="en-US" i="1"/>
              <a:t>i,j</a:t>
            </a:r>
            <a:r>
              <a:rPr lang="en-US" altLang="en-US"/>
              <a:t>] =</a:t>
            </a:r>
            <a:r>
              <a:rPr lang="en-US" altLang="en-US" i="1"/>
              <a:t> k</a:t>
            </a:r>
            <a:r>
              <a:rPr lang="en-US" altLang="en-US"/>
              <a:t>, then</a:t>
            </a:r>
            <a:r>
              <a:rPr lang="en-US" altLang="en-US" i="1"/>
              <a:t> P</a:t>
            </a:r>
            <a:r>
              <a:rPr lang="en-US" altLang="en-US" i="1" baseline="-25000"/>
              <a:t>i</a:t>
            </a:r>
            <a:r>
              <a:rPr lang="en-US" altLang="en-US"/>
              <a:t> may need </a:t>
            </a:r>
            <a:r>
              <a:rPr lang="en-US" altLang="en-US" i="1"/>
              <a:t>k</a:t>
            </a:r>
            <a:r>
              <a:rPr lang="en-US" altLang="en-US"/>
              <a:t> more instances of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  <a:r>
              <a:rPr lang="en-US" altLang="en-US" baseline="-25000"/>
              <a:t> </a:t>
            </a:r>
            <a:r>
              <a:rPr lang="en-US" altLang="en-US"/>
              <a:t>to complete its task</a:t>
            </a:r>
          </a:p>
          <a:p>
            <a:pPr lvl="2">
              <a:buFont typeface="Webdings" panose="05030102010509060703" pitchFamily="18" charset="2"/>
              <a:buNone/>
            </a:pPr>
            <a:br>
              <a:rPr lang="en-US" altLang="en-US"/>
            </a:br>
            <a:r>
              <a:rPr lang="en-US" altLang="en-US" i="1"/>
              <a:t>Need</a:t>
            </a:r>
            <a:r>
              <a:rPr lang="en-US" altLang="en-US"/>
              <a:t> [</a:t>
            </a:r>
            <a:r>
              <a:rPr lang="en-US" altLang="en-US" i="1"/>
              <a:t>i,j]</a:t>
            </a:r>
            <a:r>
              <a:rPr lang="en-US" altLang="en-US"/>
              <a:t> = </a:t>
            </a:r>
            <a:r>
              <a:rPr lang="en-US" altLang="en-US" i="1"/>
              <a:t>Max</a:t>
            </a:r>
            <a:r>
              <a:rPr lang="en-US" altLang="en-US"/>
              <a:t>[</a:t>
            </a:r>
            <a:r>
              <a:rPr lang="en-US" altLang="en-US" i="1"/>
              <a:t>i,j</a:t>
            </a:r>
            <a:r>
              <a:rPr lang="en-US" altLang="en-US"/>
              <a:t>] – </a:t>
            </a:r>
            <a:r>
              <a:rPr lang="en-US" altLang="en-US" i="1"/>
              <a:t>Allocation</a:t>
            </a:r>
            <a:r>
              <a:rPr lang="en-US" altLang="en-US"/>
              <a:t> [</a:t>
            </a:r>
            <a:r>
              <a:rPr lang="en-US" altLang="en-US" i="1"/>
              <a:t>i,j</a:t>
            </a:r>
            <a:r>
              <a:rPr lang="en-US" altLang="en-US"/>
              <a:t>]</a:t>
            </a:r>
          </a:p>
        </p:txBody>
      </p:sp>
      <p:sp>
        <p:nvSpPr>
          <p:cNvPr id="50179" name="Text Box 4">
            <a:extLst>
              <a:ext uri="{FF2B5EF4-FFF2-40B4-BE49-F238E27FC236}">
                <a16:creationId xmlns:a16="http://schemas.microsoft.com/office/drawing/2014/main" id="{A436F763-AEBE-4342-ADEC-6EDAECBD6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1108075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Let </a:t>
            </a:r>
            <a:r>
              <a:rPr kumimoji="0" lang="en-US" altLang="en-US" i="1"/>
              <a:t>n</a:t>
            </a:r>
            <a:r>
              <a:rPr kumimoji="0" lang="en-US" altLang="en-US"/>
              <a:t> = number of processes, and </a:t>
            </a:r>
            <a:r>
              <a:rPr kumimoji="0" lang="en-US" altLang="en-US" i="1"/>
              <a:t>m </a:t>
            </a:r>
            <a:r>
              <a:rPr kumimoji="0" lang="en-US" altLang="en-US"/>
              <a:t>= number of resources types.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F2026042-60C1-4D49-8ABF-B67DD0D1F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35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Chapter 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6A4BC0E2-1DA8-460A-A322-1971ABBD6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233488"/>
            <a:ext cx="5962650" cy="4500562"/>
          </a:xfrm>
        </p:spPr>
        <p:txBody>
          <a:bodyPr/>
          <a:lstStyle/>
          <a:p>
            <a:r>
              <a:rPr lang="en-US" altLang="en-US"/>
              <a:t>Illustrate how deadlock can occur when mutex locks are used</a:t>
            </a:r>
          </a:p>
          <a:p>
            <a:r>
              <a:rPr lang="en-US" altLang="en-US"/>
              <a:t>Define the four necessary conditions that characterize deadlock</a:t>
            </a:r>
          </a:p>
          <a:p>
            <a:r>
              <a:rPr lang="en-US" altLang="en-US"/>
              <a:t>Identify a deadlock situation in a resource allocation graph</a:t>
            </a:r>
          </a:p>
          <a:p>
            <a:r>
              <a:rPr lang="en-US" altLang="en-US"/>
              <a:t>Evaluate the four different approaches for preventing deadlocks</a:t>
            </a:r>
          </a:p>
          <a:p>
            <a:r>
              <a:rPr lang="en-US" altLang="en-US"/>
              <a:t>Apply the banker’s algorithm for deadlock avoidance</a:t>
            </a:r>
          </a:p>
          <a:p>
            <a:r>
              <a:rPr lang="en-US" altLang="en-US"/>
              <a:t>Apply the deadlock detection algorithm</a:t>
            </a:r>
          </a:p>
          <a:p>
            <a:r>
              <a:rPr lang="en-US" altLang="en-US"/>
              <a:t>Evaluate approaches for recovering from deadlock</a:t>
            </a:r>
          </a:p>
          <a:p>
            <a:endParaRPr lang="en-US" altLang="en-US"/>
          </a:p>
          <a:p>
            <a:pPr>
              <a:buSzPct val="85000"/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66846C8E-93D8-4035-B539-5679A952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Safety Algorithm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FF72C051-DD20-4C74-9876-5FE6C45146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1157288"/>
            <a:ext cx="7372350" cy="494347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1.	Let </a:t>
            </a:r>
            <a:r>
              <a:rPr lang="en-US" altLang="en-US" b="1" i="1">
                <a:solidFill>
                  <a:srgbClr val="000000"/>
                </a:solidFill>
              </a:rPr>
              <a:t>Work</a:t>
            </a:r>
            <a:r>
              <a:rPr lang="en-US" altLang="en-US" i="1">
                <a:solidFill>
                  <a:srgbClr val="000000"/>
                </a:solidFill>
              </a:rPr>
              <a:t> </a:t>
            </a:r>
            <a:r>
              <a:rPr lang="en-US" altLang="en-US"/>
              <a:t>and </a:t>
            </a:r>
            <a:r>
              <a:rPr lang="en-US" altLang="en-US" b="1" i="1">
                <a:solidFill>
                  <a:srgbClr val="000000"/>
                </a:solidFill>
              </a:rPr>
              <a:t>Finish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/>
              <a:t>be vectors of length</a:t>
            </a:r>
            <a:r>
              <a:rPr lang="en-US" altLang="en-US" i="1"/>
              <a:t> m</a:t>
            </a:r>
            <a:r>
              <a:rPr lang="en-US" altLang="en-US"/>
              <a:t> and</a:t>
            </a:r>
            <a:r>
              <a:rPr lang="en-US" altLang="en-US" i="1"/>
              <a:t> n</a:t>
            </a:r>
            <a:r>
              <a:rPr lang="en-US" altLang="en-US"/>
              <a:t>, respectively.  Initialize: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r>
              <a:rPr lang="en-US" altLang="en-US" b="1" i="1"/>
              <a:t>Work </a:t>
            </a:r>
            <a:r>
              <a:rPr lang="en-US" altLang="en-US" b="1"/>
              <a:t>= </a:t>
            </a:r>
            <a:r>
              <a:rPr lang="en-US" altLang="en-US" b="1" i="1"/>
              <a:t>Available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r>
              <a:rPr lang="en-US" altLang="en-US" b="1" i="1"/>
              <a:t>Finish </a:t>
            </a:r>
            <a:r>
              <a:rPr lang="en-US" altLang="en-US" b="1"/>
              <a:t>[</a:t>
            </a:r>
            <a:r>
              <a:rPr lang="en-US" altLang="en-US" b="1" i="1"/>
              <a:t>i</a:t>
            </a:r>
            <a:r>
              <a:rPr lang="en-US" altLang="en-US" b="1"/>
              <a:t>] =</a:t>
            </a:r>
            <a:r>
              <a:rPr lang="en-US" altLang="en-US" b="1" i="1"/>
              <a:t> false </a:t>
            </a:r>
            <a:r>
              <a:rPr lang="en-US" altLang="en-US" b="1"/>
              <a:t>for</a:t>
            </a:r>
            <a:r>
              <a:rPr lang="en-US" altLang="en-US" b="1" i="1"/>
              <a:t> i</a:t>
            </a:r>
            <a:r>
              <a:rPr lang="en-US" altLang="en-US" b="1"/>
              <a:t> = 0, 1, …, </a:t>
            </a:r>
            <a:r>
              <a:rPr lang="en-US" altLang="en-US" b="1" i="1"/>
              <a:t>n- </a:t>
            </a:r>
            <a:r>
              <a:rPr lang="en-US" altLang="en-US" b="1"/>
              <a:t>1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endParaRPr lang="en-US" altLang="en-US" sz="80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2.	Find an </a:t>
            </a:r>
            <a:r>
              <a:rPr lang="en-US" altLang="en-US" b="1" i="1"/>
              <a:t>i</a:t>
            </a:r>
            <a:r>
              <a:rPr lang="en-US" altLang="en-US" i="1"/>
              <a:t> </a:t>
            </a:r>
            <a:r>
              <a:rPr lang="en-US" altLang="en-US"/>
              <a:t>such that both: 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(a) </a:t>
            </a:r>
            <a:r>
              <a:rPr lang="en-US" altLang="en-US" b="1" i="1"/>
              <a:t>Finish</a:t>
            </a:r>
            <a:r>
              <a:rPr lang="en-US" altLang="en-US" b="1"/>
              <a:t> [</a:t>
            </a:r>
            <a:r>
              <a:rPr lang="en-US" altLang="en-US" b="1" i="1"/>
              <a:t>i</a:t>
            </a:r>
            <a:r>
              <a:rPr lang="en-US" altLang="en-US" b="1"/>
              <a:t>] = </a:t>
            </a:r>
            <a:r>
              <a:rPr lang="en-US" altLang="en-US" b="1" i="1"/>
              <a:t>false</a:t>
            </a:r>
            <a:endParaRPr lang="en-US" altLang="en-US" b="1"/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(b) </a:t>
            </a:r>
            <a:r>
              <a:rPr lang="en-US" altLang="en-US" b="1" i="1"/>
              <a:t>Need</a:t>
            </a:r>
            <a:r>
              <a:rPr lang="en-US" altLang="en-US" b="1" i="1" baseline="-25000"/>
              <a:t>i</a:t>
            </a:r>
            <a:r>
              <a:rPr lang="en-US" altLang="en-US" b="1"/>
              <a:t> </a:t>
            </a:r>
            <a:r>
              <a:rPr lang="en-US" altLang="en-US" b="1">
                <a:sym typeface="Symbol" panose="05050102010706020507" pitchFamily="18" charset="2"/>
              </a:rPr>
              <a:t> </a:t>
            </a:r>
            <a:r>
              <a:rPr lang="en-US" altLang="en-US" b="1" i="1">
                <a:sym typeface="Symbol" panose="05050102010706020507" pitchFamily="18" charset="2"/>
              </a:rPr>
              <a:t>Work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>
                <a:sym typeface="Symbol" panose="05050102010706020507" pitchFamily="18" charset="2"/>
              </a:rPr>
              <a:t>If no such</a:t>
            </a:r>
            <a:r>
              <a:rPr lang="en-US" altLang="en-US" b="1">
                <a:sym typeface="Symbol" panose="05050102010706020507" pitchFamily="18" charset="2"/>
              </a:rPr>
              <a:t> </a:t>
            </a:r>
            <a:r>
              <a:rPr lang="en-US" altLang="en-US" b="1" i="1">
                <a:sym typeface="Symbol" panose="05050102010706020507" pitchFamily="18" charset="2"/>
              </a:rPr>
              <a:t>i </a:t>
            </a:r>
            <a:r>
              <a:rPr lang="en-US" altLang="en-US">
                <a:sym typeface="Symbol" panose="05050102010706020507" pitchFamily="18" charset="2"/>
              </a:rPr>
              <a:t>exists, go to step 4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/>
              <a:t>3.  </a:t>
            </a:r>
            <a:r>
              <a:rPr lang="en-US" altLang="en-US" b="1" i="1"/>
              <a:t>Work</a:t>
            </a:r>
            <a:r>
              <a:rPr lang="en-US" altLang="en-US" b="1"/>
              <a:t> = </a:t>
            </a:r>
            <a:r>
              <a:rPr lang="en-US" altLang="en-US" b="1" i="1"/>
              <a:t>Work </a:t>
            </a:r>
            <a:r>
              <a:rPr lang="en-US" altLang="en-US" b="1"/>
              <a:t>+ </a:t>
            </a:r>
            <a:r>
              <a:rPr lang="en-US" altLang="en-US" b="1" i="1"/>
              <a:t>Allocation</a:t>
            </a:r>
            <a:r>
              <a:rPr lang="en-US" altLang="en-US" b="1" i="1" baseline="-25000"/>
              <a:t>i</a:t>
            </a:r>
            <a:br>
              <a:rPr lang="en-US" altLang="en-US" b="1"/>
            </a:br>
            <a:r>
              <a:rPr lang="en-US" altLang="en-US" b="1" i="1"/>
              <a:t>Finish</a:t>
            </a:r>
            <a:r>
              <a:rPr lang="en-US" altLang="en-US" b="1"/>
              <a:t>[</a:t>
            </a:r>
            <a:r>
              <a:rPr lang="en-US" altLang="en-US" b="1" i="1"/>
              <a:t>i</a:t>
            </a:r>
            <a:r>
              <a:rPr lang="en-US" altLang="en-US" b="1"/>
              <a:t>] =</a:t>
            </a:r>
            <a:r>
              <a:rPr lang="en-US" altLang="en-US" b="1" i="1"/>
              <a:t> true</a:t>
            </a:r>
            <a:br>
              <a:rPr lang="en-US" altLang="en-US" b="1"/>
            </a:br>
            <a:r>
              <a:rPr lang="en-US" altLang="en-US"/>
              <a:t>go to step 2</a:t>
            </a:r>
          </a:p>
          <a:p>
            <a:pPr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4.	If </a:t>
            </a:r>
            <a:r>
              <a:rPr lang="en-US" altLang="en-US" b="1" i="1"/>
              <a:t>Finish</a:t>
            </a:r>
            <a:r>
              <a:rPr lang="en-US" altLang="en-US" b="1"/>
              <a:t> [</a:t>
            </a:r>
            <a:r>
              <a:rPr lang="en-US" altLang="en-US" b="1" i="1"/>
              <a:t>i</a:t>
            </a:r>
            <a:r>
              <a:rPr lang="en-US" altLang="en-US" b="1"/>
              <a:t>] == </a:t>
            </a:r>
            <a:r>
              <a:rPr lang="en-US" altLang="en-US" b="1" i="1"/>
              <a:t>true</a:t>
            </a:r>
            <a:r>
              <a:rPr lang="en-US" altLang="en-US" b="1"/>
              <a:t> </a:t>
            </a:r>
            <a:r>
              <a:rPr lang="en-US" altLang="en-US"/>
              <a:t>for all </a:t>
            </a:r>
            <a:r>
              <a:rPr lang="en-US" altLang="en-US" b="1" i="1"/>
              <a:t>i</a:t>
            </a:r>
            <a:r>
              <a:rPr lang="en-US" altLang="en-US"/>
              <a:t>, then the system is in a safe state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FF5B8B9A-F06A-4DCA-9C85-20438F5472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3175" y="231775"/>
            <a:ext cx="79248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Resource-Request Algorithm for Process </a:t>
            </a:r>
            <a:r>
              <a:rPr lang="en-US" altLang="en-US" sz="2800" i="1"/>
              <a:t>P</a:t>
            </a:r>
            <a:r>
              <a:rPr lang="en-US" altLang="en-US" sz="2800" i="1" baseline="-25000"/>
              <a:t>i</a:t>
            </a:r>
            <a:endParaRPr lang="en-US" altLang="en-US" sz="2800"/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04FFE7AC-B0D5-4CDE-8133-9FCA12266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325" y="1114425"/>
            <a:ext cx="7642225" cy="46863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/>
              <a:t>     </a:t>
            </a:r>
            <a:r>
              <a:rPr lang="en-US" altLang="en-US" b="1" i="1"/>
              <a:t>Request</a:t>
            </a:r>
            <a:r>
              <a:rPr lang="en-US" altLang="en-US" b="1" i="1" baseline="-25000"/>
              <a:t>i</a:t>
            </a:r>
            <a:r>
              <a:rPr lang="en-US" altLang="en-US"/>
              <a:t> = request vector for process </a:t>
            </a:r>
            <a:r>
              <a:rPr lang="en-US" altLang="en-US" b="1" i="1"/>
              <a:t>P</a:t>
            </a:r>
            <a:r>
              <a:rPr lang="en-US" altLang="en-US" b="1" i="1" baseline="-25000"/>
              <a:t>i</a:t>
            </a:r>
            <a:r>
              <a:rPr lang="en-US" altLang="en-US"/>
              <a:t>.  If </a:t>
            </a:r>
            <a:r>
              <a:rPr lang="en-US" altLang="en-US" b="1" i="1"/>
              <a:t>Request</a:t>
            </a:r>
            <a:r>
              <a:rPr lang="en-US" altLang="en-US" b="1" i="1" baseline="-25000"/>
              <a:t>i</a:t>
            </a:r>
            <a:r>
              <a:rPr lang="en-US" altLang="en-US" b="1" baseline="-25000"/>
              <a:t> </a:t>
            </a:r>
            <a:r>
              <a:rPr lang="en-US" altLang="en-US" b="1"/>
              <a:t>[</a:t>
            </a:r>
            <a:r>
              <a:rPr lang="en-US" altLang="en-US" b="1" i="1"/>
              <a:t>j</a:t>
            </a:r>
            <a:r>
              <a:rPr lang="en-US" altLang="en-US" b="1"/>
              <a:t>] = </a:t>
            </a:r>
            <a:r>
              <a:rPr lang="en-US" altLang="en-US" b="1" i="1"/>
              <a:t>k</a:t>
            </a:r>
            <a:r>
              <a:rPr lang="en-US" altLang="en-US" b="1"/>
              <a:t> </a:t>
            </a:r>
            <a:r>
              <a:rPr lang="en-US" altLang="en-US"/>
              <a:t>then process </a:t>
            </a:r>
            <a:r>
              <a:rPr lang="en-US" altLang="en-US" b="1" i="1"/>
              <a:t>P</a:t>
            </a:r>
            <a:r>
              <a:rPr lang="en-US" altLang="en-US" b="1" i="1" baseline="-25000"/>
              <a:t>i</a:t>
            </a:r>
            <a:r>
              <a:rPr lang="en-US" altLang="en-US"/>
              <a:t> wants </a:t>
            </a:r>
            <a:r>
              <a:rPr lang="en-US" altLang="en-US" b="1" i="1"/>
              <a:t>k</a:t>
            </a:r>
            <a:r>
              <a:rPr lang="en-US" altLang="en-US"/>
              <a:t> instances of resource type </a:t>
            </a:r>
            <a:r>
              <a:rPr lang="en-US" altLang="en-US" b="1" i="1"/>
              <a:t>R</a:t>
            </a:r>
            <a:r>
              <a:rPr lang="en-US" altLang="en-US" b="1" i="1" baseline="-25000"/>
              <a:t>j</a:t>
            </a:r>
            <a:endParaRPr lang="en-US" altLang="en-US" b="1" baseline="-2500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1.	If </a:t>
            </a:r>
            <a:r>
              <a:rPr lang="en-US" altLang="en-US" b="1" i="1"/>
              <a:t>Request</a:t>
            </a:r>
            <a:r>
              <a:rPr lang="en-US" altLang="en-US" b="1" i="1" baseline="-25000"/>
              <a:t>i</a:t>
            </a:r>
            <a:r>
              <a:rPr lang="en-US" altLang="en-US" b="1" i="1"/>
              <a:t> </a:t>
            </a:r>
            <a:r>
              <a:rPr lang="en-US" altLang="en-US" b="1">
                <a:sym typeface="Symbol" panose="05050102010706020507" pitchFamily="18" charset="2"/>
              </a:rPr>
              <a:t> </a:t>
            </a:r>
            <a:r>
              <a:rPr lang="en-US" altLang="en-US" b="1" i="1">
                <a:sym typeface="Symbol" panose="05050102010706020507" pitchFamily="18" charset="2"/>
              </a:rPr>
              <a:t>Need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b="1" i="1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go to step 2.  Otherwise, raise error condition, since process has exceeded its maximum claim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>
                <a:sym typeface="Symbol" panose="05050102010706020507" pitchFamily="18" charset="2"/>
              </a:rPr>
              <a:t>2.	If </a:t>
            </a:r>
            <a:r>
              <a:rPr lang="en-US" altLang="en-US" b="1" i="1"/>
              <a:t>Request</a:t>
            </a:r>
            <a:r>
              <a:rPr lang="en-US" altLang="en-US" b="1" i="1" baseline="-25000"/>
              <a:t>i</a:t>
            </a:r>
            <a:r>
              <a:rPr lang="en-US" altLang="en-US" b="1"/>
              <a:t> </a:t>
            </a:r>
            <a:r>
              <a:rPr lang="en-US" altLang="en-US" b="1">
                <a:sym typeface="Symbol" panose="05050102010706020507" pitchFamily="18" charset="2"/>
              </a:rPr>
              <a:t> </a:t>
            </a:r>
            <a:r>
              <a:rPr lang="en-US" altLang="en-US" b="1" i="1">
                <a:sym typeface="Symbol" panose="05050102010706020507" pitchFamily="18" charset="2"/>
              </a:rPr>
              <a:t>Available</a:t>
            </a:r>
            <a:r>
              <a:rPr lang="en-US" altLang="en-US">
                <a:sym typeface="Symbol" panose="05050102010706020507" pitchFamily="18" charset="2"/>
              </a:rPr>
              <a:t>, go to step 3.  Otherwise </a:t>
            </a:r>
            <a:r>
              <a:rPr lang="en-US" altLang="en-US" b="1" i="1">
                <a:sym typeface="Symbol" panose="05050102010706020507" pitchFamily="18" charset="2"/>
              </a:rPr>
              <a:t>P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>
                <a:sym typeface="Symbol" panose="05050102010706020507" pitchFamily="18" charset="2"/>
              </a:rPr>
              <a:t>  must wait, since resources are not available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>
                <a:sym typeface="Symbol" panose="05050102010706020507" pitchFamily="18" charset="2"/>
              </a:rPr>
              <a:t>3.	Pretend to allocate requested resources to </a:t>
            </a:r>
            <a:r>
              <a:rPr lang="en-US" altLang="en-US" b="1" i="1">
                <a:sym typeface="Symbol" panose="05050102010706020507" pitchFamily="18" charset="2"/>
              </a:rPr>
              <a:t>P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>
                <a:sym typeface="Symbol" panose="05050102010706020507" pitchFamily="18" charset="2"/>
              </a:rPr>
              <a:t> by modifying the state as follows: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>
                <a:sym typeface="Symbol" panose="05050102010706020507" pitchFamily="18" charset="2"/>
              </a:rPr>
              <a:t>		</a:t>
            </a:r>
            <a:r>
              <a:rPr lang="en-US" altLang="en-US" b="1" i="1">
                <a:sym typeface="Symbol" panose="05050102010706020507" pitchFamily="18" charset="2"/>
              </a:rPr>
              <a:t>Available</a:t>
            </a:r>
            <a:r>
              <a:rPr lang="en-US" altLang="en-US" b="1">
                <a:sym typeface="Symbol" panose="05050102010706020507" pitchFamily="18" charset="2"/>
              </a:rPr>
              <a:t> = </a:t>
            </a:r>
            <a:r>
              <a:rPr lang="en-US" altLang="en-US" b="1" i="1">
                <a:sym typeface="Symbol" panose="05050102010706020507" pitchFamily="18" charset="2"/>
              </a:rPr>
              <a:t>Available  </a:t>
            </a:r>
            <a:r>
              <a:rPr lang="en-US" altLang="en-US" b="1">
                <a:sym typeface="Symbol" panose="05050102010706020507" pitchFamily="18" charset="2"/>
              </a:rPr>
              <a:t>–</a:t>
            </a:r>
            <a:r>
              <a:rPr lang="en-US" altLang="en-US" b="1" i="1">
                <a:sym typeface="Symbol" panose="05050102010706020507" pitchFamily="18" charset="2"/>
              </a:rPr>
              <a:t> Request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b="1" i="1">
                <a:sym typeface="Symbol" panose="05050102010706020507" pitchFamily="18" charset="2"/>
              </a:rPr>
              <a:t>;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b="1">
                <a:sym typeface="Symbol" panose="05050102010706020507" pitchFamily="18" charset="2"/>
              </a:rPr>
              <a:t>		</a:t>
            </a:r>
            <a:r>
              <a:rPr lang="en-US" altLang="en-US" b="1" i="1">
                <a:sym typeface="Symbol" panose="05050102010706020507" pitchFamily="18" charset="2"/>
              </a:rPr>
              <a:t>Allocation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b="1" baseline="-25000">
                <a:sym typeface="Symbol" panose="05050102010706020507" pitchFamily="18" charset="2"/>
              </a:rPr>
              <a:t> </a:t>
            </a:r>
            <a:r>
              <a:rPr lang="en-US" altLang="en-US" b="1">
                <a:sym typeface="Symbol" panose="05050102010706020507" pitchFamily="18" charset="2"/>
              </a:rPr>
              <a:t>= </a:t>
            </a:r>
            <a:r>
              <a:rPr lang="en-US" altLang="en-US" b="1" i="1">
                <a:sym typeface="Symbol" panose="05050102010706020507" pitchFamily="18" charset="2"/>
              </a:rPr>
              <a:t>Allocation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b="1">
                <a:sym typeface="Symbol" panose="05050102010706020507" pitchFamily="18" charset="2"/>
              </a:rPr>
              <a:t> + </a:t>
            </a:r>
            <a:r>
              <a:rPr lang="en-US" altLang="en-US" b="1" i="1">
                <a:sym typeface="Symbol" panose="05050102010706020507" pitchFamily="18" charset="2"/>
              </a:rPr>
              <a:t>Request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b="1">
                <a:sym typeface="Symbol" panose="05050102010706020507" pitchFamily="18" charset="2"/>
              </a:rPr>
              <a:t>;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b="1">
                <a:sym typeface="Symbol" panose="05050102010706020507" pitchFamily="18" charset="2"/>
              </a:rPr>
              <a:t>		</a:t>
            </a:r>
            <a:r>
              <a:rPr lang="en-US" altLang="en-US" b="1" i="1">
                <a:sym typeface="Symbol" panose="05050102010706020507" pitchFamily="18" charset="2"/>
              </a:rPr>
              <a:t>Need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b="1" i="1">
                <a:sym typeface="Symbol" panose="05050102010706020507" pitchFamily="18" charset="2"/>
              </a:rPr>
              <a:t> </a:t>
            </a:r>
            <a:r>
              <a:rPr lang="en-US" altLang="en-US" b="1">
                <a:sym typeface="Symbol" panose="05050102010706020507" pitchFamily="18" charset="2"/>
              </a:rPr>
              <a:t>=</a:t>
            </a:r>
            <a:r>
              <a:rPr lang="en-US" altLang="en-US" b="1" i="1">
                <a:sym typeface="Symbol" panose="05050102010706020507" pitchFamily="18" charset="2"/>
              </a:rPr>
              <a:t> Need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b="1">
                <a:sym typeface="Symbol" panose="05050102010706020507" pitchFamily="18" charset="2"/>
              </a:rPr>
              <a:t> – </a:t>
            </a:r>
            <a:r>
              <a:rPr lang="en-US" altLang="en-US" b="1" i="1">
                <a:sym typeface="Symbol" panose="05050102010706020507" pitchFamily="18" charset="2"/>
              </a:rPr>
              <a:t>Request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b="1" i="1">
                <a:sym typeface="Symbol" panose="05050102010706020507" pitchFamily="18" charset="2"/>
              </a:rPr>
              <a:t>;</a:t>
            </a:r>
          </a:p>
          <a:p>
            <a:pPr lvl="2">
              <a:lnSpc>
                <a:spcPct val="90000"/>
              </a:lnSpc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lang="en-US" altLang="en-US">
                <a:sym typeface="Symbol" panose="05050102010706020507" pitchFamily="18" charset="2"/>
              </a:rPr>
              <a:t>If safe  the resources are allocated to </a:t>
            </a:r>
            <a:r>
              <a:rPr lang="en-US" altLang="en-US" b="1" i="1">
                <a:sym typeface="Symbol" panose="05050102010706020507" pitchFamily="18" charset="2"/>
              </a:rPr>
              <a:t>P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</a:p>
          <a:p>
            <a:pPr lvl="2">
              <a:lnSpc>
                <a:spcPct val="90000"/>
              </a:lnSpc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lang="en-US" altLang="en-US">
                <a:sym typeface="Symbol" panose="05050102010706020507" pitchFamily="18" charset="2"/>
              </a:rPr>
              <a:t>If unsafe  </a:t>
            </a:r>
            <a:r>
              <a:rPr lang="en-US" altLang="en-US" b="1" i="1">
                <a:sym typeface="Symbol" panose="05050102010706020507" pitchFamily="18" charset="2"/>
              </a:rPr>
              <a:t>P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>
                <a:sym typeface="Symbol" panose="05050102010706020507" pitchFamily="18" charset="2"/>
              </a:rPr>
              <a:t> must wait, and the old resource-allocation state is restored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5FAD3C77-2BF5-40A9-9100-44335E693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350" y="152400"/>
            <a:ext cx="7664450" cy="576263"/>
          </a:xfrm>
        </p:spPr>
        <p:txBody>
          <a:bodyPr/>
          <a:lstStyle/>
          <a:p>
            <a:pPr eaLnBrk="1" hangingPunct="1"/>
            <a:r>
              <a:rPr lang="en-US" altLang="en-US"/>
              <a:t>Example of Banker</a:t>
            </a:r>
            <a:r>
              <a:rPr lang="ja-JP" altLang="en-US"/>
              <a:t>’</a:t>
            </a:r>
            <a:r>
              <a:rPr lang="en-US" altLang="ja-JP"/>
              <a:t>s Algorithm</a:t>
            </a:r>
            <a:endParaRPr lang="en-US" altLang="en-US"/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FB769E3D-F453-449B-81B5-58D0ADC61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488" y="1360488"/>
            <a:ext cx="7923212" cy="4540250"/>
          </a:xfrm>
        </p:spPr>
        <p:txBody>
          <a:bodyPr/>
          <a:lstStyle/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5 processes </a:t>
            </a:r>
            <a:r>
              <a:rPr lang="en-US" altLang="en-US" i="1"/>
              <a:t>P</a:t>
            </a:r>
            <a:r>
              <a:rPr lang="en-US" altLang="en-US" baseline="-25000"/>
              <a:t>0  </a:t>
            </a:r>
            <a:r>
              <a:rPr lang="en-US" altLang="en-US"/>
              <a:t>through 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; 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      3 resource types: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              </a:t>
            </a:r>
            <a:r>
              <a:rPr lang="en-US" altLang="en-US" i="1"/>
              <a:t>A</a:t>
            </a:r>
            <a:r>
              <a:rPr lang="en-US" altLang="en-US"/>
              <a:t> (10 instances),  </a:t>
            </a:r>
            <a:r>
              <a:rPr lang="en-US" altLang="en-US" i="1"/>
              <a:t>B</a:t>
            </a:r>
            <a:r>
              <a:rPr lang="en-US" altLang="en-US"/>
              <a:t> (5instances), and </a:t>
            </a:r>
            <a:r>
              <a:rPr lang="en-US" altLang="en-US" i="1"/>
              <a:t>C</a:t>
            </a:r>
            <a:r>
              <a:rPr lang="en-US" altLang="en-US"/>
              <a:t> (7 instances)</a:t>
            </a:r>
          </a:p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Snapshot at time </a:t>
            </a:r>
            <a:r>
              <a:rPr lang="en-US" altLang="en-US" i="1"/>
              <a:t>T</a:t>
            </a:r>
            <a:r>
              <a:rPr lang="en-US" altLang="en-US" baseline="-25000"/>
              <a:t>0</a:t>
            </a:r>
            <a:r>
              <a:rPr lang="en-US" altLang="en-US"/>
              <a:t>: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	</a:t>
            </a:r>
            <a:r>
              <a:rPr lang="en-US" altLang="en-US" i="1" u="sng"/>
              <a:t>Allocation</a:t>
            </a:r>
            <a:r>
              <a:rPr lang="en-US" altLang="en-US" i="1"/>
              <a:t>	  </a:t>
            </a:r>
            <a:r>
              <a:rPr lang="en-US" altLang="en-US" i="1" u="sng"/>
              <a:t>Max</a:t>
            </a:r>
            <a:r>
              <a:rPr lang="en-US" altLang="en-US" i="1"/>
              <a:t>	</a:t>
            </a:r>
            <a:r>
              <a:rPr lang="en-US" altLang="en-US" i="1" u="sng"/>
              <a:t>Available</a:t>
            </a:r>
            <a:endParaRPr lang="en-US" altLang="en-US" i="1"/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i="1"/>
              <a:t>			A B C	       A B C 	A B C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0	</a:t>
            </a:r>
            <a:r>
              <a:rPr lang="en-US" altLang="en-US"/>
              <a:t>0 1 0	         7 5 3 	3 3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1	</a:t>
            </a:r>
            <a:r>
              <a:rPr lang="en-US" altLang="en-US"/>
              <a:t>2 0 0 	        3 2 2  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	3 0 2 	        9 0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3</a:t>
            </a:r>
            <a:r>
              <a:rPr lang="en-US" altLang="en-US"/>
              <a:t>	2 1 1 	        2 2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	0 0 2	         4 3 3  		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8342DC09-D8A4-4DFC-81C0-387CCBA9B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(Cont.)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27CDE5B7-BAC4-4F6A-8F30-AAC4748B8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1136650"/>
            <a:ext cx="7724775" cy="4640263"/>
          </a:xfrm>
        </p:spPr>
        <p:txBody>
          <a:bodyPr/>
          <a:lstStyle/>
          <a:p>
            <a:pPr>
              <a:tabLst>
                <a:tab pos="2452688" algn="l"/>
                <a:tab pos="3492500" algn="ctr"/>
              </a:tabLst>
            </a:pPr>
            <a:r>
              <a:rPr lang="en-US" altLang="en-US"/>
              <a:t>The content of the matrix </a:t>
            </a:r>
            <a:r>
              <a:rPr lang="en-US" altLang="en-US" b="1" i="1"/>
              <a:t>Need</a:t>
            </a:r>
            <a:r>
              <a:rPr lang="en-US" altLang="en-US"/>
              <a:t> is defined to be </a:t>
            </a:r>
            <a:r>
              <a:rPr lang="en-US" altLang="en-US" b="1" i="1"/>
              <a:t>Max</a:t>
            </a:r>
            <a:r>
              <a:rPr lang="en-US" altLang="en-US" b="1"/>
              <a:t> – </a:t>
            </a:r>
            <a:r>
              <a:rPr lang="en-US" altLang="en-US" b="1" i="1"/>
              <a:t>Allocation</a:t>
            </a:r>
            <a:endParaRPr lang="en-US" altLang="en-US" b="1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endParaRPr lang="en-US" altLang="en-US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/>
              <a:t>			</a:t>
            </a:r>
            <a:r>
              <a:rPr lang="en-US" altLang="en-US" i="1" u="sng"/>
              <a:t>Need</a:t>
            </a:r>
            <a:endParaRPr lang="en-US" altLang="en-US" u="sng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/>
              <a:t>			</a:t>
            </a:r>
            <a:r>
              <a:rPr lang="en-US" altLang="en-US" i="1"/>
              <a:t>A B C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0	</a:t>
            </a:r>
            <a:r>
              <a:rPr lang="en-US" altLang="en-US"/>
              <a:t>7 4 3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1	</a:t>
            </a:r>
            <a:r>
              <a:rPr lang="en-US" altLang="en-US"/>
              <a:t>1 2 2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	6 0 0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3</a:t>
            </a:r>
            <a:r>
              <a:rPr lang="en-US" altLang="en-US"/>
              <a:t>	0 1 1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	4 3 1 </a:t>
            </a:r>
            <a:br>
              <a:rPr lang="en-US" altLang="en-US"/>
            </a:br>
            <a:endParaRPr lang="en-US" altLang="en-US"/>
          </a:p>
          <a:p>
            <a:pPr>
              <a:tabLst>
                <a:tab pos="2452688" algn="l"/>
                <a:tab pos="3492500" algn="ctr"/>
              </a:tabLst>
            </a:pPr>
            <a:r>
              <a:rPr lang="en-US" altLang="en-US"/>
              <a:t>The system is in a safe state since the sequence &lt;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baseline="-25000"/>
              <a:t>3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&gt; satisfies safety criteria</a:t>
            </a:r>
            <a:endParaRPr lang="en-US" altLang="en-US" baseline="-25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31BCE37E-F9A5-45CB-B91B-011AC0199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1431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/>
              <a:t>Example: 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 Request (1,0,2)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83116C0C-EF16-43A2-A91D-405BB5B83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1103313"/>
            <a:ext cx="7766050" cy="5103812"/>
          </a:xfrm>
        </p:spPr>
        <p:txBody>
          <a:bodyPr/>
          <a:lstStyle/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Check that Request </a:t>
            </a:r>
            <a:r>
              <a:rPr lang="en-US" altLang="en-US">
                <a:sym typeface="Symbol" panose="05050102010706020507" pitchFamily="18" charset="2"/>
              </a:rPr>
              <a:t> Available (that is, (1,0,2)  (3,3,2)  true</a:t>
            </a:r>
            <a:endParaRPr lang="en-US" altLang="en-US" i="1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i="1"/>
              <a:t>			</a:t>
            </a:r>
            <a:r>
              <a:rPr lang="en-US" altLang="en-US" i="1" u="sng"/>
              <a:t>Allocation</a:t>
            </a:r>
            <a:r>
              <a:rPr lang="en-US" altLang="en-US" i="1"/>
              <a:t>	</a:t>
            </a:r>
            <a:r>
              <a:rPr lang="en-US" altLang="en-US" i="1" u="sng"/>
              <a:t>Need</a:t>
            </a:r>
            <a:r>
              <a:rPr lang="en-US" altLang="en-US" i="1"/>
              <a:t>	   </a:t>
            </a:r>
            <a:r>
              <a:rPr lang="en-US" altLang="en-US" i="1" u="sng"/>
              <a:t>Available</a:t>
            </a:r>
            <a:endParaRPr lang="en-US" altLang="en-US" i="1"/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i="1"/>
              <a:t>			A B C	A B C	 A B C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	0 1 0 	7 4 3 	2 3 0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	      3 0 2             0 2 0 	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	3 0 2 	 6 0 0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3</a:t>
            </a:r>
            <a:r>
              <a:rPr lang="en-US" altLang="en-US"/>
              <a:t>	2 1 1 	0 1 1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	0 0 2 	 4 3 1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Executing safety algorithm shows that sequence &lt; </a:t>
            </a:r>
            <a:r>
              <a:rPr lang="en-US" altLang="en-US" b="1" i="1"/>
              <a:t>P</a:t>
            </a:r>
            <a:r>
              <a:rPr lang="en-US" altLang="en-US" b="1" baseline="-25000"/>
              <a:t>1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3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4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0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2</a:t>
            </a:r>
            <a:r>
              <a:rPr lang="en-US" altLang="en-US"/>
              <a:t>&gt; satisfies safety requirement</a:t>
            </a:r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Can request for (3,3,0) by </a:t>
            </a:r>
            <a:r>
              <a:rPr lang="en-US" altLang="en-US" b="1" i="1"/>
              <a:t>P</a:t>
            </a:r>
            <a:r>
              <a:rPr lang="en-US" altLang="en-US" b="1" baseline="-25000"/>
              <a:t>4</a:t>
            </a:r>
            <a:r>
              <a:rPr lang="en-US" altLang="en-US"/>
              <a:t> be granted?</a:t>
            </a:r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Can request for (0,2,0) by </a:t>
            </a:r>
            <a:r>
              <a:rPr lang="en-US" altLang="en-US" b="1" i="1"/>
              <a:t>P</a:t>
            </a:r>
            <a:r>
              <a:rPr lang="en-US" altLang="en-US" b="1" baseline="-25000"/>
              <a:t>0</a:t>
            </a:r>
            <a:r>
              <a:rPr lang="en-US" altLang="en-US"/>
              <a:t> be granted?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D2D43C6D-386C-43F7-8FBD-C81D62419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413" y="198438"/>
            <a:ext cx="7421562" cy="576262"/>
          </a:xfrm>
        </p:spPr>
        <p:txBody>
          <a:bodyPr/>
          <a:lstStyle/>
          <a:p>
            <a:pPr eaLnBrk="1" hangingPunct="1"/>
            <a:r>
              <a:rPr lang="en-US" altLang="en-US"/>
              <a:t>Deadlock Detection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E017071D-30C8-41B9-B9C4-D22142E62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233488"/>
            <a:ext cx="7391400" cy="4530725"/>
          </a:xfrm>
        </p:spPr>
        <p:txBody>
          <a:bodyPr/>
          <a:lstStyle/>
          <a:p>
            <a:r>
              <a:rPr lang="en-US" altLang="en-US"/>
              <a:t>Allow system to enter deadlock state 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Detection algorithm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Recovery scheme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9DC57DE5-450C-432C-80F1-563FF97EA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-141288"/>
            <a:ext cx="7772400" cy="844551"/>
          </a:xfrm>
        </p:spPr>
        <p:txBody>
          <a:bodyPr/>
          <a:lstStyle/>
          <a:p>
            <a:pPr eaLnBrk="1" hangingPunct="1"/>
            <a:r>
              <a:rPr lang="en-US" altLang="en-US" sz="2800"/>
              <a:t>Single Instance of Each Resource Type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5294D1F4-0377-4BDF-BEE9-B74F27832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73163"/>
            <a:ext cx="7585075" cy="4511675"/>
          </a:xfrm>
        </p:spPr>
        <p:txBody>
          <a:bodyPr/>
          <a:lstStyle/>
          <a:p>
            <a:r>
              <a:rPr lang="en-US" altLang="en-US"/>
              <a:t>Maintain </a:t>
            </a:r>
            <a:r>
              <a:rPr lang="en-US" altLang="en-US" b="1">
                <a:solidFill>
                  <a:srgbClr val="3366FF"/>
                </a:solidFill>
              </a:rPr>
              <a:t>wait-for </a:t>
            </a:r>
            <a:r>
              <a:rPr lang="en-US" altLang="en-US"/>
              <a:t>graph</a:t>
            </a:r>
          </a:p>
          <a:p>
            <a:pPr lvl="1"/>
            <a:r>
              <a:rPr lang="en-US" altLang="en-US"/>
              <a:t>Nodes are processes</a:t>
            </a:r>
          </a:p>
          <a:p>
            <a:pPr lvl="1"/>
            <a:r>
              <a:rPr lang="en-US" altLang="en-US" b="1" i="1"/>
              <a:t>P</a:t>
            </a:r>
            <a:r>
              <a:rPr lang="en-US" altLang="en-US" b="1" i="1" baseline="-25000"/>
              <a:t>i</a:t>
            </a:r>
            <a:r>
              <a:rPr lang="en-US" altLang="en-US" b="1"/>
              <a:t> </a:t>
            </a:r>
            <a:r>
              <a:rPr lang="en-US" altLang="en-US" b="1">
                <a:sym typeface="Symbol" panose="05050102010706020507" pitchFamily="18" charset="2"/>
              </a:rPr>
              <a:t> </a:t>
            </a:r>
            <a:r>
              <a:rPr lang="en-US" altLang="en-US" b="1" i="1">
                <a:sym typeface="Symbol" panose="05050102010706020507" pitchFamily="18" charset="2"/>
              </a:rPr>
              <a:t>P</a:t>
            </a:r>
            <a:r>
              <a:rPr lang="en-US" altLang="en-US" b="1" i="1" baseline="-25000">
                <a:sym typeface="Symbol" panose="05050102010706020507" pitchFamily="18" charset="2"/>
              </a:rPr>
              <a:t>j   </a:t>
            </a:r>
            <a:r>
              <a:rPr lang="en-US" altLang="en-US">
                <a:sym typeface="Symbol" panose="05050102010706020507" pitchFamily="18" charset="2"/>
              </a:rPr>
              <a:t>if </a:t>
            </a:r>
            <a:r>
              <a:rPr lang="en-US" altLang="en-US" b="1" i="1">
                <a:sym typeface="Symbol" panose="05050102010706020507" pitchFamily="18" charset="2"/>
              </a:rPr>
              <a:t>P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 i="1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is waiting for</a:t>
            </a:r>
            <a:r>
              <a:rPr lang="en-US" altLang="en-US" i="1">
                <a:sym typeface="Symbol" panose="05050102010706020507" pitchFamily="18" charset="2"/>
              </a:rPr>
              <a:t> </a:t>
            </a:r>
            <a:r>
              <a:rPr lang="en-US" altLang="en-US" b="1" i="1">
                <a:sym typeface="Symbol" panose="05050102010706020507" pitchFamily="18" charset="2"/>
              </a:rPr>
              <a:t>P</a:t>
            </a:r>
            <a:r>
              <a:rPr lang="en-US" altLang="en-US" b="1" i="1" baseline="-25000">
                <a:sym typeface="Symbol" panose="05050102010706020507" pitchFamily="18" charset="2"/>
              </a:rPr>
              <a:t>j</a:t>
            </a:r>
            <a:br>
              <a:rPr lang="en-US" altLang="en-US" b="1" i="1">
                <a:sym typeface="Symbol" panose="05050102010706020507" pitchFamily="18" charset="2"/>
              </a:rPr>
            </a:br>
            <a:endParaRPr lang="en-US" altLang="en-US" b="1" i="1">
              <a:sym typeface="Symbol" panose="05050102010706020507" pitchFamily="18" charset="2"/>
            </a:endParaRPr>
          </a:p>
          <a:p>
            <a:r>
              <a:rPr lang="en-US" altLang="en-US"/>
              <a:t>Periodically invoke an algorithm that searches for a cycle in the graph. If there is a cycle, there exists a deadlock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r>
              <a:rPr lang="en-US" altLang="en-US"/>
              <a:t>An algorithm to detect a cycle in a graph requires an order of</a:t>
            </a:r>
            <a:r>
              <a:rPr lang="en-US" altLang="en-US" i="1"/>
              <a:t> </a:t>
            </a:r>
            <a:r>
              <a:rPr lang="en-US" altLang="en-US" b="1" i="1"/>
              <a:t>n</a:t>
            </a:r>
            <a:r>
              <a:rPr lang="en-US" altLang="en-US" b="1" baseline="30000"/>
              <a:t>2</a:t>
            </a:r>
            <a:r>
              <a:rPr lang="en-US" altLang="en-US" b="1"/>
              <a:t> </a:t>
            </a:r>
            <a:r>
              <a:rPr lang="en-US" altLang="en-US"/>
              <a:t>operations, where </a:t>
            </a:r>
            <a:r>
              <a:rPr lang="en-US" altLang="en-US" b="1" i="1"/>
              <a:t>n</a:t>
            </a:r>
            <a:r>
              <a:rPr lang="en-US" altLang="en-US"/>
              <a:t> is the number of vertices in the graph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EF65A30D-C149-4C3A-A3B4-A617DCC16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6663" y="266700"/>
            <a:ext cx="7751762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Resource-Allocation Graph and  Wait-for Graph</a:t>
            </a:r>
          </a:p>
        </p:txBody>
      </p:sp>
      <p:sp>
        <p:nvSpPr>
          <p:cNvPr id="66562" name="Text Box 5">
            <a:extLst>
              <a:ext uri="{FF2B5EF4-FFF2-40B4-BE49-F238E27FC236}">
                <a16:creationId xmlns:a16="http://schemas.microsoft.com/office/drawing/2014/main" id="{49D49C1F-9887-4D56-8E2E-A6C63C28C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5294313"/>
            <a:ext cx="292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Resource-Allocation Graph</a:t>
            </a:r>
          </a:p>
        </p:txBody>
      </p:sp>
      <p:sp>
        <p:nvSpPr>
          <p:cNvPr id="66563" name="Text Box 6">
            <a:extLst>
              <a:ext uri="{FF2B5EF4-FFF2-40B4-BE49-F238E27FC236}">
                <a16:creationId xmlns:a16="http://schemas.microsoft.com/office/drawing/2014/main" id="{46C90BAB-5ABC-4425-8CCF-0089258C8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5294313"/>
            <a:ext cx="314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Corresponding wait-for graph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4C08C2CA-40EE-430E-B175-676575768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252538"/>
            <a:ext cx="57404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E143CB66-741B-42DC-9FB8-81E8FE650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0" y="161925"/>
            <a:ext cx="7772400" cy="628650"/>
          </a:xfrm>
        </p:spPr>
        <p:txBody>
          <a:bodyPr/>
          <a:lstStyle/>
          <a:p>
            <a:pPr eaLnBrk="1" hangingPunct="1"/>
            <a:r>
              <a:rPr lang="en-US" altLang="en-US"/>
              <a:t>Several Instances of a Resource Type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BA697F38-A448-4937-88DD-7D42D343E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87450"/>
            <a:ext cx="7015163" cy="3851275"/>
          </a:xfrm>
        </p:spPr>
        <p:txBody>
          <a:bodyPr/>
          <a:lstStyle/>
          <a:p>
            <a:r>
              <a:rPr lang="en-US" altLang="en-US" b="1">
                <a:solidFill>
                  <a:srgbClr val="000000"/>
                </a:solidFill>
              </a:rPr>
              <a:t>Available</a:t>
            </a:r>
            <a:r>
              <a:rPr lang="en-US" altLang="en-US" i="1"/>
              <a:t>:</a:t>
            </a:r>
            <a:r>
              <a:rPr lang="en-US" altLang="en-US"/>
              <a:t>  A vector of length </a:t>
            </a:r>
            <a:r>
              <a:rPr lang="en-US" altLang="en-US" b="1" i="1"/>
              <a:t>m</a:t>
            </a:r>
            <a:r>
              <a:rPr lang="en-US" altLang="en-US"/>
              <a:t> indicates the number of available resources of each type</a:t>
            </a:r>
          </a:p>
          <a:p>
            <a:r>
              <a:rPr lang="en-US" altLang="en-US" b="1">
                <a:solidFill>
                  <a:srgbClr val="000000"/>
                </a:solidFill>
              </a:rPr>
              <a:t>Allocation</a:t>
            </a:r>
            <a:r>
              <a:rPr lang="en-US" altLang="en-US" i="1"/>
              <a:t>:</a:t>
            </a:r>
            <a:r>
              <a:rPr lang="en-US" altLang="en-US"/>
              <a:t>  An </a:t>
            </a:r>
            <a:r>
              <a:rPr lang="en-US" altLang="en-US" b="1" i="1"/>
              <a:t>n </a:t>
            </a:r>
            <a:r>
              <a:rPr lang="en-US" altLang="en-US" b="1"/>
              <a:t>x</a:t>
            </a:r>
            <a:r>
              <a:rPr lang="en-US" altLang="en-US" b="1" i="1"/>
              <a:t> m</a:t>
            </a:r>
            <a:r>
              <a:rPr lang="en-US" altLang="en-US" b="1"/>
              <a:t> </a:t>
            </a:r>
            <a:r>
              <a:rPr lang="en-US" altLang="en-US"/>
              <a:t>matrix defines the number of resources of each type currently allocated to each process</a:t>
            </a:r>
          </a:p>
          <a:p>
            <a:r>
              <a:rPr lang="en-US" altLang="en-US" b="1">
                <a:solidFill>
                  <a:srgbClr val="000000"/>
                </a:solidFill>
              </a:rPr>
              <a:t>Request</a:t>
            </a:r>
            <a:r>
              <a:rPr lang="en-US" altLang="en-US" i="1"/>
              <a:t>:</a:t>
            </a:r>
            <a:r>
              <a:rPr lang="en-US" altLang="en-US"/>
              <a:t>  An </a:t>
            </a:r>
            <a:r>
              <a:rPr lang="en-US" altLang="en-US" b="1" i="1"/>
              <a:t>n </a:t>
            </a:r>
            <a:r>
              <a:rPr lang="en-US" altLang="en-US" b="1"/>
              <a:t>x</a:t>
            </a:r>
            <a:r>
              <a:rPr lang="en-US" altLang="en-US" b="1" i="1"/>
              <a:t> m</a:t>
            </a:r>
            <a:r>
              <a:rPr lang="en-US" altLang="en-US" b="1"/>
              <a:t> </a:t>
            </a:r>
            <a:r>
              <a:rPr lang="en-US" altLang="en-US"/>
              <a:t>matrix indicates the current request  of each process.  If </a:t>
            </a:r>
            <a:r>
              <a:rPr lang="en-US" altLang="en-US" b="1" i="1"/>
              <a:t>Request </a:t>
            </a:r>
            <a:r>
              <a:rPr lang="en-US" altLang="en-US" b="1"/>
              <a:t>[</a:t>
            </a:r>
            <a:r>
              <a:rPr lang="en-US" altLang="en-US" b="1" i="1"/>
              <a:t>i</a:t>
            </a:r>
            <a:r>
              <a:rPr lang="en-US" altLang="en-US" b="1"/>
              <a:t>][</a:t>
            </a:r>
            <a:r>
              <a:rPr lang="en-US" altLang="en-US" b="1" i="1"/>
              <a:t>j</a:t>
            </a:r>
            <a:r>
              <a:rPr lang="en-US" altLang="en-US" b="1"/>
              <a:t>] = </a:t>
            </a:r>
            <a:r>
              <a:rPr lang="en-US" altLang="en-US" b="1" i="1"/>
              <a:t>k</a:t>
            </a:r>
            <a:r>
              <a:rPr lang="en-US" altLang="en-US"/>
              <a:t>, then process</a:t>
            </a:r>
            <a:r>
              <a:rPr lang="en-US" altLang="en-US" i="1"/>
              <a:t> </a:t>
            </a:r>
            <a:r>
              <a:rPr lang="en-US" altLang="en-US" b="1" i="1"/>
              <a:t>P</a:t>
            </a:r>
            <a:r>
              <a:rPr lang="en-US" altLang="en-US" b="1" i="1" baseline="-25000"/>
              <a:t>i</a:t>
            </a:r>
            <a:r>
              <a:rPr lang="en-US" altLang="en-US"/>
              <a:t> is requesting</a:t>
            </a:r>
            <a:r>
              <a:rPr lang="en-US" altLang="en-US" i="1"/>
              <a:t> </a:t>
            </a:r>
            <a:r>
              <a:rPr lang="en-US" altLang="en-US" b="1" i="1"/>
              <a:t>k</a:t>
            </a:r>
            <a:r>
              <a:rPr lang="en-US" altLang="en-US"/>
              <a:t> more instances of resource type </a:t>
            </a:r>
            <a:r>
              <a:rPr lang="en-US" altLang="en-US" b="1" i="1"/>
              <a:t>R</a:t>
            </a:r>
            <a:r>
              <a:rPr lang="en-US" altLang="en-US" b="1" i="1" baseline="-25000"/>
              <a:t>j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43AF74DA-D814-48CC-85DE-D802FD236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0" y="152400"/>
            <a:ext cx="7899400" cy="576263"/>
          </a:xfrm>
        </p:spPr>
        <p:txBody>
          <a:bodyPr/>
          <a:lstStyle/>
          <a:p>
            <a:pPr eaLnBrk="1" hangingPunct="1"/>
            <a:r>
              <a:rPr lang="en-US" altLang="en-US"/>
              <a:t>Detection Algorithm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9C68C4FE-64EA-4F98-B74C-CA30C0EEA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5363" y="1233488"/>
            <a:ext cx="7753350" cy="453072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/>
              <a:t>1.	Let </a:t>
            </a:r>
            <a:r>
              <a:rPr lang="en-US" altLang="en-US" b="1" i="1"/>
              <a:t>Work</a:t>
            </a:r>
            <a:r>
              <a:rPr lang="en-US" altLang="en-US"/>
              <a:t> and </a:t>
            </a:r>
            <a:r>
              <a:rPr lang="en-US" altLang="en-US" b="1" i="1"/>
              <a:t>Finish</a:t>
            </a:r>
            <a:r>
              <a:rPr lang="en-US" altLang="en-US"/>
              <a:t> be vectors of length </a:t>
            </a:r>
            <a:r>
              <a:rPr lang="en-US" altLang="en-US" b="1" i="1"/>
              <a:t>m</a:t>
            </a:r>
            <a:r>
              <a:rPr lang="en-US" altLang="en-US"/>
              <a:t> and </a:t>
            </a:r>
            <a:r>
              <a:rPr lang="en-US" altLang="en-US" b="1" i="1"/>
              <a:t>n</a:t>
            </a:r>
            <a:r>
              <a:rPr lang="en-US" altLang="en-US"/>
              <a:t>, respectively Initialize:</a:t>
            </a:r>
          </a:p>
          <a:p>
            <a:pPr marL="850900" lvl="1" indent="-393700">
              <a:buFont typeface="Monotype Sorts" pitchFamily="-84" charset="2"/>
              <a:buNone/>
            </a:pPr>
            <a:r>
              <a:rPr lang="en-US" altLang="en-US"/>
              <a:t>(a) </a:t>
            </a:r>
            <a:r>
              <a:rPr lang="en-US" altLang="en-US" b="1" i="1"/>
              <a:t>Work</a:t>
            </a:r>
            <a:r>
              <a:rPr lang="en-US" altLang="en-US" b="1"/>
              <a:t> = </a:t>
            </a:r>
            <a:r>
              <a:rPr lang="en-US" altLang="en-US" b="1" i="1"/>
              <a:t>Available</a:t>
            </a:r>
            <a:endParaRPr lang="en-US" altLang="en-US" b="1"/>
          </a:p>
          <a:p>
            <a:pPr marL="850900" lvl="1" indent="-393700">
              <a:buFont typeface="Monotype Sorts" pitchFamily="-84" charset="2"/>
              <a:buNone/>
            </a:pPr>
            <a:r>
              <a:rPr lang="en-US" altLang="en-US"/>
              <a:t>(b)	For </a:t>
            </a:r>
            <a:r>
              <a:rPr lang="en-US" altLang="en-US" b="1" i="1"/>
              <a:t>i</a:t>
            </a:r>
            <a:r>
              <a:rPr lang="en-US" altLang="en-US" b="1"/>
              <a:t> = 1,2, …,</a:t>
            </a:r>
            <a:r>
              <a:rPr lang="en-US" altLang="en-US" b="1" i="1"/>
              <a:t> n</a:t>
            </a:r>
            <a:r>
              <a:rPr lang="en-US" altLang="en-US"/>
              <a:t>, if </a:t>
            </a:r>
            <a:r>
              <a:rPr lang="en-US" altLang="en-US" b="1" i="1"/>
              <a:t>Allocation</a:t>
            </a:r>
            <a:r>
              <a:rPr lang="en-US" altLang="en-US" b="1" i="1" baseline="-25000"/>
              <a:t>i</a:t>
            </a:r>
            <a:r>
              <a:rPr lang="en-US" altLang="en-US" b="1"/>
              <a:t> </a:t>
            </a:r>
            <a:r>
              <a:rPr lang="en-US" altLang="en-US" b="1">
                <a:sym typeface="Symbol" panose="05050102010706020507" pitchFamily="18" charset="2"/>
              </a:rPr>
              <a:t> 0</a:t>
            </a:r>
            <a:r>
              <a:rPr lang="en-US" altLang="en-US">
                <a:sym typeface="Symbol" panose="05050102010706020507" pitchFamily="18" charset="2"/>
              </a:rPr>
              <a:t>, then </a:t>
            </a:r>
            <a:br>
              <a:rPr lang="en-US" altLang="en-US">
                <a:sym typeface="Symbol" panose="05050102010706020507" pitchFamily="18" charset="2"/>
              </a:rPr>
            </a:br>
            <a:r>
              <a:rPr lang="en-US" altLang="en-US" b="1" i="1">
                <a:sym typeface="Symbol" panose="05050102010706020507" pitchFamily="18" charset="2"/>
              </a:rPr>
              <a:t>Finish</a:t>
            </a:r>
            <a:r>
              <a:rPr lang="en-US" altLang="en-US" b="1">
                <a:sym typeface="Symbol" panose="05050102010706020507" pitchFamily="18" charset="2"/>
              </a:rPr>
              <a:t>[i] </a:t>
            </a:r>
            <a:r>
              <a:rPr lang="en-US" altLang="en-US" b="1" i="1">
                <a:sym typeface="Symbol" panose="05050102010706020507" pitchFamily="18" charset="2"/>
              </a:rPr>
              <a:t>= false</a:t>
            </a:r>
            <a:r>
              <a:rPr lang="en-US" altLang="en-US">
                <a:sym typeface="Symbol" panose="05050102010706020507" pitchFamily="18" charset="2"/>
              </a:rPr>
              <a:t>; otherwise, </a:t>
            </a:r>
            <a:r>
              <a:rPr lang="en-US" altLang="en-US" b="1" i="1">
                <a:sym typeface="Symbol" panose="05050102010706020507" pitchFamily="18" charset="2"/>
              </a:rPr>
              <a:t>Finish</a:t>
            </a:r>
            <a:r>
              <a:rPr lang="en-US" altLang="en-US" b="1">
                <a:sym typeface="Symbol" panose="05050102010706020507" pitchFamily="18" charset="2"/>
              </a:rPr>
              <a:t>[i] = </a:t>
            </a:r>
            <a:r>
              <a:rPr lang="en-US" altLang="en-US" b="1" i="1">
                <a:sym typeface="Symbol" panose="05050102010706020507" pitchFamily="18" charset="2"/>
              </a:rPr>
              <a:t>true</a:t>
            </a:r>
          </a:p>
          <a:p>
            <a:pPr marL="850900" lvl="1" indent="-393700">
              <a:buFont typeface="Monotype Sorts" pitchFamily="-84" charset="2"/>
              <a:buNone/>
            </a:pPr>
            <a:endParaRPr lang="en-US" altLang="en-US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/>
              <a:t>2.	Find an index </a:t>
            </a:r>
            <a:r>
              <a:rPr lang="en-US" altLang="en-US" b="1" i="1"/>
              <a:t>i</a:t>
            </a:r>
            <a:r>
              <a:rPr lang="en-US" altLang="en-US" i="1"/>
              <a:t> </a:t>
            </a:r>
            <a:r>
              <a:rPr lang="en-US" altLang="en-US"/>
              <a:t>such that both:</a:t>
            </a:r>
          </a:p>
          <a:p>
            <a:pPr marL="850900" lvl="1" indent="-393700">
              <a:buFont typeface="Monotype Sorts" pitchFamily="-84" charset="2"/>
              <a:buNone/>
            </a:pPr>
            <a:r>
              <a:rPr lang="en-US" altLang="en-US"/>
              <a:t>(a)	</a:t>
            </a:r>
            <a:r>
              <a:rPr lang="en-US" altLang="en-US" b="1" i="1"/>
              <a:t>Finish</a:t>
            </a:r>
            <a:r>
              <a:rPr lang="en-US" altLang="en-US" b="1"/>
              <a:t>[</a:t>
            </a:r>
            <a:r>
              <a:rPr lang="en-US" altLang="en-US" b="1" i="1"/>
              <a:t>i</a:t>
            </a:r>
            <a:r>
              <a:rPr lang="en-US" altLang="en-US" b="1"/>
              <a:t>] == </a:t>
            </a:r>
            <a:r>
              <a:rPr lang="en-US" altLang="en-US" b="1" i="1"/>
              <a:t>false</a:t>
            </a:r>
            <a:endParaRPr lang="en-US" altLang="en-US" b="1"/>
          </a:p>
          <a:p>
            <a:pPr marL="850900" lvl="1" indent="-393700">
              <a:buFont typeface="Monotype Sorts" pitchFamily="-84" charset="2"/>
              <a:buNone/>
            </a:pPr>
            <a:r>
              <a:rPr lang="en-US" altLang="en-US"/>
              <a:t>(b)	</a:t>
            </a:r>
            <a:r>
              <a:rPr lang="en-US" altLang="en-US" b="1" i="1"/>
              <a:t>Request</a:t>
            </a:r>
            <a:r>
              <a:rPr lang="en-US" altLang="en-US" b="1" i="1" baseline="-25000"/>
              <a:t>i</a:t>
            </a:r>
            <a:r>
              <a:rPr lang="en-US" altLang="en-US" b="1"/>
              <a:t> </a:t>
            </a:r>
            <a:r>
              <a:rPr lang="en-US" altLang="en-US" b="1">
                <a:sym typeface="Symbol" panose="05050102010706020507" pitchFamily="18" charset="2"/>
              </a:rPr>
              <a:t> </a:t>
            </a:r>
            <a:r>
              <a:rPr lang="en-US" altLang="en-US" b="1" i="1">
                <a:sym typeface="Symbol" panose="05050102010706020507" pitchFamily="18" charset="2"/>
              </a:rPr>
              <a:t>Work</a:t>
            </a:r>
            <a:br>
              <a:rPr lang="en-US" altLang="en-US" b="1" i="1">
                <a:sym typeface="Symbol" panose="05050102010706020507" pitchFamily="18" charset="2"/>
              </a:rPr>
            </a:br>
            <a:endParaRPr lang="en-US" altLang="en-US" b="1">
              <a:sym typeface="Symbol" panose="05050102010706020507" pitchFamily="18" charset="2"/>
            </a:endParaRPr>
          </a:p>
          <a:p>
            <a:pPr marL="850900" lvl="1" indent="-393700">
              <a:buFont typeface="Monotype Sorts" pitchFamily="-84" charset="2"/>
              <a:buNone/>
            </a:pPr>
            <a:r>
              <a:rPr lang="en-US" altLang="en-US">
                <a:sym typeface="Symbol" panose="05050102010706020507" pitchFamily="18" charset="2"/>
              </a:rPr>
              <a:t>If no such </a:t>
            </a:r>
            <a:r>
              <a:rPr lang="en-US" altLang="en-US" b="1" i="1">
                <a:sym typeface="Symbol" panose="05050102010706020507" pitchFamily="18" charset="2"/>
              </a:rPr>
              <a:t>i</a:t>
            </a:r>
            <a:r>
              <a:rPr lang="en-US" altLang="en-US" b="1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exists, go to step 4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B3467B2D-CB67-4D90-8CA5-A107BC933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System Model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790AE4AA-A205-40F0-AEDB-A820FF56B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1388" y="1158875"/>
            <a:ext cx="7351712" cy="4483100"/>
          </a:xfrm>
        </p:spPr>
        <p:txBody>
          <a:bodyPr/>
          <a:lstStyle/>
          <a:p>
            <a:r>
              <a:rPr lang="en-US" altLang="en-US"/>
              <a:t>System consists of resources</a:t>
            </a:r>
          </a:p>
          <a:p>
            <a:r>
              <a:rPr lang="en-US" altLang="en-US"/>
              <a:t>Resource types </a:t>
            </a:r>
            <a:r>
              <a:rPr lang="en-US" altLang="en-US" i="1"/>
              <a:t>R</a:t>
            </a:r>
            <a:r>
              <a:rPr lang="en-US" altLang="en-US" baseline="-25000"/>
              <a:t>1</a:t>
            </a:r>
            <a:r>
              <a:rPr lang="en-US" altLang="en-US"/>
              <a:t>, </a:t>
            </a:r>
            <a:r>
              <a:rPr lang="en-US" altLang="en-US" i="1"/>
              <a:t>R</a:t>
            </a:r>
            <a:r>
              <a:rPr lang="en-US" altLang="en-US" baseline="-25000"/>
              <a:t>2</a:t>
            </a:r>
            <a:r>
              <a:rPr lang="en-US" altLang="en-US"/>
              <a:t>, . . ., </a:t>
            </a:r>
            <a:r>
              <a:rPr lang="en-US" altLang="en-US" i="1"/>
              <a:t>R</a:t>
            </a:r>
            <a:r>
              <a:rPr lang="en-US" altLang="en-US" baseline="-25000"/>
              <a:t>m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i="1"/>
              <a:t>CPU cycles, memory space, I/O devices</a:t>
            </a:r>
          </a:p>
          <a:p>
            <a:r>
              <a:rPr lang="en-US" altLang="en-US"/>
              <a:t>Each resource type </a:t>
            </a:r>
            <a:r>
              <a:rPr lang="en-US" altLang="en-US" i="1"/>
              <a:t>R</a:t>
            </a:r>
            <a:r>
              <a:rPr lang="en-US" altLang="en-US" baseline="-25000"/>
              <a:t>i</a:t>
            </a:r>
            <a:r>
              <a:rPr lang="en-US" altLang="en-US"/>
              <a:t> has </a:t>
            </a:r>
            <a:r>
              <a:rPr lang="en-US" altLang="en-US" i="1"/>
              <a:t>W</a:t>
            </a:r>
            <a:r>
              <a:rPr lang="en-US" altLang="en-US" baseline="-25000"/>
              <a:t>i</a:t>
            </a:r>
            <a:r>
              <a:rPr lang="en-US" altLang="en-US"/>
              <a:t> instances.</a:t>
            </a:r>
          </a:p>
          <a:p>
            <a:r>
              <a:rPr lang="en-US" altLang="en-US"/>
              <a:t>Each process utilizes a resource as follows:</a:t>
            </a:r>
          </a:p>
          <a:p>
            <a:pPr lvl="1"/>
            <a:r>
              <a:rPr lang="en-US" altLang="en-US" b="1"/>
              <a:t>request </a:t>
            </a:r>
          </a:p>
          <a:p>
            <a:pPr lvl="1"/>
            <a:r>
              <a:rPr lang="en-US" altLang="en-US" b="1"/>
              <a:t>use </a:t>
            </a:r>
          </a:p>
          <a:p>
            <a:pPr lvl="1"/>
            <a:r>
              <a:rPr lang="en-US" altLang="en-US" b="1"/>
              <a:t>release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5E3A4EB1-65DB-4FE6-A9BB-6EFDB3B69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13" y="214313"/>
            <a:ext cx="7558087" cy="576262"/>
          </a:xfrm>
        </p:spPr>
        <p:txBody>
          <a:bodyPr/>
          <a:lstStyle/>
          <a:p>
            <a:pPr eaLnBrk="1" hangingPunct="1"/>
            <a:r>
              <a:rPr lang="en-US" altLang="en-US"/>
              <a:t>Detection Algorithm (Cont.)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7B6EBA69-92FF-4E6E-9671-20D906E53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1171575"/>
            <a:ext cx="7218362" cy="2297113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3.	</a:t>
            </a:r>
            <a:r>
              <a:rPr lang="en-US" altLang="en-US" b="1" i="1"/>
              <a:t>Work</a:t>
            </a:r>
            <a:r>
              <a:rPr lang="en-US" altLang="en-US" b="1"/>
              <a:t> = </a:t>
            </a:r>
            <a:r>
              <a:rPr lang="en-US" altLang="en-US" b="1" i="1"/>
              <a:t>Work</a:t>
            </a:r>
            <a:r>
              <a:rPr lang="en-US" altLang="en-US" b="1"/>
              <a:t> + </a:t>
            </a:r>
            <a:r>
              <a:rPr lang="en-US" altLang="en-US" b="1" i="1"/>
              <a:t>Allocation</a:t>
            </a:r>
            <a:r>
              <a:rPr lang="en-US" altLang="en-US" b="1" i="1" baseline="-25000"/>
              <a:t>i</a:t>
            </a:r>
            <a:br>
              <a:rPr lang="en-US" altLang="en-US" b="1"/>
            </a:br>
            <a:r>
              <a:rPr lang="en-US" altLang="en-US" b="1" i="1"/>
              <a:t>Finish</a:t>
            </a:r>
            <a:r>
              <a:rPr lang="en-US" altLang="en-US" b="1"/>
              <a:t>[</a:t>
            </a:r>
            <a:r>
              <a:rPr lang="en-US" altLang="en-US" b="1" i="1"/>
              <a:t>i</a:t>
            </a:r>
            <a:r>
              <a:rPr lang="en-US" altLang="en-US" b="1"/>
              <a:t>] = </a:t>
            </a:r>
            <a:r>
              <a:rPr lang="en-US" altLang="en-US" b="1" i="1"/>
              <a:t>true</a:t>
            </a:r>
            <a:br>
              <a:rPr lang="en-US" altLang="en-US" b="1"/>
            </a:br>
            <a:r>
              <a:rPr lang="en-US" altLang="en-US"/>
              <a:t>go to step 2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4.	If </a:t>
            </a:r>
            <a:r>
              <a:rPr lang="en-US" altLang="en-US" b="1" i="1"/>
              <a:t>Finish[i] == false</a:t>
            </a:r>
            <a:r>
              <a:rPr lang="en-US" altLang="en-US"/>
              <a:t>, for some </a:t>
            </a:r>
            <a:r>
              <a:rPr lang="en-US" altLang="en-US" b="1" i="1"/>
              <a:t>i</a:t>
            </a:r>
            <a:r>
              <a:rPr lang="en-US" altLang="en-US"/>
              <a:t>, 1 </a:t>
            </a:r>
            <a:r>
              <a:rPr lang="en-US" altLang="en-US">
                <a:sym typeface="Symbol" panose="05050102010706020507" pitchFamily="18" charset="2"/>
              </a:rPr>
              <a:t> </a:t>
            </a:r>
            <a:r>
              <a:rPr lang="en-US" altLang="en-US" b="1" i="1">
                <a:sym typeface="Symbol" panose="05050102010706020507" pitchFamily="18" charset="2"/>
              </a:rPr>
              <a:t>i</a:t>
            </a:r>
            <a:r>
              <a:rPr lang="en-US" altLang="en-US">
                <a:sym typeface="Symbol" panose="05050102010706020507" pitchFamily="18" charset="2"/>
              </a:rPr>
              <a:t>   </a:t>
            </a:r>
            <a:r>
              <a:rPr lang="en-US" altLang="en-US" b="1" i="1">
                <a:sym typeface="Symbol" panose="05050102010706020507" pitchFamily="18" charset="2"/>
              </a:rPr>
              <a:t>n</a:t>
            </a:r>
            <a:r>
              <a:rPr lang="en-US" altLang="en-US">
                <a:sym typeface="Symbol" panose="05050102010706020507" pitchFamily="18" charset="2"/>
              </a:rPr>
              <a:t>, then the system is in deadlock state. Moreover, if </a:t>
            </a:r>
            <a:r>
              <a:rPr lang="en-US" altLang="en-US" b="1" i="1">
                <a:sym typeface="Symbol" panose="05050102010706020507" pitchFamily="18" charset="2"/>
              </a:rPr>
              <a:t>Finish</a:t>
            </a:r>
            <a:r>
              <a:rPr lang="en-US" altLang="en-US" b="1">
                <a:sym typeface="Symbol" panose="05050102010706020507" pitchFamily="18" charset="2"/>
              </a:rPr>
              <a:t>[</a:t>
            </a:r>
            <a:r>
              <a:rPr lang="en-US" altLang="en-US" b="1" i="1">
                <a:sym typeface="Symbol" panose="05050102010706020507" pitchFamily="18" charset="2"/>
              </a:rPr>
              <a:t>i</a:t>
            </a:r>
            <a:r>
              <a:rPr lang="en-US" altLang="en-US" b="1">
                <a:sym typeface="Symbol" panose="05050102010706020507" pitchFamily="18" charset="2"/>
              </a:rPr>
              <a:t>] == </a:t>
            </a:r>
            <a:r>
              <a:rPr lang="en-US" altLang="en-US" b="1" i="1">
                <a:sym typeface="Symbol" panose="05050102010706020507" pitchFamily="18" charset="2"/>
              </a:rPr>
              <a:t>false</a:t>
            </a:r>
            <a:r>
              <a:rPr lang="en-US" altLang="en-US">
                <a:sym typeface="Symbol" panose="05050102010706020507" pitchFamily="18" charset="2"/>
              </a:rPr>
              <a:t>, then </a:t>
            </a:r>
            <a:r>
              <a:rPr lang="en-US" altLang="en-US" b="1" i="1">
                <a:sym typeface="Symbol" panose="05050102010706020507" pitchFamily="18" charset="2"/>
              </a:rPr>
              <a:t>P</a:t>
            </a:r>
            <a:r>
              <a:rPr lang="en-US" altLang="en-US" b="1" i="1" baseline="-25000">
                <a:sym typeface="Symbol" panose="05050102010706020507" pitchFamily="18" charset="2"/>
              </a:rPr>
              <a:t>i</a:t>
            </a:r>
            <a:r>
              <a:rPr lang="en-US" altLang="en-US">
                <a:sym typeface="Symbol" panose="05050102010706020507" pitchFamily="18" charset="2"/>
              </a:rPr>
              <a:t> is deadlocked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>
                <a:sym typeface="Symbol" panose="05050102010706020507" pitchFamily="18" charset="2"/>
              </a:rPr>
              <a:t>	</a:t>
            </a:r>
            <a:endParaRPr lang="en-US" altLang="en-US"/>
          </a:p>
        </p:txBody>
      </p:sp>
      <p:sp>
        <p:nvSpPr>
          <p:cNvPr id="72707" name="Text Box 4">
            <a:extLst>
              <a:ext uri="{FF2B5EF4-FFF2-40B4-BE49-F238E27FC236}">
                <a16:creationId xmlns:a16="http://schemas.microsoft.com/office/drawing/2014/main" id="{10606F2C-4140-41E5-9C9C-4A1D77DCD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3824288"/>
            <a:ext cx="769461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solidFill>
                  <a:srgbClr val="FF0066"/>
                </a:solidFill>
                <a:sym typeface="Symbol" panose="05050102010706020507" pitchFamily="18" charset="2"/>
              </a:rPr>
              <a:t>Algorithm requires an order of O(</a:t>
            </a:r>
            <a:r>
              <a:rPr kumimoji="0" lang="en-US" altLang="en-US" b="1" i="1">
                <a:solidFill>
                  <a:srgbClr val="FF0066"/>
                </a:solidFill>
                <a:sym typeface="Symbol" panose="05050102010706020507" pitchFamily="18" charset="2"/>
              </a:rPr>
              <a:t>m </a:t>
            </a:r>
            <a:r>
              <a:rPr kumimoji="0" lang="en-US" altLang="en-US" b="1">
                <a:solidFill>
                  <a:srgbClr val="FF0066"/>
                </a:solidFill>
                <a:sym typeface="Symbol" panose="05050102010706020507" pitchFamily="18" charset="2"/>
              </a:rPr>
              <a:t>x</a:t>
            </a:r>
            <a:r>
              <a:rPr kumimoji="0" lang="en-US" altLang="en-US" b="1" i="1">
                <a:solidFill>
                  <a:srgbClr val="FF0066"/>
                </a:solidFill>
                <a:sym typeface="Symbol" panose="05050102010706020507" pitchFamily="18" charset="2"/>
              </a:rPr>
              <a:t> n</a:t>
            </a:r>
            <a:r>
              <a:rPr kumimoji="0" lang="en-US" altLang="en-US" b="1" baseline="30000">
                <a:solidFill>
                  <a:srgbClr val="FF0066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b="1">
                <a:solidFill>
                  <a:srgbClr val="FF0066"/>
                </a:solidFill>
                <a:sym typeface="Symbol" panose="05050102010706020507" pitchFamily="18" charset="2"/>
              </a:rPr>
              <a:t>) operations to detect whether the system is in deadlocked state</a:t>
            </a:r>
            <a:endParaRPr kumimoji="0" lang="en-US" altLang="en-US">
              <a:solidFill>
                <a:srgbClr val="FF0066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kumimoji="0" lang="en-US" altLang="en-US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76BC689B-3F92-45B3-8D63-0B400179E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350" y="214313"/>
            <a:ext cx="7664450" cy="576262"/>
          </a:xfrm>
        </p:spPr>
        <p:txBody>
          <a:bodyPr/>
          <a:lstStyle/>
          <a:p>
            <a:pPr eaLnBrk="1" hangingPunct="1"/>
            <a:r>
              <a:rPr lang="en-US" altLang="en-US"/>
              <a:t>Example of Detection Algorithm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8C94DC8A-A7E4-4035-BC4A-8861A7E29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108075"/>
            <a:ext cx="8037513" cy="5121275"/>
          </a:xfrm>
        </p:spPr>
        <p:txBody>
          <a:bodyPr/>
          <a:lstStyle/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Five processes </a:t>
            </a:r>
            <a:r>
              <a:rPr lang="en-US" altLang="en-US" b="1" i="1"/>
              <a:t>P</a:t>
            </a:r>
            <a:r>
              <a:rPr lang="en-US" altLang="en-US" b="1" baseline="-25000"/>
              <a:t>0</a:t>
            </a:r>
            <a:r>
              <a:rPr lang="en-US" altLang="en-US"/>
              <a:t> through </a:t>
            </a:r>
            <a:r>
              <a:rPr lang="en-US" altLang="en-US" b="1" i="1"/>
              <a:t>P</a:t>
            </a:r>
            <a:r>
              <a:rPr lang="en-US" altLang="en-US" b="1" baseline="-25000"/>
              <a:t>4</a:t>
            </a:r>
            <a:r>
              <a:rPr lang="en-US" altLang="en-US"/>
              <a:t>;</a:t>
            </a:r>
            <a:r>
              <a:rPr lang="en-US" altLang="en-US" baseline="-25000"/>
              <a:t> </a:t>
            </a:r>
            <a:r>
              <a:rPr lang="en-US" altLang="en-US"/>
              <a:t>three resource types </a:t>
            </a:r>
            <a:br>
              <a:rPr lang="en-US" altLang="en-US"/>
            </a:br>
            <a:r>
              <a:rPr lang="en-US" altLang="en-US"/>
              <a:t>A (7 instances), </a:t>
            </a:r>
            <a:r>
              <a:rPr lang="en-US" altLang="en-US" i="1"/>
              <a:t>B </a:t>
            </a:r>
            <a:r>
              <a:rPr lang="en-US" altLang="en-US"/>
              <a:t>(2 instances), and </a:t>
            </a:r>
            <a:r>
              <a:rPr lang="en-US" altLang="en-US" i="1"/>
              <a:t>C</a:t>
            </a:r>
            <a:r>
              <a:rPr lang="en-US" altLang="en-US"/>
              <a:t> (6 instances)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/>
          </a:p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Snapshot at time </a:t>
            </a:r>
            <a:r>
              <a:rPr lang="en-US" altLang="en-US" b="1" i="1"/>
              <a:t>T</a:t>
            </a:r>
            <a:r>
              <a:rPr lang="en-US" altLang="en-US" b="1" baseline="-25000"/>
              <a:t>0</a:t>
            </a:r>
            <a:r>
              <a:rPr lang="en-US" altLang="en-US"/>
              <a:t>: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			 </a:t>
            </a:r>
            <a:r>
              <a:rPr lang="en-US" altLang="en-US" i="1" u="sng"/>
              <a:t>Allocation</a:t>
            </a:r>
            <a:r>
              <a:rPr lang="en-US" altLang="en-US" i="1"/>
              <a:t>	</a:t>
            </a:r>
            <a:r>
              <a:rPr lang="en-US" altLang="en-US" i="1" u="sng"/>
              <a:t>Request</a:t>
            </a:r>
            <a:r>
              <a:rPr lang="en-US" altLang="en-US" i="1"/>
              <a:t>	</a:t>
            </a:r>
            <a:r>
              <a:rPr lang="en-US" altLang="en-US" i="1" u="sng"/>
              <a:t>Available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			</a:t>
            </a:r>
            <a:r>
              <a:rPr lang="en-US" altLang="en-US" i="1"/>
              <a:t>A B C 	  A B C 	A B C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	        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	          0 1 0             0 0 0 	0 0 0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/>
              <a:t>             P</a:t>
            </a:r>
            <a:r>
              <a:rPr lang="en-US" altLang="en-US" baseline="-25000"/>
              <a:t>1</a:t>
            </a:r>
            <a:r>
              <a:rPr lang="en-US" altLang="en-US"/>
              <a:t>	          	2 0 0 	  2 0 2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/>
              <a:t>             P</a:t>
            </a:r>
            <a:r>
              <a:rPr lang="en-US" altLang="en-US" baseline="-25000"/>
              <a:t>2</a:t>
            </a:r>
            <a:r>
              <a:rPr lang="en-US" altLang="en-US"/>
              <a:t>		          3 0 3             0 0 0 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/>
              <a:t>             P</a:t>
            </a:r>
            <a:r>
              <a:rPr lang="en-US" altLang="en-US" baseline="-25000"/>
              <a:t>3</a:t>
            </a:r>
            <a:r>
              <a:rPr lang="en-US" altLang="en-US"/>
              <a:t>		2 1 1 	   1 0 0 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	       </a:t>
            </a:r>
            <a:r>
              <a:rPr lang="en-US" altLang="en-US" i="1"/>
              <a:t>P</a:t>
            </a:r>
            <a:r>
              <a:rPr lang="en-US" altLang="en-US" baseline="-25000"/>
              <a:t>4	</a:t>
            </a:r>
            <a:r>
              <a:rPr lang="en-US" altLang="en-US"/>
              <a:t>	0 0 2 	   0 0 2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/>
          </a:p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Sequence &lt;</a:t>
            </a:r>
            <a:r>
              <a:rPr lang="en-US" altLang="en-US" b="1" i="1"/>
              <a:t>P</a:t>
            </a:r>
            <a:r>
              <a:rPr lang="en-US" altLang="en-US" b="1" i="1" baseline="-25000"/>
              <a:t>0</a:t>
            </a:r>
            <a:r>
              <a:rPr lang="en-US" altLang="en-US" b="1" i="1"/>
              <a:t>, P</a:t>
            </a:r>
            <a:r>
              <a:rPr lang="en-US" altLang="en-US" b="1" i="1" baseline="-25000"/>
              <a:t>2</a:t>
            </a:r>
            <a:r>
              <a:rPr lang="en-US" altLang="en-US" b="1" i="1"/>
              <a:t>, P</a:t>
            </a:r>
            <a:r>
              <a:rPr lang="en-US" altLang="en-US" b="1" i="1" baseline="-25000"/>
              <a:t>3</a:t>
            </a:r>
            <a:r>
              <a:rPr lang="en-US" altLang="en-US" b="1" i="1"/>
              <a:t>, P</a:t>
            </a:r>
            <a:r>
              <a:rPr lang="en-US" altLang="en-US" b="1" i="1" baseline="-25000"/>
              <a:t>1</a:t>
            </a:r>
            <a:r>
              <a:rPr lang="en-US" altLang="en-US" b="1" i="1"/>
              <a:t>, P</a:t>
            </a:r>
            <a:r>
              <a:rPr lang="en-US" altLang="en-US" b="1" i="1" baseline="-25000"/>
              <a:t>4</a:t>
            </a:r>
            <a:r>
              <a:rPr lang="en-US" altLang="en-US"/>
              <a:t>&gt; will result in </a:t>
            </a:r>
            <a:r>
              <a:rPr lang="en-US" altLang="en-US" b="1" i="1"/>
              <a:t>Finish[i] = true </a:t>
            </a:r>
            <a:r>
              <a:rPr lang="en-US" altLang="en-US"/>
              <a:t>for all </a:t>
            </a:r>
            <a:r>
              <a:rPr lang="en-US" altLang="en-US" b="1" i="1"/>
              <a:t>i</a:t>
            </a:r>
            <a:endParaRPr lang="en-US" altLang="en-US" b="1"/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706C9D2F-8EFE-4460-BE56-77366E2D3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Example (Cont.)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BEF7F706-E4E7-440D-9CFD-53A7332C8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81925" cy="5037137"/>
          </a:xfrm>
        </p:spPr>
        <p:txBody>
          <a:bodyPr/>
          <a:lstStyle/>
          <a:p>
            <a:pPr>
              <a:tabLst>
                <a:tab pos="2800350" algn="l"/>
                <a:tab pos="3708400" algn="ctr"/>
              </a:tabLst>
            </a:pPr>
            <a:r>
              <a:rPr lang="en-US" altLang="en-US" b="1" i="1"/>
              <a:t>P</a:t>
            </a:r>
            <a:r>
              <a:rPr lang="en-US" altLang="en-US" b="1" baseline="-25000"/>
              <a:t>2</a:t>
            </a:r>
            <a:r>
              <a:rPr lang="en-US" altLang="en-US"/>
              <a:t> requests an additional instance of type</a:t>
            </a:r>
            <a:r>
              <a:rPr lang="en-US" altLang="en-US" i="1"/>
              <a:t> </a:t>
            </a:r>
            <a:r>
              <a:rPr lang="en-US" altLang="en-US" b="1" i="1"/>
              <a:t>C</a:t>
            </a:r>
            <a:endParaRPr lang="en-US" altLang="en-US" b="1"/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	</a:t>
            </a:r>
            <a:r>
              <a:rPr lang="en-US" altLang="en-US" i="1" u="sng"/>
              <a:t>Request</a:t>
            </a:r>
            <a:endParaRPr lang="en-US" altLang="en-US" i="1"/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i="1"/>
              <a:t>			A B C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	0 0 0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	2 0 2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	0 0 1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3</a:t>
            </a:r>
            <a:r>
              <a:rPr lang="en-US" altLang="en-US"/>
              <a:t>	1 0 0 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	0 0 2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endParaRPr lang="en-US" altLang="en-US" sz="800"/>
          </a:p>
          <a:p>
            <a:pPr>
              <a:tabLst>
                <a:tab pos="2800350" algn="l"/>
                <a:tab pos="3708400" algn="ctr"/>
              </a:tabLst>
            </a:pPr>
            <a:r>
              <a:rPr lang="en-US" altLang="en-US"/>
              <a:t>State of system?</a:t>
            </a:r>
          </a:p>
          <a:p>
            <a:pPr lvl="1">
              <a:tabLst>
                <a:tab pos="2800350" algn="l"/>
                <a:tab pos="3708400" algn="ctr"/>
              </a:tabLst>
            </a:pPr>
            <a:r>
              <a:rPr lang="en-US" altLang="en-US"/>
              <a:t>Can reclaim resources held by process </a:t>
            </a:r>
            <a:r>
              <a:rPr lang="en-US" altLang="en-US" b="1" i="1"/>
              <a:t>P</a:t>
            </a:r>
            <a:r>
              <a:rPr lang="en-US" altLang="en-US" b="1" baseline="-25000"/>
              <a:t>0</a:t>
            </a:r>
            <a:r>
              <a:rPr lang="en-US" altLang="en-US"/>
              <a:t>, but insufficient resources to fulfill other processes; requests</a:t>
            </a:r>
          </a:p>
          <a:p>
            <a:pPr lvl="1">
              <a:tabLst>
                <a:tab pos="2800350" algn="l"/>
                <a:tab pos="3708400" algn="ctr"/>
              </a:tabLst>
            </a:pPr>
            <a:r>
              <a:rPr lang="en-US" altLang="en-US"/>
              <a:t>Deadlock exists, consisting of processes </a:t>
            </a:r>
            <a:r>
              <a:rPr lang="en-US" altLang="en-US" b="1" i="1"/>
              <a:t>P</a:t>
            </a:r>
            <a:r>
              <a:rPr lang="en-US" altLang="en-US" b="1" baseline="-25000"/>
              <a:t>1</a:t>
            </a:r>
            <a:r>
              <a:rPr lang="en-US" altLang="en-US" b="1"/>
              <a:t>, </a:t>
            </a:r>
            <a:r>
              <a:rPr lang="en-US" altLang="en-US" b="1" baseline="-25000"/>
              <a:t> </a:t>
            </a:r>
            <a:r>
              <a:rPr lang="en-US" altLang="en-US" b="1" i="1"/>
              <a:t>P</a:t>
            </a:r>
            <a:r>
              <a:rPr lang="en-US" altLang="en-US" b="1" baseline="-25000"/>
              <a:t>2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3</a:t>
            </a:r>
            <a:r>
              <a:rPr lang="en-US" altLang="en-US"/>
              <a:t>, and </a:t>
            </a:r>
            <a:r>
              <a:rPr lang="en-US" altLang="en-US" b="1" i="1"/>
              <a:t>P</a:t>
            </a:r>
            <a:r>
              <a:rPr lang="en-US" altLang="en-US" b="1" baseline="-25000"/>
              <a:t>4</a:t>
            </a:r>
            <a:endParaRPr lang="en-US" altLang="en-US" b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48C01318-8167-42CA-A865-7AA6D53BE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0138" y="230188"/>
            <a:ext cx="7586662" cy="576262"/>
          </a:xfrm>
        </p:spPr>
        <p:txBody>
          <a:bodyPr/>
          <a:lstStyle/>
          <a:p>
            <a:pPr eaLnBrk="1" hangingPunct="1"/>
            <a:r>
              <a:rPr lang="en-US" altLang="en-US"/>
              <a:t>Detection-Algorithm Usage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111AAF1A-2571-4212-9918-2EC472DFC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50" y="1122363"/>
            <a:ext cx="7107238" cy="4530725"/>
          </a:xfrm>
        </p:spPr>
        <p:txBody>
          <a:bodyPr/>
          <a:lstStyle/>
          <a:p>
            <a:r>
              <a:rPr lang="en-US" altLang="en-US"/>
              <a:t>When, and how often, to invoke depends on:</a:t>
            </a:r>
          </a:p>
          <a:p>
            <a:pPr lvl="1"/>
            <a:r>
              <a:rPr lang="en-US" altLang="en-US"/>
              <a:t>How often a deadlock is likely to occur?</a:t>
            </a:r>
          </a:p>
          <a:p>
            <a:pPr lvl="1"/>
            <a:r>
              <a:rPr lang="en-US" altLang="en-US"/>
              <a:t>How many processes will need to be rolled back?</a:t>
            </a:r>
          </a:p>
          <a:p>
            <a:pPr lvl="2"/>
            <a:r>
              <a:rPr lang="en-US" altLang="en-US"/>
              <a:t>one for each disjoint cycle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If detection algorithm is invoked arbitrarily, there may be many cycles in the resource graph and so we would not be able to tell which of the many deadlocked processes </a:t>
            </a:r>
            <a:r>
              <a:rPr lang="ja-JP" altLang="en-US"/>
              <a:t>“</a:t>
            </a:r>
            <a:r>
              <a:rPr lang="en-US" altLang="ja-JP"/>
              <a:t>caused</a:t>
            </a:r>
            <a:r>
              <a:rPr lang="ja-JP" altLang="en-US"/>
              <a:t>”</a:t>
            </a:r>
            <a:r>
              <a:rPr lang="en-US" altLang="ja-JP"/>
              <a:t> the deadlock.</a:t>
            </a:r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15E1D0EF-0BE3-4268-8347-550DFDDC6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3913" y="228600"/>
            <a:ext cx="8588375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Recovery from Deadlock:  Process Termination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277D81AA-AF81-40D7-A620-67E5247C3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1108075"/>
            <a:ext cx="7694612" cy="4530725"/>
          </a:xfrm>
        </p:spPr>
        <p:txBody>
          <a:bodyPr/>
          <a:lstStyle/>
          <a:p>
            <a:r>
              <a:rPr lang="en-US" altLang="en-US"/>
              <a:t>Abort all deadlocked processes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Abort one process at a time until the deadlock cycle is eliminated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In which order should we choose to abort?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Priority of the process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How long process has computed, and how much longer to completion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Resources the process has used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Resources process needs to complete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How many processes will need to be terminated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Is process interactive or batch?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3A6E6D36-A8B7-4385-98FE-D65DA5668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7763" y="255588"/>
            <a:ext cx="8020050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Recovery from Deadlock:  Resource Preemption</a:t>
            </a:r>
          </a:p>
        </p:txBody>
      </p:sp>
      <p:sp>
        <p:nvSpPr>
          <p:cNvPr id="82946" name="Rectangle 3">
            <a:extLst>
              <a:ext uri="{FF2B5EF4-FFF2-40B4-BE49-F238E27FC236}">
                <a16:creationId xmlns:a16="http://schemas.microsoft.com/office/drawing/2014/main" id="{B7667C5F-4AF1-49DA-90BF-1E9740873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50938"/>
            <a:ext cx="6802437" cy="4483100"/>
          </a:xfrm>
        </p:spPr>
        <p:txBody>
          <a:bodyPr/>
          <a:lstStyle/>
          <a:p>
            <a:r>
              <a:rPr lang="en-US" altLang="en-US" b="1"/>
              <a:t>Selecting a victim </a:t>
            </a:r>
            <a:r>
              <a:rPr lang="en-US" altLang="en-US"/>
              <a:t>– minimize cost</a:t>
            </a:r>
            <a:br>
              <a:rPr lang="en-US" altLang="en-US"/>
            </a:br>
            <a:endParaRPr lang="en-US" altLang="en-US"/>
          </a:p>
          <a:p>
            <a:r>
              <a:rPr lang="en-US" altLang="en-US" b="1"/>
              <a:t>Rollback</a:t>
            </a:r>
            <a:r>
              <a:rPr lang="en-US" altLang="en-US"/>
              <a:t> – return to some safe state, restart process for that state</a:t>
            </a:r>
            <a:br>
              <a:rPr lang="en-US" altLang="en-US"/>
            </a:br>
            <a:endParaRPr lang="en-US" altLang="en-US"/>
          </a:p>
          <a:p>
            <a:r>
              <a:rPr lang="en-US" altLang="en-US" b="1"/>
              <a:t>Starvation</a:t>
            </a:r>
            <a:r>
              <a:rPr lang="en-US" altLang="en-US"/>
              <a:t> –  same process may always be picked as victim, include number of rollback in cost factor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7F8E60E4-A6D7-44C7-BD0F-ADEEE442F1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FA2006F1-CF57-4124-858B-902720B9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Deadlock in Multithreaded Application</a:t>
            </a:r>
          </a:p>
        </p:txBody>
      </p:sp>
      <p:sp>
        <p:nvSpPr>
          <p:cNvPr id="88066" name="Content Placeholder 2">
            <a:extLst>
              <a:ext uri="{FF2B5EF4-FFF2-40B4-BE49-F238E27FC236}">
                <a16:creationId xmlns:a16="http://schemas.microsoft.com/office/drawing/2014/main" id="{5A272B80-476D-4C04-9924-715976FF7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Two mutex locks are created an initialized:</a:t>
            </a:r>
          </a:p>
        </p:txBody>
      </p:sp>
      <p:pic>
        <p:nvPicPr>
          <p:cNvPr id="88067" name="Picture 3">
            <a:extLst>
              <a:ext uri="{FF2B5EF4-FFF2-40B4-BE49-F238E27FC236}">
                <a16:creationId xmlns:a16="http://schemas.microsoft.com/office/drawing/2014/main" id="{FA2A0257-BE82-42DB-8E3D-F82077A07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806700"/>
            <a:ext cx="4495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50B61E51-28C9-417F-9AAA-6AEBFD16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Deadlock in Multithreaded Application</a:t>
            </a:r>
          </a:p>
        </p:txBody>
      </p:sp>
      <p:pic>
        <p:nvPicPr>
          <p:cNvPr id="89090" name="Content Placeholder 4">
            <a:extLst>
              <a:ext uri="{FF2B5EF4-FFF2-40B4-BE49-F238E27FC236}">
                <a16:creationId xmlns:a16="http://schemas.microsoft.com/office/drawing/2014/main" id="{89F35937-D434-468E-87A9-73DD51B3C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5263" y="1031875"/>
            <a:ext cx="4041775" cy="51133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BFBE8FC5-5EE1-4199-881D-9EBDC621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Deadlock in Multithreaded Application</a:t>
            </a:r>
          </a:p>
        </p:txBody>
      </p:sp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67706115-0F04-46DF-8453-551570BA9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Deadlock is possible if thread 1 acquires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first_mutex</a:t>
            </a:r>
            <a:r>
              <a:rPr lang="en-US" altLang="en-US"/>
              <a:t> and thread 2 acquires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second_mutex</a:t>
            </a:r>
            <a:r>
              <a:rPr lang="en-US" altLang="en-US"/>
              <a:t>. Thread 1 then waits for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second_mutex</a:t>
            </a:r>
            <a:r>
              <a:rPr lang="en-US" altLang="en-US"/>
              <a:t> and thread 2 waits for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first_mutex</a:t>
            </a:r>
            <a:r>
              <a:rPr lang="en-US" altLang="en-US"/>
              <a:t>.</a:t>
            </a:r>
          </a:p>
          <a:p>
            <a:r>
              <a:rPr lang="en-US" altLang="en-US"/>
              <a:t>Can be illustrated with a </a:t>
            </a:r>
            <a:r>
              <a:rPr lang="en-US" altLang="en-US" b="1"/>
              <a:t>resource allocation graph</a:t>
            </a:r>
            <a:r>
              <a:rPr lang="en-US" altLang="en-US"/>
              <a:t>:</a:t>
            </a:r>
          </a:p>
        </p:txBody>
      </p:sp>
      <p:pic>
        <p:nvPicPr>
          <p:cNvPr id="90115" name="Picture 3">
            <a:extLst>
              <a:ext uri="{FF2B5EF4-FFF2-40B4-BE49-F238E27FC236}">
                <a16:creationId xmlns:a16="http://schemas.microsoft.com/office/drawing/2014/main" id="{5495E671-4D86-476B-A6F2-A1EE8DEAF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3014663"/>
            <a:ext cx="57499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56ED2117-C426-4328-9F40-6FC988DEF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182563"/>
            <a:ext cx="7937500" cy="576262"/>
          </a:xfrm>
        </p:spPr>
        <p:txBody>
          <a:bodyPr/>
          <a:lstStyle/>
          <a:p>
            <a:pPr eaLnBrk="1" hangingPunct="1"/>
            <a:r>
              <a:rPr lang="en-US" altLang="en-US"/>
              <a:t>Deadlock Characterization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EFB13909-38A5-4AFA-A86A-E72EBDBC5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5088" y="1541463"/>
            <a:ext cx="6691312" cy="4668837"/>
          </a:xfrm>
        </p:spPr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Mutual exclusion</a:t>
            </a:r>
            <a:r>
              <a:rPr lang="en-US" altLang="en-US" b="1"/>
              <a:t>:</a:t>
            </a:r>
            <a:r>
              <a:rPr lang="en-US" altLang="en-US"/>
              <a:t>  only one process at a time can use a resource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Hold and wait</a:t>
            </a:r>
            <a:r>
              <a:rPr lang="en-US" altLang="en-US" b="1"/>
              <a:t>:</a:t>
            </a:r>
            <a:r>
              <a:rPr lang="en-US" altLang="en-US"/>
              <a:t>  a process holding at least one resource is waiting to acquire additional resources held by other processes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No preemption</a:t>
            </a:r>
            <a:r>
              <a:rPr lang="en-US" altLang="en-US" b="1"/>
              <a:t>:</a:t>
            </a:r>
            <a:r>
              <a:rPr lang="en-US" altLang="en-US"/>
              <a:t>  a resource can be released only voluntarily by the process holding it, after that process has completed its task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Circular wait</a:t>
            </a:r>
            <a:r>
              <a:rPr lang="en-US" altLang="en-US" b="1"/>
              <a:t>:</a:t>
            </a:r>
            <a:r>
              <a:rPr lang="en-US" altLang="en-US"/>
              <a:t>  there exists a set {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, …, </a:t>
            </a:r>
            <a:r>
              <a:rPr lang="en-US" altLang="en-US" i="1"/>
              <a:t>P</a:t>
            </a:r>
            <a:r>
              <a:rPr lang="en-US" altLang="en-US" baseline="-25000"/>
              <a:t>n</a:t>
            </a:r>
            <a:r>
              <a:rPr lang="en-US" altLang="en-US"/>
              <a:t>} of waiting processes such that </a:t>
            </a:r>
            <a:r>
              <a:rPr lang="en-US" altLang="en-US" i="1"/>
              <a:t>P</a:t>
            </a:r>
            <a:r>
              <a:rPr lang="en-US" altLang="en-US" baseline="-25000"/>
              <a:t>0 </a:t>
            </a:r>
            <a:r>
              <a:rPr lang="en-US" altLang="en-US"/>
              <a:t>is waiting for a resource that is held by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 is waiting for a resource that is held by 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, …, </a:t>
            </a:r>
            <a:r>
              <a:rPr lang="en-US" altLang="en-US" i="1"/>
              <a:t>P</a:t>
            </a:r>
            <a:r>
              <a:rPr lang="en-US" altLang="en-US" i="1" baseline="-25000"/>
              <a:t>n</a:t>
            </a:r>
            <a:r>
              <a:rPr lang="en-US" altLang="en-US" baseline="-25000"/>
              <a:t>–1</a:t>
            </a:r>
            <a:r>
              <a:rPr lang="en-US" altLang="en-US"/>
              <a:t> is waiting for a resource that is held by </a:t>
            </a:r>
            <a:r>
              <a:rPr lang="en-US" altLang="en-US" i="1"/>
              <a:t>P</a:t>
            </a:r>
            <a:r>
              <a:rPr lang="en-US" altLang="en-US" baseline="-25000"/>
              <a:t>n</a:t>
            </a:r>
            <a:r>
              <a:rPr lang="en-US" altLang="en-US"/>
              <a:t>, and </a:t>
            </a:r>
            <a:r>
              <a:rPr lang="en-US" altLang="en-US" i="1"/>
              <a:t>P</a:t>
            </a:r>
            <a:r>
              <a:rPr lang="en-US" altLang="en-US" baseline="-25000"/>
              <a:t>n</a:t>
            </a:r>
            <a:r>
              <a:rPr lang="en-US" altLang="en-US"/>
              <a:t> is waiting for a resource that is held by 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.</a:t>
            </a:r>
          </a:p>
          <a:p>
            <a:endParaRPr lang="en-US" altLang="en-US"/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01B2CB9F-4750-4489-8BBB-401178858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1049338"/>
            <a:ext cx="6353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Deadlock can arise if four conditions hold simultaneously.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452E0C40-F876-4649-BD70-8C787E909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300" y="166688"/>
            <a:ext cx="7683500" cy="576262"/>
          </a:xfrm>
        </p:spPr>
        <p:txBody>
          <a:bodyPr/>
          <a:lstStyle/>
          <a:p>
            <a:pPr eaLnBrk="1" hangingPunct="1"/>
            <a:r>
              <a:rPr lang="en-US" altLang="en-US"/>
              <a:t>Resource-Allocation Graph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BA534342-5943-4F1F-91FB-5F42121D5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4275" y="1557338"/>
            <a:ext cx="6808788" cy="4019550"/>
          </a:xfrm>
        </p:spPr>
        <p:txBody>
          <a:bodyPr/>
          <a:lstStyle/>
          <a:p>
            <a:r>
              <a:rPr lang="en-US" altLang="en-US"/>
              <a:t>V is partitioned into two types:</a:t>
            </a:r>
          </a:p>
          <a:p>
            <a:pPr lvl="1"/>
            <a:r>
              <a:rPr lang="en-US" altLang="en-US" i="1"/>
              <a:t>P</a:t>
            </a:r>
            <a:r>
              <a:rPr lang="en-US" altLang="en-US"/>
              <a:t> = {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, …, </a:t>
            </a:r>
            <a:r>
              <a:rPr lang="en-US" altLang="en-US" i="1"/>
              <a:t>P</a:t>
            </a:r>
            <a:r>
              <a:rPr lang="en-US" altLang="en-US" i="1" baseline="-25000"/>
              <a:t>n</a:t>
            </a:r>
            <a:r>
              <a:rPr lang="en-US" altLang="en-US"/>
              <a:t>}, the set consisting of all the processes in the system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 i="1"/>
              <a:t>R</a:t>
            </a:r>
            <a:r>
              <a:rPr lang="en-US" altLang="en-US"/>
              <a:t> = {</a:t>
            </a:r>
            <a:r>
              <a:rPr lang="en-US" altLang="en-US" i="1"/>
              <a:t>R</a:t>
            </a:r>
            <a:r>
              <a:rPr lang="en-US" altLang="en-US" baseline="-25000"/>
              <a:t>1</a:t>
            </a:r>
            <a:r>
              <a:rPr lang="en-US" altLang="en-US"/>
              <a:t>, </a:t>
            </a:r>
            <a:r>
              <a:rPr lang="en-US" altLang="en-US" i="1"/>
              <a:t>R</a:t>
            </a:r>
            <a:r>
              <a:rPr lang="en-US" altLang="en-US" baseline="-25000"/>
              <a:t>2</a:t>
            </a:r>
            <a:r>
              <a:rPr lang="en-US" altLang="en-US"/>
              <a:t>, …, </a:t>
            </a:r>
            <a:r>
              <a:rPr lang="en-US" altLang="en-US" i="1"/>
              <a:t>R</a:t>
            </a:r>
            <a:r>
              <a:rPr lang="en-US" altLang="en-US" i="1" baseline="-25000"/>
              <a:t>m</a:t>
            </a:r>
            <a:r>
              <a:rPr lang="en-US" altLang="en-US"/>
              <a:t>}, the set consisting of all resource types in the system</a:t>
            </a:r>
          </a:p>
          <a:p>
            <a:pPr lvl="1"/>
            <a:endParaRPr lang="en-US" altLang="en-US" sz="900"/>
          </a:p>
          <a:p>
            <a:r>
              <a:rPr lang="en-US" altLang="en-US" b="1">
                <a:solidFill>
                  <a:srgbClr val="3366FF"/>
                </a:solidFill>
              </a:rPr>
              <a:t>request edge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directed edge </a:t>
            </a:r>
            <a:r>
              <a:rPr lang="en-US" altLang="en-US" i="1"/>
              <a:t>P</a:t>
            </a:r>
            <a:r>
              <a:rPr lang="en-US" altLang="en-US" i="1" baseline="-25000"/>
              <a:t>i </a:t>
            </a:r>
            <a:r>
              <a:rPr lang="en-US" altLang="en-US">
                <a:sym typeface="Symbol" panose="05050102010706020507" pitchFamily="18" charset="2"/>
              </a:rPr>
              <a:t> </a:t>
            </a:r>
            <a:r>
              <a:rPr lang="en-US" altLang="en-US" i="1">
                <a:sym typeface="Symbol" panose="05050102010706020507" pitchFamily="18" charset="2"/>
              </a:rPr>
              <a:t>R</a:t>
            </a:r>
            <a:r>
              <a:rPr lang="en-US" altLang="en-US" i="1" baseline="-25000">
                <a:sym typeface="Symbol" panose="05050102010706020507" pitchFamily="18" charset="2"/>
              </a:rPr>
              <a:t>j</a:t>
            </a:r>
          </a:p>
          <a:p>
            <a:endParaRPr lang="en-US" altLang="en-US" sz="800" i="1" baseline="-25000">
              <a:sym typeface="Symbol" panose="05050102010706020507" pitchFamily="18" charset="2"/>
            </a:endParaRPr>
          </a:p>
          <a:p>
            <a:r>
              <a:rPr lang="en-US" altLang="en-US" b="1">
                <a:solidFill>
                  <a:srgbClr val="3366FF"/>
                </a:solidFill>
                <a:sym typeface="Symbol" panose="05050102010706020507" pitchFamily="18" charset="2"/>
              </a:rPr>
              <a:t>assignment edge</a:t>
            </a:r>
            <a:r>
              <a:rPr lang="en-US" altLang="en-US">
                <a:solidFill>
                  <a:srgbClr val="3366FF"/>
                </a:solidFill>
                <a:sym typeface="Symbol" panose="05050102010706020507" pitchFamily="18" charset="2"/>
              </a:rPr>
              <a:t> </a:t>
            </a:r>
            <a:r>
              <a:rPr lang="en-US" altLang="en-US"/>
              <a:t>– directed edge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  <a:r>
              <a:rPr lang="en-US" altLang="en-US" i="1"/>
              <a:t> </a:t>
            </a:r>
            <a:r>
              <a:rPr lang="en-US" altLang="en-US">
                <a:sym typeface="Symbol" panose="05050102010706020507" pitchFamily="18" charset="2"/>
              </a:rPr>
              <a:t> </a:t>
            </a:r>
            <a:r>
              <a:rPr lang="en-US" altLang="en-US" i="1">
                <a:sym typeface="Symbol" panose="05050102010706020507" pitchFamily="18" charset="2"/>
              </a:rPr>
              <a:t>P</a:t>
            </a:r>
            <a:r>
              <a:rPr lang="en-US" altLang="en-US" i="1" baseline="-25000">
                <a:sym typeface="Symbol" panose="05050102010706020507" pitchFamily="18" charset="2"/>
              </a:rPr>
              <a:t>i</a:t>
            </a:r>
            <a:endParaRPr lang="en-US" altLang="en-US">
              <a:sym typeface="Symbol" panose="05050102010706020507" pitchFamily="18" charset="2"/>
            </a:endParaRP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9F6D2541-3FBA-4F2A-9112-6A643E59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035050"/>
            <a:ext cx="469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000"/>
              <a:t>A set of vertices </a:t>
            </a:r>
            <a:r>
              <a:rPr kumimoji="0" lang="en-US" altLang="en-US" sz="2000" i="1"/>
              <a:t>V</a:t>
            </a:r>
            <a:r>
              <a:rPr kumimoji="0" lang="en-US" altLang="en-US" sz="2000"/>
              <a:t> and a set of edges </a:t>
            </a:r>
            <a:r>
              <a:rPr kumimoji="0" lang="en-US" altLang="en-US" sz="2000" i="1"/>
              <a:t>E</a:t>
            </a:r>
            <a:r>
              <a:rPr kumimoji="0" lang="en-US" altLang="en-US" sz="200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12050</TotalTime>
  <Words>2897</Words>
  <Application>Microsoft Office PowerPoint</Application>
  <PresentationFormat>On-screen Show (4:3)</PresentationFormat>
  <Paragraphs>315</Paragraphs>
  <Slides>46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os-8</vt:lpstr>
      <vt:lpstr>Chapter 8:  Deadlocks</vt:lpstr>
      <vt:lpstr>Chapter 8:  Deadlocks</vt:lpstr>
      <vt:lpstr>Chapter Objectives</vt:lpstr>
      <vt:lpstr>System Model</vt:lpstr>
      <vt:lpstr>Deadlock in Multithreaded Application</vt:lpstr>
      <vt:lpstr>Deadlock in Multithreaded Application</vt:lpstr>
      <vt:lpstr>Deadlock in Multithreaded Application</vt:lpstr>
      <vt:lpstr>Deadlock Characterization</vt:lpstr>
      <vt:lpstr>Resource-Allocation Graph</vt:lpstr>
      <vt:lpstr>Resource Allocation Graph Example</vt:lpstr>
      <vt:lpstr>Resource Allocation Graph With A Deadlock</vt:lpstr>
      <vt:lpstr>Graph With A Cycle But No Deadlock</vt:lpstr>
      <vt:lpstr>Basic Facts</vt:lpstr>
      <vt:lpstr>Methods for Handling Deadlocks</vt:lpstr>
      <vt:lpstr>Deadlock Prevention</vt:lpstr>
      <vt:lpstr>Deadlock Prevention (Cont.)</vt:lpstr>
      <vt:lpstr>Circular Wait</vt:lpstr>
      <vt:lpstr>Deadlock Avoidance</vt:lpstr>
      <vt:lpstr>Safe State</vt:lpstr>
      <vt:lpstr>Basic Facts</vt:lpstr>
      <vt:lpstr>Safe, Unsafe, Deadlock State </vt:lpstr>
      <vt:lpstr>Avoidance Algorithms</vt:lpstr>
      <vt:lpstr>Resource-Allocation Graph Scheme</vt:lpstr>
      <vt:lpstr>Resource-Allocation Graph</vt:lpstr>
      <vt:lpstr>Unsafe State In Resource-Allocation Graph</vt:lpstr>
      <vt:lpstr>Resource-Allocation Graph Algorithm</vt:lpstr>
      <vt:lpstr>Banker’s Algorithm</vt:lpstr>
      <vt:lpstr>PowerPoint Presentation</vt:lpstr>
      <vt:lpstr>Data Structures for the Banker’s Algorithm </vt:lpstr>
      <vt:lpstr>Safety Algorithm</vt:lpstr>
      <vt:lpstr>Resource-Request Algorithm for Process Pi</vt:lpstr>
      <vt:lpstr>Example of Banker’s Algorithm</vt:lpstr>
      <vt:lpstr>Example (Cont.)</vt:lpstr>
      <vt:lpstr>Example:  P1 Request (1,0,2)</vt:lpstr>
      <vt:lpstr>Deadlock Detection</vt:lpstr>
      <vt:lpstr>Single Instance of Each Resource Type</vt:lpstr>
      <vt:lpstr>Resource-Allocation Graph and  Wait-for Graph</vt:lpstr>
      <vt:lpstr>Several Instances of a Resource Type</vt:lpstr>
      <vt:lpstr>Detection Algorithm</vt:lpstr>
      <vt:lpstr>Detection Algorithm (Cont.)</vt:lpstr>
      <vt:lpstr>Example of Detection Algorithm</vt:lpstr>
      <vt:lpstr>Example (Cont.)</vt:lpstr>
      <vt:lpstr>Detection-Algorithm Usage</vt:lpstr>
      <vt:lpstr>Recovery from Deadlock:  Process Termination</vt:lpstr>
      <vt:lpstr>Recovery from Deadlock:  Resource Preemption</vt:lpstr>
      <vt:lpstr>End of Chapter 8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Mohammed El-Said</cp:lastModifiedBy>
  <cp:revision>215</cp:revision>
  <cp:lastPrinted>2013-09-10T17:57:57Z</cp:lastPrinted>
  <dcterms:created xsi:type="dcterms:W3CDTF">2011-01-13T23:43:38Z</dcterms:created>
  <dcterms:modified xsi:type="dcterms:W3CDTF">2021-11-08T23:53:51Z</dcterms:modified>
</cp:coreProperties>
</file>