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  <p:sldMasterId id="2147484354" r:id="rId2"/>
    <p:sldMasterId id="2147484366" r:id="rId3"/>
  </p:sldMasterIdLst>
  <p:notesMasterIdLst>
    <p:notesMasterId r:id="rId23"/>
  </p:notesMasterIdLst>
  <p:handoutMasterIdLst>
    <p:handoutMasterId r:id="rId24"/>
  </p:handoutMasterIdLst>
  <p:sldIdLst>
    <p:sldId id="331" r:id="rId4"/>
    <p:sldId id="358" r:id="rId5"/>
    <p:sldId id="359" r:id="rId6"/>
    <p:sldId id="360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374" r:id="rId15"/>
    <p:sldId id="375" r:id="rId16"/>
    <p:sldId id="376" r:id="rId17"/>
    <p:sldId id="476" r:id="rId18"/>
    <p:sldId id="555" r:id="rId19"/>
    <p:sldId id="479" r:id="rId20"/>
    <p:sldId id="477" r:id="rId21"/>
    <p:sldId id="404" r:id="rId2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ECFF"/>
    <a:srgbClr val="66CCFF"/>
    <a:srgbClr val="CCFFFF"/>
    <a:srgbClr val="F8F8F8"/>
    <a:srgbClr val="EAEAEA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/>
    <p:restoredTop sz="94635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9" d="100"/>
        <a:sy n="79" d="100"/>
      </p:scale>
      <p:origin x="0" y="-2898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B75810CF-B221-41AE-9D75-BFE127E56F7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3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ctr" anchorCtr="0" compatLnSpc="1">
            <a:prstTxWarp prst="textNoShape">
              <a:avLst/>
            </a:prstTxWarp>
          </a:bodyPr>
          <a:lstStyle>
            <a:lvl1pPr defTabSz="882650">
              <a:defRPr sz="1100"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0D6113BA-7764-455C-99AD-E90AE918AFE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1288" y="0"/>
            <a:ext cx="307181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ctr" anchorCtr="0" compatLnSpc="1">
            <a:prstTxWarp prst="textNoShape">
              <a:avLst/>
            </a:prstTxWarp>
          </a:bodyPr>
          <a:lstStyle>
            <a:lvl1pPr algn="r" defTabSz="882650">
              <a:defRPr sz="1100"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8BB405C6-C46A-4DEB-9BC6-716F2360C17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734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b" anchorCtr="0" compatLnSpc="1">
            <a:prstTxWarp prst="textNoShape">
              <a:avLst/>
            </a:prstTxWarp>
          </a:bodyPr>
          <a:lstStyle>
            <a:lvl1pPr defTabSz="882650">
              <a:defRPr sz="1100"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8B498B39-3D8C-4576-AAEA-A64096BCFAA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1288" y="8866188"/>
            <a:ext cx="307181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b" anchorCtr="0" compatLnSpc="1">
            <a:prstTxWarp prst="textNoShape">
              <a:avLst/>
            </a:prstTxWarp>
          </a:bodyPr>
          <a:lstStyle>
            <a:lvl1pPr algn="r" defTabSz="882650">
              <a:defRPr sz="1100">
                <a:latin typeface="Helvetica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0C84A600-1E29-47A0-96D3-92062103CD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8C6518E-660A-4262-8A4D-433342F5FC3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ctr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83AA66B-8A9B-43B7-8078-1CB4F7AC213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ctr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BE549BB-E1CD-4741-8D00-5A2459761A9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6B9BB945-0052-4725-BE7E-30FE1C0EA3F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D8A0FB0E-DE2A-4345-A9F1-671EC67D7F8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02BBFDC8-DB35-48DA-8AE2-DEFAE9A3DD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AA233935-BA41-4E0C-9655-A561E6ABCB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5pPr>
    <a:lvl6pPr marL="2285886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>
            <a:extLst>
              <a:ext uri="{FF2B5EF4-FFF2-40B4-BE49-F238E27FC236}">
                <a16:creationId xmlns:a16="http://schemas.microsoft.com/office/drawing/2014/main" id="{16F85140-7DD1-4CE6-A4B6-B69D9579F4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5C484AA-D9A8-468D-B3EF-A6C814414C75}" type="slidenum">
              <a:rPr lang="en-US" altLang="en-US" smtClean="0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1524A72B-78C5-4BC1-9BA4-1CBBE6AFDB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87E9B10-AD33-4EDA-BA45-20CC36F015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13EA8B20-4955-4832-AC22-1F057E2DEA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5B24121-82DC-4B81-BE2C-AF9A868FA961}" type="slidenum">
              <a:rPr lang="en-US" altLang="en-US" smtClean="0">
                <a:latin typeface="Times New Roman" panose="02020603050405020304" pitchFamily="18" charset="0"/>
              </a:rPr>
              <a:pPr/>
              <a:t>11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D4B3F63C-2A1A-4644-B495-ACB171D529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CCBE2AE-9880-45A9-AD9B-1F29A40CE9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BD4DD7ED-7848-4250-A01D-0BA0CE4A94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D55F7C2-E9C7-4CD0-AC8D-3B53B80C2D50}" type="slidenum">
              <a:rPr lang="en-US" altLang="en-US" smtClean="0"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0981256E-BB0E-4F5B-AC09-947726EF33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85E9A425-956A-40CA-ACDA-507534DF79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2FE4C06F-29DF-427B-A5BA-338DC6CF2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272B244-F59C-4B2C-9289-7009C370EC6C}" type="slidenum">
              <a:rPr lang="en-US" altLang="en-US" smtClean="0"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568059AC-4A74-4B9C-8BAA-133B884856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19BF91E1-F416-479A-8B42-BF139EBB5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F0ED7241-DB35-4CD2-B1AF-5A576E6AA9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ADD1068-B11B-4D9C-B64C-5DE56BF9598A}" type="slidenum">
              <a:rPr lang="en-US" altLang="en-US" smtClean="0"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6D10F4E0-9D5D-4DCC-99E3-585642B12E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BD97BE7-531E-4592-A3C5-E2320FC551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567DC71A-C8D7-4B3C-B0E8-9912BED926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CD27A8-C878-4BD7-8EF5-39D82B6E60C2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B0604030504040204" pitchFamily="18" charset="-120"/>
                <a:cs typeface="Times New Roman" panose="02020603050405020304" pitchFamily="18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B0604030504040204" pitchFamily="18" charset="-120"/>
              <a:cs typeface="Times New Roman" panose="02020603050405020304" pitchFamily="18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706D9252-2C9A-43A0-B8BB-ADDD3D816C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70DD0CFC-C1C8-45F7-95EB-60C04BA363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6C629EE8-6248-4473-9092-98D929098A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5D542E-CC1A-4356-8160-5353CF04EE8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B0604030504040204" pitchFamily="18" charset="-120"/>
                <a:cs typeface="Times New Roman" panose="02020603050405020304" pitchFamily="18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B0604030504040204" pitchFamily="18" charset="-120"/>
              <a:cs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F79A4D3F-D766-4303-BA39-C3D26854B1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525142AC-E9A8-422F-9C6D-8F2F80BAD6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6CAEFE3D-76FB-45A0-B9AD-B32B9CF6CC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ECE4E3-C9FF-4A77-BAFD-9DC8C867379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B0604030504040204" pitchFamily="18" charset="-120"/>
                <a:cs typeface="Times New Roman" panose="02020603050405020304" pitchFamily="18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B0604030504040204" pitchFamily="18" charset="-120"/>
              <a:cs typeface="Times New Roman" panose="02020603050405020304" pitchFamily="18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28A9EF50-E4A6-42E9-9299-ED3788991D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84837310-C11B-4B39-A0F3-8690585A6F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DE57BACB-D6BE-4780-95D5-3112928B13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4A811A1-BAEF-4033-9043-ACABCC01890F}" type="slidenum">
              <a:rPr lang="en-US" altLang="en-US" smtClean="0">
                <a:latin typeface="Times New Roman" panose="02020603050405020304" pitchFamily="18" charset="0"/>
              </a:rPr>
              <a:pPr/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EA4392B0-A3A4-4937-84A7-44C78BE133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CEB43FF4-C083-40E5-BA93-9384AEAEAB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>
            <a:extLst>
              <a:ext uri="{FF2B5EF4-FFF2-40B4-BE49-F238E27FC236}">
                <a16:creationId xmlns:a16="http://schemas.microsoft.com/office/drawing/2014/main" id="{63D77AE9-8C1F-44B1-A583-3029F7AE1B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13D9587-DF3E-4445-8607-2130D86CBFC2}" type="slidenum">
              <a:rPr lang="en-US" altLang="en-US" smtClean="0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A55699F5-743C-4177-9E51-D663751A6F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EBDA6FEF-B660-4E12-B864-1E8601B219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>
            <a:extLst>
              <a:ext uri="{FF2B5EF4-FFF2-40B4-BE49-F238E27FC236}">
                <a16:creationId xmlns:a16="http://schemas.microsoft.com/office/drawing/2014/main" id="{10AF476F-5AD7-47F9-B0F0-A556C94129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4F98FFA-9F26-40F8-BD45-B7F4E14A1460}" type="slidenum">
              <a:rPr lang="en-US" altLang="en-US" smtClean="0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09E4E50A-5C60-4D40-99C4-366D9ABB9A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2B952955-1780-4EAC-874C-B7EACD652E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id="{8FB352B8-7CE7-4C5F-8F23-8464C673EA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F631D92-1373-464F-B035-89A3F3E84EDE}" type="slidenum">
              <a:rPr lang="en-US" altLang="en-US" smtClean="0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CBF65C73-A9C5-4A30-91EF-8C32C41884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DCF7DF5F-4CFC-45DB-AD4A-ECC4CC8DAA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47676FF3-D419-448B-ADC5-546E819693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64CA732-9143-490C-B96E-65301013B3F8}" type="slidenum">
              <a:rPr lang="en-US" altLang="en-US" smtClean="0"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841BB764-94A0-44AF-81DC-5D362F4AE2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30B25968-8516-4B5A-A3B8-476FFF35EA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6F6C66EC-6A72-495C-87B1-44AD1BB39C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5492D78-3B6F-4F52-9A52-C793A90AFC3A}" type="slidenum">
              <a:rPr lang="en-US" altLang="en-US" smtClean="0"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7DD2C8C1-55FE-4832-96C1-FF084B4DC5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D66E2780-8D2A-40A4-B03D-BBC0E8E725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1EE1BD64-D438-4A17-88FF-F4175E3BB9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D964366-BE85-4257-A546-E7A1BEC6E88B}" type="slidenum">
              <a:rPr lang="en-US" altLang="en-US" smtClean="0">
                <a:latin typeface="Times New Roman" panose="02020603050405020304" pitchFamily="18" charset="0"/>
              </a:rPr>
              <a:pPr/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F6938C08-1A79-46F1-B7A1-2EA5D1EA58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016BAA15-870D-466B-835E-361E1BB244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2ADC779D-576D-499E-B2D8-E7ED2AC7C4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6FBE640-6DC3-422A-AC83-2CE2A633097C}" type="slidenum">
              <a:rPr lang="en-US" altLang="en-US" smtClean="0">
                <a:latin typeface="Times New Roman" panose="02020603050405020304" pitchFamily="18" charset="0"/>
              </a:rPr>
              <a:pPr/>
              <a:t>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41059546-C287-4854-9FD6-A3959D6049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AAA89CDB-9E58-43AA-8A1E-A600165B95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54930BA4-BAE4-4111-BF1C-0626C72FDD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41E8750-E160-4215-BFA6-05E7C9DC3E98}" type="slidenum">
              <a:rPr lang="en-US" altLang="en-US" smtClean="0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B2165D03-B3FD-41EE-8127-83B6F1D92B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925E2925-75B7-429A-BED3-DD1CA5FE11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A59622D7-8498-43BE-9E06-3C2E658A1F5B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7FBFC588-6C1E-4AB2-8A77-34E214E35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67AD90D3-9EAF-4E78-92F8-EAC2F34B1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CDA68EE0-F43F-459C-BB07-817EACDEC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3052C23A-A760-432A-9151-FD820D5A3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rgbClr val="336699"/>
                </a:solidFill>
                <a:latin typeface="Helvetica" panose="020B0604020202020204" pitchFamily="34" charset="0"/>
              </a:rPr>
              <a:t>Silberschatz, Galvin and Gagne ©2018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03534934-9607-402A-BEEF-9E2FB49D1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613525"/>
            <a:ext cx="2730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336699"/>
                </a:solidFill>
                <a:latin typeface="Helvetica" panose="020B0604020202020204" pitchFamily="34" charset="0"/>
              </a:rPr>
              <a:t>Operating System Concepts – 10</a:t>
            </a:r>
            <a:r>
              <a:rPr lang="en-US" altLang="en-US" sz="1000" b="1" baseline="30000">
                <a:solidFill>
                  <a:srgbClr val="336699"/>
                </a:solidFill>
                <a:latin typeface="Helvetica" panose="020B0604020202020204" pitchFamily="34" charset="0"/>
              </a:rPr>
              <a:t>th</a:t>
            </a:r>
            <a:r>
              <a:rPr lang="en-US" altLang="en-US" sz="1000" b="1">
                <a:solidFill>
                  <a:srgbClr val="336699"/>
                </a:solidFill>
                <a:latin typeface="Helvetica" panose="020B0604020202020204" pitchFamily="34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8712E451-C2B8-4D25-9997-7C64537C0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AEE310E0-DD08-48FF-A18D-A2FF37439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xtLst/>
        </p:spPr>
        <p:txBody>
          <a:bodyPr wrap="none" lIns="91435" tIns="45718" rIns="91435" bIns="45718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3453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405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423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D88037C3-3AA6-46D4-902F-5CBC9D1B3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152400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zh-TW" sz="2000" u="sng">
                <a:latin typeface="AvantGarde" pitchFamily="34" charset="0"/>
                <a:ea typeface="新細明體" panose="020B0604030504040204" pitchFamily="18" charset="-120"/>
              </a:rPr>
              <a:t>Outline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D423D1BE-2E1B-4A65-8253-2449101B367F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76200"/>
            <a:ext cx="304800" cy="685800"/>
            <a:chOff x="4032" y="3840"/>
            <a:chExt cx="192" cy="432"/>
          </a:xfrm>
        </p:grpSpPr>
        <p:sp>
          <p:nvSpPr>
            <p:cNvPr id="5" name="AutoShape 5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D6AE2B10-A2F7-4727-ABD9-B0D85E7F3E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4032" y="3840"/>
              <a:ext cx="192" cy="192"/>
            </a:xfrm>
            <a:prstGeom prst="actionButtonBackPrevious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" name="AutoShape 6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057A41DA-BCC9-400F-96BB-F085894562C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-5400000">
              <a:off x="4032" y="4080"/>
              <a:ext cx="192" cy="192"/>
            </a:xfrm>
            <a:prstGeom prst="actionButtonBackPrevious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" name="Rectangle 7">
            <a:extLst>
              <a:ext uri="{FF2B5EF4-FFF2-40B4-BE49-F238E27FC236}">
                <a16:creationId xmlns:a16="http://schemas.microsoft.com/office/drawing/2014/main" id="{E02385B1-331A-40B8-9E91-C198FC50A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838200"/>
            <a:ext cx="24384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zh-TW" altLang="en-US" sz="1400" b="1">
              <a:solidFill>
                <a:schemeClr val="tx1"/>
              </a:solidFill>
              <a:latin typeface="AvantGarde" pitchFamily="34" charset="0"/>
              <a:ea typeface="新細明體" panose="020B0604030504040204" pitchFamily="18" charset="-120"/>
            </a:endParaRP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4F779398-C8E0-463C-B6C6-5972320F3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152400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zh-TW" sz="2000" u="sng">
                <a:latin typeface="AvantGarde" pitchFamily="34" charset="0"/>
                <a:ea typeface="新細明體" panose="020B0604030504040204" pitchFamily="18" charset="-120"/>
              </a:rPr>
              <a:t>Outline</a:t>
            </a:r>
          </a:p>
        </p:txBody>
      </p:sp>
      <p:grpSp>
        <p:nvGrpSpPr>
          <p:cNvPr id="9" name="Group 11">
            <a:extLst>
              <a:ext uri="{FF2B5EF4-FFF2-40B4-BE49-F238E27FC236}">
                <a16:creationId xmlns:a16="http://schemas.microsoft.com/office/drawing/2014/main" id="{DEA49DD2-EC26-4AA6-817B-7004131E36A6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76200"/>
            <a:ext cx="304800" cy="685800"/>
            <a:chOff x="4032" y="3840"/>
            <a:chExt cx="192" cy="432"/>
          </a:xfrm>
        </p:grpSpPr>
        <p:sp>
          <p:nvSpPr>
            <p:cNvPr id="10" name="AutoShape 12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580A0AA1-7054-4128-9858-64D17FB325D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4032" y="3840"/>
              <a:ext cx="192" cy="192"/>
            </a:xfrm>
            <a:prstGeom prst="actionButtonBackPrevious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AutoShape 13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6C8379A2-7A1D-4D7A-AB0A-02D0A372EC3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-5400000">
              <a:off x="4032" y="4080"/>
              <a:ext cx="192" cy="192"/>
            </a:xfrm>
            <a:prstGeom prst="actionButtonBackPrevious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2" name="Rectangle 14">
            <a:extLst>
              <a:ext uri="{FF2B5EF4-FFF2-40B4-BE49-F238E27FC236}">
                <a16:creationId xmlns:a16="http://schemas.microsoft.com/office/drawing/2014/main" id="{1E627A4A-A7C3-4BC3-8068-624963BCA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838200"/>
            <a:ext cx="24384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zh-TW" altLang="en-US" sz="1400" b="1">
              <a:solidFill>
                <a:schemeClr val="tx1"/>
              </a:solidFill>
              <a:latin typeface="AvantGarde" pitchFamily="34" charset="0"/>
              <a:ea typeface="新細明體" panose="020B0604030504040204" pitchFamily="18" charset="-120"/>
            </a:endParaRP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29653832-34D3-48E9-8115-0B31B032730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400800"/>
            <a:ext cx="662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zh-TW">
                <a:solidFill>
                  <a:schemeClr val="tx1"/>
                </a:solidFill>
                <a:ea typeface="新細明體" panose="020B0604030504040204" pitchFamily="18" charset="-120"/>
              </a:rPr>
              <a:t>© Copyright 1992–2004 by Deitel &amp; Associates, Inc. and Pearson Education Inc. All Rights Reserved</a:t>
            </a:r>
            <a:r>
              <a:rPr lang="en-US" altLang="zh-TW">
                <a:solidFill>
                  <a:schemeClr val="tx1"/>
                </a:solidFill>
                <a:latin typeface="AvantGarde" pitchFamily="34" charset="0"/>
                <a:ea typeface="新細明體" panose="020B0604030504040204" pitchFamily="18" charset="-120"/>
              </a:rPr>
              <a:t>.</a:t>
            </a:r>
            <a:endParaRPr lang="en-US" altLang="zh-TW">
              <a:solidFill>
                <a:schemeClr val="tx1"/>
              </a:solidFill>
              <a:ea typeface="新細明體" panose="020B0604030504040204" pitchFamily="18" charset="-120"/>
            </a:endParaRPr>
          </a:p>
        </p:txBody>
      </p:sp>
      <p:sp>
        <p:nvSpPr>
          <p:cNvPr id="45064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629400" y="762000"/>
            <a:ext cx="2438400" cy="6096000"/>
          </a:xfrm>
        </p:spPr>
        <p:txBody>
          <a:bodyPr/>
          <a:lstStyle>
            <a:lvl1pPr marL="0" indent="0">
              <a:buFontTx/>
              <a:buNone/>
              <a:defRPr sz="1800" b="1">
                <a:latin typeface="AvantGarde" pitchFamily="34" charset="0"/>
              </a:defRPr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A68A95F3-1A87-40EB-AAC4-84483E02910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0"/>
            <a:ext cx="1905000" cy="457200"/>
          </a:xfrm>
        </p:spPr>
        <p:txBody>
          <a:bodyPr/>
          <a:lstStyle>
            <a:lvl1pPr eaLnBrk="0" hangingPunct="0">
              <a:spcBef>
                <a:spcPct val="50000"/>
              </a:spcBef>
              <a:defRPr sz="1400">
                <a:solidFill>
                  <a:srgbClr val="000000"/>
                </a:solidFill>
              </a:defRPr>
            </a:lvl1pPr>
          </a:lstStyle>
          <a:p>
            <a:fld id="{BD95A1B4-3C09-42D7-9293-806B87995481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0628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DAB9D8-72CC-41C9-AFB8-29090A61FB1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412D32-3DEE-46D1-900E-26C198E784BB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0357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FB92D0-DB3E-422F-998C-077CB65FCA8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FBD401-1168-4556-8E75-6E0D433E593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1289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700213"/>
            <a:ext cx="4027487" cy="4776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100" y="1700213"/>
            <a:ext cx="4029075" cy="4776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B93175-2F5D-435C-A1DD-53A5B56A875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E502FE-BD29-452B-9FE8-7DDA34688E5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6937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722DED6-3084-4928-9778-8741131B089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4DA84E-3F59-4E24-A6B6-6B616B0BC354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67980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FC452D2-2E5A-4378-B7CB-718E47AD4C0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92BA05-62F8-44FD-BAED-76CACD16FC45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7826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1563BC1-414C-48E8-B9AF-DA8FD31DF6F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41D465-75D3-449F-AF0D-465BB3C07F33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106426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46F07C-52BB-457E-9AFC-41020AFE792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6C4CD9-DDFF-45DC-9C7B-A4111B48D54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20709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43753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BC4F67-B3D8-4AE9-8F89-9A91664719F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5E3E8E-A9F1-416A-B51D-CC520AE1219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9990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9E778E-219B-43BF-97E4-1F9A389F041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FB9F83-9A1F-4B5A-930F-FA34E615FD8E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01052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2125" y="76200"/>
            <a:ext cx="205105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76200"/>
            <a:ext cx="6005512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A7524A-4FC2-409F-A4F4-A98572F1152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6204FF-ED36-448B-916E-E1ED9B441756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003834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1776413"/>
            <a:ext cx="9144000" cy="13366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Moving Towards Massively Scalable Video Sensor Networks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7B23B5A8-C6B2-42BF-B0AE-4E5AD576035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1828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849FEE2C-EE45-4D63-B9B6-4543D2AB8E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2C21D356-2E36-4811-B150-7AA244A00F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55BF3-CDD7-4CBE-9721-F6C5D81CB3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318702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3BF4BAFB-BEA3-41DD-BCBB-C2BEE1F855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AF76A744-61BC-476D-93AE-5B0BE21AEE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5199F54E-4FA6-47A3-8239-9C07E178C5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A9C26F-E359-41B6-B2E5-939F6CA43D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8159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88CC29B6-182F-4873-A885-851C59EA28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6892D16B-F8FC-4385-89F9-71A46A9533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CDBF20FA-CD3F-4216-8E09-5A6C11D8F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86116B-2166-441A-B1C6-1E9480EF04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00811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AFA9DBE1-6CC3-4F70-A7AE-ADFDA36BDF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B0D5C74D-3003-4A13-A344-F6983A3907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B4877382-7133-400A-8913-F4F4B3F1FD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56115C-CAF8-4D24-8DAC-9EB354F3CA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052933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640C30E4-E2D9-4C37-A69D-67F5123A00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3758F90F-7C43-4B6E-8CB4-8DBF32F980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10AAC752-A823-4D22-A01F-E6D77B9F0E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CC9AC6-A41E-44CD-A674-DE40440DC1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282514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C321ADC4-0036-49D2-A72D-214453E360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A4AADA4C-B50C-4B4D-949E-D2F208E9BA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C43E6C5F-CD36-45CA-968A-46E66C87FF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3BE323-118F-4CF9-8D24-152D11A6E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214945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477D1633-D781-4E75-BACE-31ED0D67C1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7A36956F-2C41-494B-80C4-829D83B5C4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6A81B882-7E7E-4A12-BB75-85D0A6A433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3DCB8F-DA7F-42F4-8612-AC123A4C57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59160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4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3" indent="0">
              <a:buNone/>
              <a:defRPr sz="1400"/>
            </a:lvl7pPr>
            <a:lvl8pPr marL="3200240" indent="0">
              <a:buNone/>
              <a:defRPr sz="1400"/>
            </a:lvl8pPr>
            <a:lvl9pPr marL="365741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14199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99A3FCF6-4388-4966-A64B-F7BACB339B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96F7A5E5-97E2-4398-88DB-F1837DFEBE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4B082CAE-638F-4747-A887-253B7848C9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A0331-3FE3-49C0-8B0D-6B9BE9E5D4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86811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CBF77C54-D1AD-4E72-9663-004D69E9B2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F0AAF225-C07E-4F1D-8516-2BA0BD81FF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160B239A-BDCA-4194-B56C-6E02266D5B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05CBF9-9AFE-4405-9E11-FD1729F80B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3707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E8E75301-21C5-42C5-BCDD-CE682A0BAD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E7C61C22-2172-4F5C-BCC0-D78A69A66F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E4F25800-0517-4937-B097-59EBEF4D5E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B261D1-132F-4F36-BAA0-5A74E311AF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29115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43650" y="304800"/>
            <a:ext cx="19621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57340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74A8E0AB-CEDF-436C-B6C9-E3D9C6CFF9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01F4617D-056D-4E2A-862C-BC2266772A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6BDFE67D-EC3B-4DDF-B55C-21B76F27B2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48FFB9-978D-4790-9E3E-17B785D676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521037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9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9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5043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6077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1547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269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3791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465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>
            <a:extLst>
              <a:ext uri="{FF2B5EF4-FFF2-40B4-BE49-F238E27FC236}">
                <a16:creationId xmlns:a16="http://schemas.microsoft.com/office/drawing/2014/main" id="{3916F49A-CA38-4AD6-A223-059E776B6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061DDD68-D767-4A1D-84AB-7BE922D266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7B0FB59-0084-465A-88E9-4FCAE49639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1722E2B-CCB2-44E4-BD82-FFACA1F78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/>
        </p:spPr>
        <p:txBody>
          <a:bodyPr wrap="none" lIns="91435" tIns="45718" rIns="91435" bIns="45718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1E019200-1B29-45CE-B6BF-FEBA3CFD015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77607A26-BDD6-405B-A0A3-2A2706BE7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  <a:extLst/>
        </p:spPr>
        <p:txBody>
          <a:bodyPr wrap="none" lIns="91435" tIns="45718" rIns="91435" bIns="45718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884F5EE7-7C5F-4FF1-886F-C9ADBDC0B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/>
        </p:spPr>
        <p:txBody>
          <a:bodyPr wrap="none" lIns="91435" tIns="45718" rIns="91435" bIns="45718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1033" name="Text Box 9">
            <a:extLst>
              <a:ext uri="{FF2B5EF4-FFF2-40B4-BE49-F238E27FC236}">
                <a16:creationId xmlns:a16="http://schemas.microsoft.com/office/drawing/2014/main" id="{AF8CBCFA-5B03-4A8F-BF4D-15087AF21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088" y="6613525"/>
            <a:ext cx="447675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t>7.</a:t>
            </a:r>
            <a:fld id="{04DDA50C-E1FF-4617-A1DF-111194E9A7E8}" type="slidenum">
              <a:rPr lang="en-US" altLang="en-US" sz="1000" b="1" smtClean="0">
                <a:solidFill>
                  <a:srgbClr val="006699"/>
                </a:solidFill>
                <a:latin typeface="Helvetica" panose="020B0604020202020204" pitchFamily="34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>
              <a:solidFill>
                <a:srgbClr val="006699"/>
              </a:solidFill>
              <a:latin typeface="Helvetica" panose="020B0604020202020204" pitchFamily="34" charset="0"/>
            </a:endParaRP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2E3FA5C1-06B5-496D-8FF5-E35620430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t>Silberschatz, Galvin and Gagne ©2018</a:t>
            </a: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688EB0B6-2E3D-45F1-BBA6-073030EE4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621463"/>
            <a:ext cx="2730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t>Operating System Concepts – 10</a:t>
            </a:r>
            <a:r>
              <a:rPr lang="en-US" altLang="en-US" sz="1000" b="1" baseline="30000">
                <a:solidFill>
                  <a:srgbClr val="006699"/>
                </a:solidFill>
                <a:latin typeface="Helvetica" panose="020B0604020202020204" pitchFamily="34" charset="0"/>
              </a:rPr>
              <a:t>th</a:t>
            </a:r>
            <a:r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t> Edition</a:t>
            </a:r>
          </a:p>
        </p:txBody>
      </p:sp>
      <p:pic>
        <p:nvPicPr>
          <p:cNvPr id="1036" name="Picture 12" descr="dino_6">
            <a:extLst>
              <a:ext uri="{FF2B5EF4-FFF2-40B4-BE49-F238E27FC236}">
                <a16:creationId xmlns:a16="http://schemas.microsoft.com/office/drawing/2014/main" id="{CCAC0396-4A79-4748-8F9C-EAF2A99E5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42" r:id="rId2"/>
    <p:sldLayoutId id="2147484343" r:id="rId3"/>
    <p:sldLayoutId id="2147484344" r:id="rId4"/>
    <p:sldLayoutId id="2147484345" r:id="rId5"/>
    <p:sldLayoutId id="2147484346" r:id="rId6"/>
    <p:sldLayoutId id="2147484347" r:id="rId7"/>
    <p:sldLayoutId id="2147484348" r:id="rId8"/>
    <p:sldLayoutId id="2147484349" r:id="rId9"/>
    <p:sldLayoutId id="2147484350" r:id="rId10"/>
    <p:sldLayoutId id="21474843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charset="0"/>
        </a:defRPr>
      </a:lvl5pPr>
      <a:lvl6pPr marL="457177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532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709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pitchFamily="-84" charset="2"/>
        <a:buChar char="n"/>
        <a:defRPr kumimoji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1363" indent="-284163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pitchFamily="-84" charset="2"/>
        <a:buChar char="l"/>
        <a:defRPr kumimoji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084263" indent="-227013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427163" indent="-227013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770063" indent="-227013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228738" indent="-228589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5915" indent="-228589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093" indent="-228589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270" indent="-228589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0768ABE-7921-4493-A86C-8470C94C60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EB24607-710F-4D81-BC7E-B2962828C8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700213"/>
            <a:ext cx="8208962" cy="477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179521DC-66B0-49EA-9982-B8DAEB733B0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77000"/>
            <a:ext cx="1905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>
                <a:solidFill>
                  <a:schemeClr val="tx1"/>
                </a:solidFill>
                <a:ea typeface="新細明體" panose="020B0604030504040204" pitchFamily="18" charset="-120"/>
              </a:defRPr>
            </a:lvl1pPr>
          </a:lstStyle>
          <a:p>
            <a:fld id="{43EDC4DD-3D9E-4B90-8214-283498C2000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711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5" r:id="rId1"/>
    <p:sldLayoutId id="2147484356" r:id="rId2"/>
    <p:sldLayoutId id="2147484357" r:id="rId3"/>
    <p:sldLayoutId id="2147484358" r:id="rId4"/>
    <p:sldLayoutId id="2147484359" r:id="rId5"/>
    <p:sldLayoutId id="2147484360" r:id="rId6"/>
    <p:sldLayoutId id="2147484361" r:id="rId7"/>
    <p:sldLayoutId id="2147484362" r:id="rId8"/>
    <p:sldLayoutId id="2147484363" r:id="rId9"/>
    <p:sldLayoutId id="2147484364" r:id="rId10"/>
    <p:sldLayoutId id="214748436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u="sng">
          <a:solidFill>
            <a:srgbClr val="030CB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 u="sng">
          <a:solidFill>
            <a:srgbClr val="030CBD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 u="sng">
          <a:solidFill>
            <a:srgbClr val="030CBD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 u="sng">
          <a:solidFill>
            <a:srgbClr val="030CBD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 u="sng">
          <a:solidFill>
            <a:srgbClr val="030CBD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 u="sng">
          <a:solidFill>
            <a:srgbClr val="030CBD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 u="sng">
          <a:solidFill>
            <a:srgbClr val="030CBD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 u="sng">
          <a:solidFill>
            <a:srgbClr val="030CBD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 u="sng">
          <a:solidFill>
            <a:srgbClr val="030CBD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>
            <a:extLst>
              <a:ext uri="{FF2B5EF4-FFF2-40B4-BE49-F238E27FC236}">
                <a16:creationId xmlns:a16="http://schemas.microsoft.com/office/drawing/2014/main" id="{597AF0BD-8809-4103-AC0A-E6C55D2065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7848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12">
            <a:extLst>
              <a:ext uri="{FF2B5EF4-FFF2-40B4-BE49-F238E27FC236}">
                <a16:creationId xmlns:a16="http://schemas.microsoft.com/office/drawing/2014/main" id="{4B837849-66DD-41A1-9DFE-C87EC7F63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id="{910522B8-82A6-443B-B880-60EB6225B9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2" name="Rectangle 14">
            <a:extLst>
              <a:ext uri="{FF2B5EF4-FFF2-40B4-BE49-F238E27FC236}">
                <a16:creationId xmlns:a16="http://schemas.microsoft.com/office/drawing/2014/main" id="{50A14F2B-8F1A-4DF7-92F7-0140862E2CF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77000"/>
            <a:ext cx="28956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3" name="Rectangle 15">
            <a:extLst>
              <a:ext uri="{FF2B5EF4-FFF2-40B4-BE49-F238E27FC236}">
                <a16:creationId xmlns:a16="http://schemas.microsoft.com/office/drawing/2014/main" id="{F4E763B4-E2C2-4DFB-A7B3-4DC7561EEF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B99AE7A-8F99-42B6-B55F-80CC3A1FAF5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Line 17">
            <a:extLst>
              <a:ext uri="{FF2B5EF4-FFF2-40B4-BE49-F238E27FC236}">
                <a16:creationId xmlns:a16="http://schemas.microsoft.com/office/drawing/2014/main" id="{D9BD7C73-C2FF-40DD-BE9F-2B00ECDB819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60388" y="1168400"/>
            <a:ext cx="70866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2" name="Line 16">
            <a:extLst>
              <a:ext uri="{FF2B5EF4-FFF2-40B4-BE49-F238E27FC236}">
                <a16:creationId xmlns:a16="http://schemas.microsoft.com/office/drawing/2014/main" id="{64FD28D6-21C2-4408-85B0-C5B69032962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33400" y="1143000"/>
            <a:ext cx="7086600" cy="0"/>
          </a:xfrm>
          <a:prstGeom prst="line">
            <a:avLst/>
          </a:prstGeom>
          <a:noFill/>
          <a:ln w="76200" cap="sq">
            <a:pattFill prst="ltUpDiag">
              <a:fgClr>
                <a:schemeClr val="bg1"/>
              </a:fgClr>
              <a:bgClr>
                <a:srgbClr val="B20000"/>
              </a:bgClr>
            </a:patt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5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7" r:id="rId1"/>
    <p:sldLayoutId id="2147484368" r:id="rId2"/>
    <p:sldLayoutId id="2147484369" r:id="rId3"/>
    <p:sldLayoutId id="2147484370" r:id="rId4"/>
    <p:sldLayoutId id="2147484371" r:id="rId5"/>
    <p:sldLayoutId id="2147484372" r:id="rId6"/>
    <p:sldLayoutId id="2147484373" r:id="rId7"/>
    <p:sldLayoutId id="2147484374" r:id="rId8"/>
    <p:sldLayoutId id="2147484375" r:id="rId9"/>
    <p:sldLayoutId id="2147484376" r:id="rId10"/>
    <p:sldLayoutId id="2147484377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anose="05000000000000000000" pitchFamily="2" charset="2"/>
        <a:buChar char="q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anose="05000000000000000000" pitchFamily="2" charset="2"/>
        <a:buChar char="v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C0A0BFE2-F953-44B2-BB07-27336B963B1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808038"/>
            <a:ext cx="7772400" cy="2128837"/>
          </a:xfrm>
        </p:spPr>
        <p:txBody>
          <a:bodyPr/>
          <a:lstStyle/>
          <a:p>
            <a:pPr eaLnBrk="1" hangingPunct="1"/>
            <a:r>
              <a:rPr lang="en-US" altLang="en-US"/>
              <a:t>Chapter 7:  Synchronization Examples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6D8BF70C-5D17-4E47-BBDB-4A6E1408ED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6000" y="147638"/>
            <a:ext cx="7670800" cy="576262"/>
          </a:xfrm>
        </p:spPr>
        <p:txBody>
          <a:bodyPr/>
          <a:lstStyle/>
          <a:p>
            <a:pPr eaLnBrk="1" hangingPunct="1"/>
            <a:r>
              <a:rPr lang="en-US" altLang="en-US"/>
              <a:t>Dining-Philosophers Problem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9330BD19-4AE5-432A-AE6F-9FAF209204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28688" y="3403600"/>
            <a:ext cx="6908800" cy="2765425"/>
          </a:xfrm>
        </p:spPr>
        <p:txBody>
          <a:bodyPr/>
          <a:lstStyle/>
          <a:p>
            <a:pPr>
              <a:tabLst>
                <a:tab pos="1365250" algn="l"/>
                <a:tab pos="1538288" algn="l"/>
              </a:tabLst>
            </a:pPr>
            <a:r>
              <a:rPr lang="en-US" altLang="en-US" sz="1600"/>
              <a:t>Philosophers spend their lives alternating thinking and eating</a:t>
            </a:r>
          </a:p>
          <a:p>
            <a:pPr>
              <a:tabLst>
                <a:tab pos="1365250" algn="l"/>
                <a:tab pos="1538288" algn="l"/>
              </a:tabLst>
            </a:pPr>
            <a:r>
              <a:rPr lang="en-US" altLang="en-US" sz="1600"/>
              <a:t>Don’</a:t>
            </a:r>
            <a:r>
              <a:rPr lang="en-US" altLang="ja-JP" sz="1600"/>
              <a:t>t interact with their neighbors, occasionally try to pick up 2 chopsticks (one at a time) to eat from bowl</a:t>
            </a:r>
          </a:p>
          <a:p>
            <a:pPr lvl="1">
              <a:tabLst>
                <a:tab pos="1365250" algn="l"/>
                <a:tab pos="1538288" algn="l"/>
              </a:tabLst>
            </a:pPr>
            <a:r>
              <a:rPr lang="en-US" altLang="en-US" sz="1600"/>
              <a:t>Need both to eat, then release both when done</a:t>
            </a:r>
          </a:p>
          <a:p>
            <a:pPr>
              <a:tabLst>
                <a:tab pos="1365250" algn="l"/>
                <a:tab pos="1538288" algn="l"/>
              </a:tabLst>
            </a:pPr>
            <a:r>
              <a:rPr lang="en-US" altLang="en-US" sz="1600"/>
              <a:t>In the case of 5 philosophers</a:t>
            </a:r>
          </a:p>
          <a:p>
            <a:pPr lvl="1">
              <a:tabLst>
                <a:tab pos="1365250" algn="l"/>
                <a:tab pos="1538288" algn="l"/>
              </a:tabLst>
            </a:pPr>
            <a:r>
              <a:rPr lang="en-US" altLang="en-US" sz="1600"/>
              <a:t>Shared data </a:t>
            </a:r>
          </a:p>
          <a:p>
            <a:pPr lvl="2">
              <a:tabLst>
                <a:tab pos="1365250" algn="l"/>
                <a:tab pos="1538288" algn="l"/>
              </a:tabLst>
            </a:pPr>
            <a:r>
              <a:rPr lang="en-US" altLang="en-US" sz="1600"/>
              <a:t>Bowl of rice (data set)</a:t>
            </a:r>
          </a:p>
          <a:p>
            <a:pPr lvl="2">
              <a:tabLst>
                <a:tab pos="1365250" algn="l"/>
                <a:tab pos="1538288" algn="l"/>
              </a:tabLst>
            </a:pPr>
            <a:r>
              <a:rPr lang="en-US" altLang="en-US" sz="1600"/>
              <a:t>Semaphore </a:t>
            </a:r>
            <a:r>
              <a:rPr lang="en-US" altLang="en-US" sz="1600">
                <a:solidFill>
                  <a:srgbClr val="FF0000"/>
                </a:solidFill>
              </a:rPr>
              <a:t>chopstick [5]</a:t>
            </a:r>
            <a:r>
              <a:rPr lang="en-US" altLang="en-US" sz="1600"/>
              <a:t> initialized to 1</a:t>
            </a:r>
          </a:p>
        </p:txBody>
      </p:sp>
      <p:pic>
        <p:nvPicPr>
          <p:cNvPr id="24579" name="Picture 1">
            <a:extLst>
              <a:ext uri="{FF2B5EF4-FFF2-40B4-BE49-F238E27FC236}">
                <a16:creationId xmlns:a16="http://schemas.microsoft.com/office/drawing/2014/main" id="{509AF7D9-90FD-4063-A349-7BF605353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8" y="1116013"/>
            <a:ext cx="2173287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8606638B-6469-4012-BEAE-B7836F9B53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8225" y="161925"/>
            <a:ext cx="7866063" cy="576263"/>
          </a:xfrm>
        </p:spPr>
        <p:txBody>
          <a:bodyPr/>
          <a:lstStyle/>
          <a:p>
            <a:pPr eaLnBrk="1" hangingPunct="1"/>
            <a:r>
              <a:rPr lang="en-US" altLang="en-US" sz="3000"/>
              <a:t>  Dining-Philosophers Problem Algorithm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703FCE69-42B7-4D4B-9D6B-EC51A230B3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088" y="1119188"/>
            <a:ext cx="7107237" cy="4784725"/>
          </a:xfrm>
        </p:spPr>
        <p:txBody>
          <a:bodyPr/>
          <a:lstStyle/>
          <a:p>
            <a:pPr marL="376238" indent="-376238">
              <a:lnSpc>
                <a:spcPct val="90000"/>
              </a:lnSpc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/>
              <a:t>Semaphore Solution</a:t>
            </a:r>
          </a:p>
          <a:p>
            <a:pPr marL="376238" indent="-376238">
              <a:lnSpc>
                <a:spcPct val="90000"/>
              </a:lnSpc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/>
              <a:t>The structure of Philosopher</a:t>
            </a:r>
            <a:r>
              <a:rPr lang="en-US" altLang="en-US" i="1">
                <a:solidFill>
                  <a:srgbClr val="0000FF"/>
                </a:solidFill>
              </a:rPr>
              <a:t> i</a:t>
            </a:r>
            <a:r>
              <a:rPr lang="en-US" altLang="en-US"/>
              <a:t>: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>
                <a:solidFill>
                  <a:srgbClr val="000000"/>
                </a:solidFill>
                <a:latin typeface="Courier New" panose="02070309020205020404" pitchFamily="49" charset="0"/>
              </a:rPr>
              <a:t>while (true){ 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>
                <a:solidFill>
                  <a:srgbClr val="000000"/>
                </a:solidFill>
                <a:latin typeface="Courier New" panose="02070309020205020404" pitchFamily="49" charset="0"/>
              </a:rPr>
              <a:t>    wait (chopstick[i] );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>
                <a:solidFill>
                  <a:srgbClr val="000000"/>
                </a:solidFill>
                <a:latin typeface="Courier New" panose="02070309020205020404" pitchFamily="49" charset="0"/>
              </a:rPr>
              <a:t>	 wait (chopStick[ (i + 1) % 5] );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>
                <a:solidFill>
                  <a:srgbClr val="000000"/>
                </a:solidFill>
                <a:latin typeface="Courier New" panose="02070309020205020404" pitchFamily="49" charset="0"/>
              </a:rPr>
              <a:t>	  /* eat for awhile */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endParaRPr lang="en-US" altLang="en-US" sz="1600" b="1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>
                <a:solidFill>
                  <a:srgbClr val="000000"/>
                </a:solidFill>
                <a:latin typeface="Courier New" panose="02070309020205020404" pitchFamily="49" charset="0"/>
              </a:rPr>
              <a:t>	 signal (chopstick[i] );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>
                <a:solidFill>
                  <a:srgbClr val="000000"/>
                </a:solidFill>
                <a:latin typeface="Courier New" panose="02070309020205020404" pitchFamily="49" charset="0"/>
              </a:rPr>
              <a:t>	 signal (chopstick[ (i + 1) % 5] );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>
                <a:solidFill>
                  <a:srgbClr val="000000"/>
                </a:solidFill>
                <a:latin typeface="Courier New" panose="02070309020205020404" pitchFamily="49" charset="0"/>
              </a:rPr>
              <a:t>	  /* think for awhile */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endParaRPr lang="en-US" altLang="en-US" b="1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altLang="en-US" sz="1600">
              <a:solidFill>
                <a:srgbClr val="0000FF"/>
              </a:solidFill>
            </a:endParaRPr>
          </a:p>
          <a:p>
            <a:pPr marL="376238" indent="-376238">
              <a:lnSpc>
                <a:spcPct val="90000"/>
              </a:lnSpc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/>
              <a:t>  What is the problem with this algorithm?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endParaRPr lang="en-US" altLang="en-US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0C6DEDC2-4119-4BAA-B7A3-72F14C9AC1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4563" y="90488"/>
            <a:ext cx="8077200" cy="609600"/>
          </a:xfrm>
        </p:spPr>
        <p:txBody>
          <a:bodyPr/>
          <a:lstStyle/>
          <a:p>
            <a:pPr eaLnBrk="1" hangingPunct="1"/>
            <a:r>
              <a:rPr lang="en-US" altLang="en-US" sz="2800"/>
              <a:t>Monitor Solution to Dining Philosophers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003656BC-2998-4AF6-8850-1F4837B8D9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6175" y="979488"/>
            <a:ext cx="7345363" cy="5384800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monitor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DiningPhilosophers</a:t>
            </a:r>
            <a:endParaRPr lang="en-US" altLang="en-US" sz="16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{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enum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{ THINKING, HUNGRY, EATING) state [5] 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condition self [5];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sz="16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void pickup (int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) {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state[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 = HUNGRY;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test(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if (state[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 != EATING)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		self[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].wait;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void putdown (int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) {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state[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 = THINKING;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  // test left and right neighbors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test((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+ 4) % 5);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test((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+ 1) % 5);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	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1D6DDD57-AB6C-41B7-89C0-53566F38A6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81113" y="123825"/>
            <a:ext cx="7916862" cy="638175"/>
          </a:xfrm>
        </p:spPr>
        <p:txBody>
          <a:bodyPr/>
          <a:lstStyle/>
          <a:p>
            <a:pPr eaLnBrk="1" hangingPunct="1"/>
            <a:r>
              <a:rPr lang="en-US" altLang="en-US"/>
              <a:t>Solution to Dining Philosophers (Cont.)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666164CC-7CF9-4B6F-8E56-417F3D62ED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60463" y="944563"/>
            <a:ext cx="6908800" cy="5268912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void test (int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) {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	if ((state[(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+ 4) % 5] != EATING) &amp;&amp;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  (state[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 == HUNGRY) &amp;&amp;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  (state[(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+ 1) % 5] != EATING) ) {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   	state[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 = EATING 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	    	self[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].signal () 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 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sz="16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initialization_code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() {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	for (int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= 0;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&lt; 5;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++)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	state[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 = THINKING;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>
            <a:extLst>
              <a:ext uri="{FF2B5EF4-FFF2-40B4-BE49-F238E27FC236}">
                <a16:creationId xmlns:a16="http://schemas.microsoft.com/office/drawing/2014/main" id="{9046383E-9A3B-44B3-8E7B-5873C2E781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090613"/>
            <a:ext cx="7445375" cy="5268912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sz="160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/>
              <a:t>Each philosopher </a:t>
            </a:r>
            <a:r>
              <a:rPr lang="en-US" altLang="en-US" i="1"/>
              <a:t>i </a:t>
            </a:r>
            <a:r>
              <a:rPr lang="en-US" altLang="en-US"/>
              <a:t>invokes the</a:t>
            </a:r>
            <a:r>
              <a:rPr lang="en-US" altLang="en-US" i="1"/>
              <a:t> </a:t>
            </a:r>
            <a:r>
              <a:rPr lang="en-US" altLang="en-US"/>
              <a:t>operations </a:t>
            </a: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pickup()</a:t>
            </a:r>
            <a:r>
              <a:rPr lang="en-US" altLang="en-US" sz="2000" i="1"/>
              <a:t> </a:t>
            </a:r>
            <a:r>
              <a:rPr lang="en-US" altLang="en-US"/>
              <a:t>and </a:t>
            </a: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putdown()</a:t>
            </a:r>
            <a:r>
              <a:rPr lang="en-US" altLang="en-US" sz="2000"/>
              <a:t> </a:t>
            </a:r>
            <a:r>
              <a:rPr lang="en-US" altLang="en-US"/>
              <a:t>in the following sequence: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b="1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</a:rPr>
              <a:t>              </a:t>
            </a: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DiningPhilosophers.pickup(i)</a:t>
            </a: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b="1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</a:rPr>
              <a:t>                   /** EAT **/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b="1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</a:rPr>
              <a:t>              </a:t>
            </a: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DiningPhilosophers.putdown(i)</a:t>
            </a: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/>
              <a:t>No deadlock, but starvation is possible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i="1">
                <a:solidFill>
                  <a:srgbClr val="0000FF"/>
                </a:solidFill>
              </a:rPr>
              <a:t>       </a:t>
            </a: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21EE4F1B-3587-49E9-93F8-4BBAC36B8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0" y="95250"/>
            <a:ext cx="791686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6699"/>
                </a:solidFill>
                <a:latin typeface="Arial" panose="020B0604020202020204" pitchFamily="34" charset="0"/>
              </a:rPr>
              <a:t>Solution to Dining Philosophers (Cont.)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>
            <a:extLst>
              <a:ext uri="{FF2B5EF4-FFF2-40B4-BE49-F238E27FC236}">
                <a16:creationId xmlns:a16="http://schemas.microsoft.com/office/drawing/2014/main" id="{D01223E2-6F13-4ECE-AFDB-4CAAAF6B83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3043A5-C50E-4DD8-BAD6-3ADBC1232032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B0604030504040204" pitchFamily="18" charset="-120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B0604030504040204" pitchFamily="18" charset="-120"/>
              <a:cs typeface="Times New Roman" panose="02020603050405020304" pitchFamily="18" charset="0"/>
            </a:endParaRP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25ABE89F-DA7F-4640-BA39-D3593C2136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2925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u="none"/>
              <a:t>Sleeping Barber Problem</a:t>
            </a: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6D7AB9B-F162-42D5-8912-3CAFDBDE5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4" t="36014" r="16373" b="26724"/>
          <a:stretch>
            <a:fillRect/>
          </a:stretch>
        </p:blipFill>
        <p:spPr bwMode="auto">
          <a:xfrm>
            <a:off x="233363" y="1011238"/>
            <a:ext cx="3244850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4">
            <a:extLst>
              <a:ext uri="{FF2B5EF4-FFF2-40B4-BE49-F238E27FC236}">
                <a16:creationId xmlns:a16="http://schemas.microsoft.com/office/drawing/2014/main" id="{18569314-6BD3-45FB-BF27-24F5E1D57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1095375"/>
            <a:ext cx="5210175" cy="490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There is one barber, and n chairs for waiting customers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If there are no customers, then the barber sits in his chair and sleeps (as illustrated in the picture)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When a new customer arrives and the barber is sleeping, then he will wakeup the barber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When a new customer arrives, and the barber is busy, then he will sit on the chairs if there is any available, otherwise (when all the chairs are full) he will leave.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>
            <a:extLst>
              <a:ext uri="{FF2B5EF4-FFF2-40B4-BE49-F238E27FC236}">
                <a16:creationId xmlns:a16="http://schemas.microsoft.com/office/drawing/2014/main" id="{81C903A8-1DE7-4210-A707-3E3237983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86598D-08A0-48D7-AED2-2AA3FD399F0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BE08EDAF-527E-48BF-82ED-88BAA684E3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sleeping barber problem</a:t>
            </a:r>
          </a:p>
        </p:txBody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2628E36D-F7F8-4BB3-A252-C3E72E8CC9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4876800"/>
          </a:xfrm>
        </p:spPr>
        <p:txBody>
          <a:bodyPr/>
          <a:lstStyle/>
          <a:p>
            <a:pPr eaLnBrk="1" hangingPunct="1"/>
            <a:r>
              <a:rPr lang="en-US" altLang="en-US" i="1"/>
              <a:t>Barber:</a:t>
            </a:r>
            <a:endParaRPr lang="en-US" altLang="en-US"/>
          </a:p>
          <a:p>
            <a:pPr lvl="1" eaLnBrk="1" hangingPunct="1"/>
            <a:r>
              <a:rPr lang="en-US" altLang="en-US" sz="2400"/>
              <a:t>While there are people waiting for a hair cut, put one in the barber chair, and cut their hair</a:t>
            </a:r>
          </a:p>
          <a:p>
            <a:pPr lvl="1" eaLnBrk="1" hangingPunct="1"/>
            <a:r>
              <a:rPr lang="en-US" altLang="en-US" sz="2400"/>
              <a:t>When done, move to the next customer</a:t>
            </a:r>
          </a:p>
          <a:p>
            <a:pPr lvl="1" eaLnBrk="1" hangingPunct="1"/>
            <a:r>
              <a:rPr lang="en-US" altLang="en-US" sz="2400"/>
              <a:t>Else go to sleep, until someone comes in</a:t>
            </a:r>
          </a:p>
          <a:p>
            <a:pPr lvl="4" eaLnBrk="1" hangingPunct="1"/>
            <a:endParaRPr lang="en-US" altLang="en-US"/>
          </a:p>
          <a:p>
            <a:pPr eaLnBrk="1" hangingPunct="1"/>
            <a:r>
              <a:rPr lang="en-US" altLang="en-US" i="1"/>
              <a:t>Customer:</a:t>
            </a:r>
            <a:r>
              <a:rPr lang="en-US" altLang="en-US" i="1" u="sng">
                <a:solidFill>
                  <a:srgbClr val="0000FF"/>
                </a:solidFill>
              </a:rPr>
              <a:t>  </a:t>
            </a:r>
          </a:p>
          <a:p>
            <a:pPr lvl="1" eaLnBrk="1" hangingPunct="1"/>
            <a:r>
              <a:rPr lang="en-US" altLang="en-US" sz="2400"/>
              <a:t>If barber is asleep wake him up for a haircut</a:t>
            </a:r>
          </a:p>
          <a:p>
            <a:pPr lvl="1" eaLnBrk="1" hangingPunct="1"/>
            <a:r>
              <a:rPr lang="en-US" altLang="en-US" sz="2400"/>
              <a:t>If someone is getting a haircut wait for the barber to become free by sitting in a chair</a:t>
            </a:r>
          </a:p>
          <a:p>
            <a:pPr lvl="1" eaLnBrk="1" hangingPunct="1"/>
            <a:r>
              <a:rPr lang="en-US" altLang="en-US" sz="2400"/>
              <a:t>If all chairs are all full, leave the barbershop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>
            <a:extLst>
              <a:ext uri="{FF2B5EF4-FFF2-40B4-BE49-F238E27FC236}">
                <a16:creationId xmlns:a16="http://schemas.microsoft.com/office/drawing/2014/main" id="{B76D6327-32CD-456B-978D-3335D6F057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C06BB6-86F0-4D53-BC3E-EF2D00B897F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B0604030504040204" pitchFamily="18" charset="-120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B0604030504040204" pitchFamily="18" charset="-120"/>
              <a:cs typeface="Times New Roman" panose="02020603050405020304" pitchFamily="18" charset="0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2B0640DF-6CAC-4F36-9B03-9BB56FCC85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none"/>
              <a:t>Barber Shop Hints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376F65E5-FEA7-4332-92AD-81A102CBC5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484313"/>
            <a:ext cx="8208962" cy="47767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Consider the following: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chemeClr val="tx1"/>
                </a:solidFill>
              </a:rPr>
              <a:t>Customer threads should invoke a function named getHairCut.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chemeClr val="tx1"/>
                </a:solidFill>
              </a:rPr>
              <a:t>If a customer thread arrives when the shop is full, it can invoke leave, which exits.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chemeClr val="tx1"/>
                </a:solidFill>
              </a:rPr>
              <a:t>Barber threads should invoke cutHair.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chemeClr val="tx1"/>
                </a:solidFill>
              </a:rPr>
              <a:t>When the barber invokes cutHair there should be exactly one thread invoking getHairCut concurrently.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>
            <a:extLst>
              <a:ext uri="{FF2B5EF4-FFF2-40B4-BE49-F238E27FC236}">
                <a16:creationId xmlns:a16="http://schemas.microsoft.com/office/drawing/2014/main" id="{9F922D18-65AA-4C75-B882-893C2938DD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5429B4-09DA-4F80-A957-5EC7EBAEEAE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B0604030504040204" pitchFamily="18" charset="-120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B0604030504040204" pitchFamily="18" charset="-120"/>
              <a:cs typeface="Times New Roman" panose="02020603050405020304" pitchFamily="18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34367CE0-E9AF-4748-AD52-F723D88EEC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7772400" cy="692150"/>
          </a:xfrm>
        </p:spPr>
        <p:txBody>
          <a:bodyPr/>
          <a:lstStyle/>
          <a:p>
            <a:pPr algn="r" eaLnBrk="1" hangingPunct="1"/>
            <a:r>
              <a:rPr lang="en-US" altLang="en-US" sz="3200" u="none"/>
              <a:t>Sleeping Barber Solution</a:t>
            </a:r>
          </a:p>
        </p:txBody>
      </p:sp>
      <p:sp>
        <p:nvSpPr>
          <p:cNvPr id="5124" name="Rectangle 5">
            <a:extLst>
              <a:ext uri="{FF2B5EF4-FFF2-40B4-BE49-F238E27FC236}">
                <a16:creationId xmlns:a16="http://schemas.microsoft.com/office/drawing/2014/main" id="{91CA45FD-263C-428D-B10A-144A1AB1A0A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412875"/>
            <a:ext cx="4027487" cy="47767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void </a:t>
            </a:r>
            <a:r>
              <a:rPr lang="en-US" altLang="en-US" sz="2400" b="1" dirty="0">
                <a:solidFill>
                  <a:schemeClr val="tx1"/>
                </a:solidFill>
              </a:rPr>
              <a:t>customer</a:t>
            </a:r>
            <a:r>
              <a:rPr lang="en-US" altLang="en-US" sz="2400" dirty="0">
                <a:solidFill>
                  <a:schemeClr val="tx1"/>
                </a:solidFill>
              </a:rPr>
              <a:t> (void){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100" dirty="0"/>
              <a:t>wait(mutex);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100" dirty="0"/>
              <a:t>	if (counts==n+1)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100" dirty="0"/>
              <a:t>		signal(mutex);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100" dirty="0"/>
              <a:t>		leave(); 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/>
              <a:t>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100" dirty="0"/>
              <a:t>	counts +=1;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100" dirty="0"/>
              <a:t>signal(mutex);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2100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100" dirty="0"/>
              <a:t>signal(customer);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100" dirty="0"/>
              <a:t>wait(barber);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100" dirty="0" err="1"/>
              <a:t>getHairCut</a:t>
            </a:r>
            <a:r>
              <a:rPr lang="en-US" altLang="en-US" sz="2100" dirty="0"/>
              <a:t>();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2100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100" dirty="0"/>
              <a:t>wait(mutex);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100" dirty="0"/>
              <a:t>	counts -=1;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100"/>
              <a:t>signal(</a:t>
            </a:r>
            <a:r>
              <a:rPr lang="en-US" altLang="en-US" sz="2100" dirty="0"/>
              <a:t>mutex);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5125" name="Rectangle 6">
            <a:extLst>
              <a:ext uri="{FF2B5EF4-FFF2-40B4-BE49-F238E27FC236}">
                <a16:creationId xmlns:a16="http://schemas.microsoft.com/office/drawing/2014/main" id="{9CFF0058-2460-4A40-898E-3138F557F2A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64100" y="1412875"/>
            <a:ext cx="4029075" cy="47767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void </a:t>
            </a:r>
            <a:r>
              <a:rPr lang="en-US" altLang="en-US" sz="2400" b="1" dirty="0">
                <a:solidFill>
                  <a:schemeClr val="tx1"/>
                </a:solidFill>
              </a:rPr>
              <a:t>barber</a:t>
            </a:r>
            <a:r>
              <a:rPr lang="en-US" altLang="en-US" sz="2400" dirty="0">
                <a:solidFill>
                  <a:schemeClr val="tx1"/>
                </a:solidFill>
              </a:rPr>
              <a:t> (void){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	wait(customer);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	signal(barber);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	</a:t>
            </a:r>
            <a:r>
              <a:rPr lang="en-US" altLang="en-US" sz="2400" dirty="0" err="1">
                <a:solidFill>
                  <a:schemeClr val="tx1"/>
                </a:solidFill>
              </a:rPr>
              <a:t>cutHair</a:t>
            </a:r>
            <a:r>
              <a:rPr lang="en-US" altLang="en-US" sz="2400" dirty="0">
                <a:solidFill>
                  <a:schemeClr val="tx1"/>
                </a:solidFill>
              </a:rPr>
              <a:t>();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5126" name="Text Box 7">
            <a:extLst>
              <a:ext uri="{FF2B5EF4-FFF2-40B4-BE49-F238E27FC236}">
                <a16:creationId xmlns:a16="http://schemas.microsoft.com/office/drawing/2014/main" id="{851A55D7-AAA2-4092-96D6-451EB036F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88913"/>
            <a:ext cx="6716712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 counts = 0;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mutex = Semaphore(1);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customer = Semaphore(0);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barber = Semaphore(0);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4DEAB1B3-B55B-41F6-AA5D-00984AFF1ED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End of Chapter 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AC195177-7583-469C-94CE-CBBBAA3A43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6175" y="185738"/>
            <a:ext cx="8077200" cy="609600"/>
          </a:xfrm>
        </p:spPr>
        <p:txBody>
          <a:bodyPr/>
          <a:lstStyle/>
          <a:p>
            <a:pPr eaLnBrk="1" hangingPunct="1"/>
            <a:r>
              <a:rPr lang="en-US" altLang="en-US"/>
              <a:t>Classical Problems of Synchronization</a:t>
            </a:r>
          </a:p>
        </p:txBody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61DE4B9B-6AC9-40E1-99A5-629DE270FA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6450" y="1233488"/>
            <a:ext cx="7524750" cy="4530725"/>
          </a:xfrm>
        </p:spPr>
        <p:txBody>
          <a:bodyPr/>
          <a:lstStyle/>
          <a:p>
            <a:r>
              <a:rPr lang="en-US" altLang="en-US"/>
              <a:t>Classical problems used to test newly-proposed synchronization schemes</a:t>
            </a:r>
          </a:p>
          <a:p>
            <a:pPr lvl="1"/>
            <a:r>
              <a:rPr lang="en-US" altLang="en-US"/>
              <a:t>Bounded-Buffer Problem</a:t>
            </a:r>
          </a:p>
          <a:p>
            <a:pPr lvl="1"/>
            <a:r>
              <a:rPr lang="en-US" altLang="en-US"/>
              <a:t>Readers and Writers Problem</a:t>
            </a:r>
          </a:p>
          <a:p>
            <a:pPr lvl="1"/>
            <a:r>
              <a:rPr lang="en-US" altLang="en-US"/>
              <a:t>Dining-Philosophers Problem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B9F4EE36-0887-4F9D-A45E-242863D4C2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9525" y="277813"/>
            <a:ext cx="7407275" cy="576262"/>
          </a:xfrm>
        </p:spPr>
        <p:txBody>
          <a:bodyPr/>
          <a:lstStyle/>
          <a:p>
            <a:pPr eaLnBrk="1" hangingPunct="1"/>
            <a:r>
              <a:rPr lang="en-US" altLang="en-US"/>
              <a:t>Bounded-Buffer Problem</a:t>
            </a:r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D60B6F19-F114-4304-9F03-E0E5CC7BAD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293813"/>
            <a:ext cx="7210425" cy="3725862"/>
          </a:xfrm>
        </p:spPr>
        <p:txBody>
          <a:bodyPr/>
          <a:lstStyle/>
          <a:p>
            <a:r>
              <a:rPr lang="en-US" altLang="en-US" sz="2000" b="1" i="1"/>
              <a:t>n</a:t>
            </a:r>
            <a:r>
              <a:rPr lang="en-US" altLang="en-US"/>
              <a:t> buffers, each can hold one item</a:t>
            </a:r>
          </a:p>
          <a:p>
            <a:r>
              <a:rPr lang="en-US" altLang="en-US"/>
              <a:t>Semaphore </a:t>
            </a: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mutex</a:t>
            </a:r>
            <a:r>
              <a:rPr lang="en-US" altLang="en-US">
                <a:solidFill>
                  <a:srgbClr val="000000"/>
                </a:solidFill>
              </a:rPr>
              <a:t> i</a:t>
            </a:r>
            <a:r>
              <a:rPr lang="en-US" altLang="en-US"/>
              <a:t>nitialized to the value 1</a:t>
            </a:r>
          </a:p>
          <a:p>
            <a:r>
              <a:rPr lang="en-US" altLang="en-US">
                <a:solidFill>
                  <a:srgbClr val="000000"/>
                </a:solidFill>
              </a:rPr>
              <a:t>Semaphore </a:t>
            </a: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full</a:t>
            </a:r>
            <a:r>
              <a:rPr lang="en-US" altLang="en-US">
                <a:solidFill>
                  <a:srgbClr val="000000"/>
                </a:solidFill>
              </a:rPr>
              <a:t> initialized </a:t>
            </a:r>
            <a:r>
              <a:rPr lang="en-US" altLang="en-US"/>
              <a:t>to the value 0</a:t>
            </a:r>
          </a:p>
          <a:p>
            <a:r>
              <a:rPr lang="en-US" altLang="en-US"/>
              <a:t>Semaphore </a:t>
            </a: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empty</a:t>
            </a: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>
                <a:solidFill>
                  <a:srgbClr val="000000"/>
                </a:solidFill>
              </a:rPr>
              <a:t>initialized </a:t>
            </a:r>
            <a:r>
              <a:rPr lang="en-US" altLang="en-US"/>
              <a:t>to the value n</a:t>
            </a:r>
          </a:p>
          <a:p>
            <a:endParaRPr lang="en-US" altLang="en-US"/>
          </a:p>
        </p:txBody>
      </p:sp>
      <p:sp>
        <p:nvSpPr>
          <p:cNvPr id="11267" name="Rectangle 5">
            <a:extLst>
              <a:ext uri="{FF2B5EF4-FFF2-40B4-BE49-F238E27FC236}">
                <a16:creationId xmlns:a16="http://schemas.microsoft.com/office/drawing/2014/main" id="{57C08C37-4C37-4029-A0E4-10183814D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75" y="32464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kumimoji="1" lang="en-US" altLang="en-US"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9E882694-FAAD-4D87-A0F3-699528BBE1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1250" y="176213"/>
            <a:ext cx="7575550" cy="576262"/>
          </a:xfrm>
        </p:spPr>
        <p:txBody>
          <a:bodyPr/>
          <a:lstStyle/>
          <a:p>
            <a:pPr eaLnBrk="1" hangingPunct="1"/>
            <a:r>
              <a:rPr lang="en-US" altLang="en-US"/>
              <a:t>Bounded Buffer Problem (Cont.)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A62CE259-0663-4920-821E-89A26B35CB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279525"/>
            <a:ext cx="7848600" cy="4876800"/>
          </a:xfrm>
        </p:spPr>
        <p:txBody>
          <a:bodyPr/>
          <a:lstStyle/>
          <a:p>
            <a:r>
              <a:rPr lang="en-US" altLang="en-US" sz="1600"/>
              <a:t>The structure of the producer process</a:t>
            </a:r>
          </a:p>
          <a:p>
            <a:pPr>
              <a:buFont typeface="Monotype Sorts" pitchFamily="-84" charset="2"/>
              <a:buNone/>
            </a:pPr>
            <a:endParaRPr lang="en-US" altLang="en-US" sz="1400" b="1">
              <a:latin typeface="Courier New" panose="02070309020205020404" pitchFamily="49" charset="0"/>
            </a:endParaRPr>
          </a:p>
          <a:p>
            <a:pPr>
              <a:buFont typeface="Monotype Sorts" pitchFamily="-84" charset="2"/>
              <a:buNone/>
            </a:pPr>
            <a:r>
              <a:rPr lang="en-US" altLang="en-US" sz="1400" b="1">
                <a:latin typeface="Courier New" panose="02070309020205020404" pitchFamily="49" charset="0"/>
              </a:rPr>
              <a:t>     </a:t>
            </a:r>
            <a:r>
              <a:rPr lang="en-US" altLang="en-US" sz="1600" b="1">
                <a:latin typeface="Courier New" panose="02070309020205020404" pitchFamily="49" charset="0"/>
              </a:rPr>
              <a:t>while (true) {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          ...</a:t>
            </a:r>
            <a:br>
              <a:rPr lang="en-US" altLang="en-US" sz="1600" b="1">
                <a:latin typeface="Courier New" panose="02070309020205020404" pitchFamily="49" charset="0"/>
              </a:rPr>
            </a:br>
            <a:r>
              <a:rPr lang="en-US" altLang="en-US" sz="1600" b="1">
                <a:latin typeface="Courier New" panose="02070309020205020404" pitchFamily="49" charset="0"/>
              </a:rPr>
              <a:t>        /* produce an item in next_produced */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          ...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        wait(empty);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        wait(mutex);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           ...</a:t>
            </a:r>
            <a:br>
              <a:rPr lang="en-US" altLang="en-US" sz="1600" b="1">
                <a:latin typeface="Courier New" panose="02070309020205020404" pitchFamily="49" charset="0"/>
              </a:rPr>
            </a:br>
            <a:r>
              <a:rPr lang="en-US" altLang="en-US" sz="1600" b="1">
                <a:latin typeface="Courier New" panose="02070309020205020404" pitchFamily="49" charset="0"/>
              </a:rPr>
              <a:t>        /* add next produced to the buffer */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           ...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        signal(mutex);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        signal(full);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     }</a:t>
            </a:r>
            <a:br>
              <a:rPr lang="en-US" altLang="en-US" sz="1400" b="1">
                <a:latin typeface="Courier New" panose="02070309020205020404" pitchFamily="49" charset="0"/>
              </a:rPr>
            </a:br>
            <a:endParaRPr lang="en-US" altLang="en-US" sz="1400" b="1"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2A908EC6-2E26-45B7-ABDB-FFA3D4EE6D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6513" y="176213"/>
            <a:ext cx="7156450" cy="576262"/>
          </a:xfrm>
        </p:spPr>
        <p:txBody>
          <a:bodyPr/>
          <a:lstStyle/>
          <a:p>
            <a:pPr eaLnBrk="1" hangingPunct="1"/>
            <a:r>
              <a:rPr lang="en-US" altLang="en-US"/>
              <a:t>Bounded Buffer Problem (Cont.)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CDB6B475-6553-435E-873F-3C8720F571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9788" y="1152525"/>
            <a:ext cx="7848600" cy="4876800"/>
          </a:xfrm>
        </p:spPr>
        <p:txBody>
          <a:bodyPr/>
          <a:lstStyle/>
          <a:p>
            <a:r>
              <a:rPr lang="en-US" altLang="en-US" sz="1600"/>
              <a:t>The structure of the consumer process</a:t>
            </a:r>
          </a:p>
          <a:p>
            <a:endParaRPr lang="en-US" altLang="en-US" sz="1600"/>
          </a:p>
          <a:p>
            <a:pPr>
              <a:buFont typeface="Monotype Sorts" pitchFamily="-84" charset="2"/>
              <a:buNone/>
            </a:pPr>
            <a:r>
              <a:rPr lang="en-US" alt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alt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while (true) {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        wait(full);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        wait(mutex);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           ...</a:t>
            </a:r>
            <a:br>
              <a:rPr lang="en-US" alt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        /* remove an item from buffer to next_consumed */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           ...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        signal(mutex);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        signal(empty);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           ...</a:t>
            </a:r>
            <a:br>
              <a:rPr lang="en-US" alt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        /* consume the item in next consumed */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           ...</a:t>
            </a:r>
            <a:br>
              <a:rPr lang="en-US" alt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     }</a:t>
            </a:r>
          </a:p>
          <a:p>
            <a:pPr>
              <a:buFont typeface="Monotype Sorts" pitchFamily="-84" charset="2"/>
              <a:buNone/>
            </a:pPr>
            <a:endParaRPr lang="en-US" altLang="en-US"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3D828F11-53BE-4333-82FD-E217415701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0775" y="146050"/>
            <a:ext cx="7566025" cy="576263"/>
          </a:xfrm>
        </p:spPr>
        <p:txBody>
          <a:bodyPr/>
          <a:lstStyle/>
          <a:p>
            <a:pPr eaLnBrk="1" hangingPunct="1"/>
            <a:r>
              <a:rPr lang="en-US" altLang="en-US"/>
              <a:t>Readers-Writers Problem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238D07C6-56DC-4AE3-B004-BAC94E8783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0425" y="1111250"/>
            <a:ext cx="7866063" cy="5005388"/>
          </a:xfrm>
        </p:spPr>
        <p:txBody>
          <a:bodyPr/>
          <a:lstStyle/>
          <a:p>
            <a:r>
              <a:rPr lang="en-US" altLang="en-US"/>
              <a:t>A data set is shared among a number of concurrent processes</a:t>
            </a:r>
          </a:p>
          <a:p>
            <a:pPr lvl="1"/>
            <a:r>
              <a:rPr lang="en-US" altLang="en-US" b="1"/>
              <a:t>Readers</a:t>
            </a:r>
            <a:r>
              <a:rPr lang="en-US" altLang="en-US"/>
              <a:t> – only read the data set; they do </a:t>
            </a:r>
            <a:r>
              <a:rPr lang="en-US" altLang="en-US" b="1" i="1"/>
              <a:t>not</a:t>
            </a:r>
            <a:r>
              <a:rPr lang="en-US" altLang="en-US" b="1"/>
              <a:t> </a:t>
            </a:r>
            <a:r>
              <a:rPr lang="en-US" altLang="en-US"/>
              <a:t>perform any updates</a:t>
            </a:r>
          </a:p>
          <a:p>
            <a:pPr lvl="1"/>
            <a:r>
              <a:rPr lang="en-US" altLang="en-US" b="1"/>
              <a:t>Writers</a:t>
            </a:r>
            <a:r>
              <a:rPr lang="en-US" altLang="en-US"/>
              <a:t>   – can both read and write</a:t>
            </a:r>
          </a:p>
          <a:p>
            <a:r>
              <a:rPr lang="en-US" altLang="en-US"/>
              <a:t>Problem – allow multiple readers to read at the same time</a:t>
            </a:r>
          </a:p>
          <a:p>
            <a:pPr lvl="1"/>
            <a:r>
              <a:rPr lang="en-US" altLang="en-US"/>
              <a:t>Only one single writer can access the shared data at the same time</a:t>
            </a:r>
          </a:p>
          <a:p>
            <a:r>
              <a:rPr lang="en-US" altLang="en-US"/>
              <a:t>Several variations of how readers and writers are considered  – all involve some form of priorities</a:t>
            </a:r>
          </a:p>
          <a:p>
            <a:r>
              <a:rPr lang="en-US" altLang="en-US"/>
              <a:t>Shared Data</a:t>
            </a:r>
          </a:p>
          <a:p>
            <a:pPr lvl="1"/>
            <a:r>
              <a:rPr lang="en-US" altLang="en-US"/>
              <a:t>Data set</a:t>
            </a:r>
          </a:p>
          <a:p>
            <a:pPr lvl="1"/>
            <a:r>
              <a:rPr lang="en-US" altLang="en-US"/>
              <a:t>Semaphore</a:t>
            </a: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rw_mutex</a:t>
            </a: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/>
              <a:t>initialized to 1</a:t>
            </a:r>
          </a:p>
          <a:p>
            <a:pPr lvl="1"/>
            <a:r>
              <a:rPr lang="en-US" altLang="en-US"/>
              <a:t>Semaphore </a:t>
            </a: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mutex</a:t>
            </a: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/>
              <a:t>initialized to 1</a:t>
            </a:r>
          </a:p>
          <a:p>
            <a:pPr lvl="1"/>
            <a:r>
              <a:rPr lang="en-US" altLang="en-US"/>
              <a:t>Integer </a:t>
            </a: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read_count</a:t>
            </a:r>
            <a:r>
              <a:rPr lang="en-US" altLang="en-US"/>
              <a:t> initialized to 0</a:t>
            </a:r>
          </a:p>
          <a:p>
            <a:pPr lvl="1"/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408F6D79-E61A-4FF6-B9A7-844E5060B4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5525" y="190500"/>
            <a:ext cx="7661275" cy="576263"/>
          </a:xfrm>
        </p:spPr>
        <p:txBody>
          <a:bodyPr/>
          <a:lstStyle/>
          <a:p>
            <a:pPr eaLnBrk="1" hangingPunct="1"/>
            <a:r>
              <a:rPr lang="en-US" altLang="en-US"/>
              <a:t>Readers-Writers Problem (Cont.)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0E13CBCF-C215-4471-83CD-BEDB8A03E7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088" y="1279525"/>
            <a:ext cx="7848600" cy="4876800"/>
          </a:xfrm>
        </p:spPr>
        <p:txBody>
          <a:bodyPr/>
          <a:lstStyle/>
          <a:p>
            <a:r>
              <a:rPr lang="en-US" altLang="en-US" sz="1600"/>
              <a:t>The structure of a writer process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>
                <a:solidFill>
                  <a:srgbClr val="0000FF"/>
                </a:solidFill>
              </a:rPr>
              <a:t>       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       while (true) {</a:t>
            </a:r>
            <a:br>
              <a:rPr lang="en-US" altLang="en-US" sz="1600" b="1">
                <a:latin typeface="Courier New" panose="02070309020205020404" pitchFamily="49" charset="0"/>
              </a:rPr>
            </a:br>
            <a:r>
              <a:rPr lang="en-US" altLang="en-US" sz="1600" b="1">
                <a:latin typeface="Courier New" panose="02070309020205020404" pitchFamily="49" charset="0"/>
              </a:rPr>
              <a:t>          wait(rw_mutex);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               ...</a:t>
            </a:r>
            <a:br>
              <a:rPr lang="en-US" altLang="en-US" sz="1600" b="1">
                <a:latin typeface="Courier New" panose="02070309020205020404" pitchFamily="49" charset="0"/>
              </a:rPr>
            </a:br>
            <a:r>
              <a:rPr lang="en-US" altLang="en-US" sz="1600" b="1">
                <a:latin typeface="Courier New" panose="02070309020205020404" pitchFamily="49" charset="0"/>
              </a:rPr>
              <a:t>          /* writing is performed */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               ...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          signal(rw_mutex);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     }</a:t>
            </a:r>
            <a:endParaRPr lang="en-US" altLang="en-US" sz="1400" b="1">
              <a:latin typeface="Courier New" panose="02070309020205020404" pitchFamily="49" charset="0"/>
            </a:endParaRPr>
          </a:p>
          <a:p>
            <a:pPr>
              <a:buFont typeface="Monotype Sorts" pitchFamily="-84" charset="2"/>
              <a:buNone/>
            </a:pPr>
            <a:endParaRPr lang="en-US" altLang="en-US">
              <a:solidFill>
                <a:srgbClr val="0000FF"/>
              </a:solidFill>
            </a:endParaRPr>
          </a:p>
          <a:p>
            <a:pPr>
              <a:buFont typeface="Monotype Sorts" pitchFamily="-84" charset="2"/>
              <a:buNone/>
            </a:pPr>
            <a:endParaRPr lang="en-US" altLang="en-US">
              <a:solidFill>
                <a:srgbClr val="0000FF"/>
              </a:solidFill>
            </a:endParaRPr>
          </a:p>
          <a:p>
            <a:pPr>
              <a:buFont typeface="Monotype Sorts" pitchFamily="-84" charset="2"/>
              <a:buNone/>
            </a:pPr>
            <a:r>
              <a:rPr lang="en-US" altLang="en-US">
                <a:solidFill>
                  <a:srgbClr val="0000FF"/>
                </a:solidFill>
              </a:rPr>
              <a:t>     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9D3A2FAC-D0B8-44BB-8AA2-EDB72C517D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5050" y="190500"/>
            <a:ext cx="7651750" cy="576263"/>
          </a:xfrm>
        </p:spPr>
        <p:txBody>
          <a:bodyPr/>
          <a:lstStyle/>
          <a:p>
            <a:pPr eaLnBrk="1" hangingPunct="1"/>
            <a:r>
              <a:rPr lang="en-US" altLang="en-US"/>
              <a:t>Readers-Writers Problem (Cont.)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539EECD3-CD56-4EBD-BFED-52527B59BD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41375" y="1076325"/>
            <a:ext cx="7747000" cy="50657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The structure of a reader process</a:t>
            </a:r>
            <a:endParaRPr lang="en-US" altLang="en-US" sz="1600" dirty="0">
              <a:solidFill>
                <a:srgbClr val="0000FF"/>
              </a:solidFill>
            </a:endParaRPr>
          </a:p>
          <a:p>
            <a:pPr>
              <a:buFont typeface="Monotype Sorts" pitchFamily="-84" charset="2"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       while (true){</a:t>
            </a:r>
            <a:br>
              <a:rPr lang="en-US" altLang="en-US" sz="1600" b="1" dirty="0">
                <a:latin typeface="Courier New" panose="02070309020205020404" pitchFamily="49" charset="0"/>
              </a:rPr>
            </a:br>
            <a:r>
              <a:rPr lang="en-US" altLang="en-US" sz="1600" b="1" dirty="0">
                <a:latin typeface="Courier New" panose="02070309020205020404" pitchFamily="49" charset="0"/>
              </a:rPr>
              <a:t>    		wait(mutex);</a:t>
            </a:r>
            <a:br>
              <a:rPr lang="en-US" altLang="en-US" sz="1600" b="1" dirty="0">
                <a:latin typeface="Courier New" panose="02070309020205020404" pitchFamily="49" charset="0"/>
              </a:rPr>
            </a:br>
            <a:r>
              <a:rPr lang="en-US" altLang="en-US" sz="1600" b="1" dirty="0">
                <a:latin typeface="Courier New" panose="02070309020205020404" pitchFamily="49" charset="0"/>
              </a:rPr>
              <a:t>        	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read_count</a:t>
            </a:r>
            <a:r>
              <a:rPr lang="en-US" altLang="en-US" sz="1600" b="1" dirty="0">
                <a:latin typeface="Courier New" panose="02070309020205020404" pitchFamily="49" charset="0"/>
              </a:rPr>
              <a:t>++;</a:t>
            </a:r>
            <a:br>
              <a:rPr lang="en-US" altLang="en-US" sz="1600" b="1" dirty="0">
                <a:latin typeface="Courier New" panose="02070309020205020404" pitchFamily="49" charset="0"/>
              </a:rPr>
            </a:br>
            <a:r>
              <a:rPr lang="en-US" altLang="en-US" sz="1600" b="1" dirty="0">
                <a:latin typeface="Courier New" panose="02070309020205020404" pitchFamily="49" charset="0"/>
              </a:rPr>
              <a:t>        	if 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read_count</a:t>
            </a:r>
            <a:r>
              <a:rPr lang="en-US" altLang="en-US" sz="1600" b="1" dirty="0">
                <a:latin typeface="Courier New" panose="02070309020205020404" pitchFamily="49" charset="0"/>
              </a:rPr>
              <a:t> == 1)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		   		wait(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rw_mutex</a:t>
            </a:r>
            <a:r>
              <a:rPr lang="en-US" altLang="en-US" sz="1600" b="1" dirty="0">
                <a:latin typeface="Courier New" panose="02070309020205020404" pitchFamily="49" charset="0"/>
              </a:rPr>
              <a:t>);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           	signal(mutex);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               ...</a:t>
            </a:r>
            <a:br>
              <a:rPr lang="en-US" altLang="en-US" sz="1600" b="1" dirty="0">
                <a:latin typeface="Courier New" panose="02070309020205020404" pitchFamily="49" charset="0"/>
              </a:rPr>
            </a:br>
            <a:r>
              <a:rPr lang="en-US" altLang="en-US" sz="1600" b="1" dirty="0">
                <a:latin typeface="Courier New" panose="02070309020205020404" pitchFamily="49" charset="0"/>
              </a:rPr>
              <a:t>           	/* reading is performed */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               ...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           	wait(mutex);</a:t>
            </a:r>
            <a:br>
              <a:rPr lang="en-US" altLang="en-US" sz="1600" b="1" dirty="0">
                <a:latin typeface="Courier New" panose="02070309020205020404" pitchFamily="49" charset="0"/>
              </a:rPr>
            </a:br>
            <a:r>
              <a:rPr lang="en-US" altLang="en-US" sz="1600" b="1" dirty="0">
                <a:latin typeface="Courier New" panose="02070309020205020404" pitchFamily="49" charset="0"/>
              </a:rPr>
              <a:t>           	read count--;</a:t>
            </a:r>
            <a:br>
              <a:rPr lang="en-US" altLang="en-US" sz="1600" b="1" dirty="0">
                <a:latin typeface="Courier New" panose="02070309020205020404" pitchFamily="49" charset="0"/>
              </a:rPr>
            </a:br>
            <a:r>
              <a:rPr lang="en-US" altLang="en-US" sz="1600" b="1" dirty="0">
                <a:latin typeface="Courier New" panose="02070309020205020404" pitchFamily="49" charset="0"/>
              </a:rPr>
              <a:t>           	if 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read_count</a:t>
            </a:r>
            <a:r>
              <a:rPr lang="en-US" altLang="en-US" sz="1600" b="1" dirty="0">
                <a:latin typeface="Courier New" panose="02070309020205020404" pitchFamily="49" charset="0"/>
              </a:rPr>
              <a:t> == 0)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           		signal(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rw_mutex</a:t>
            </a:r>
            <a:r>
              <a:rPr lang="en-US" altLang="en-US" sz="1600" b="1" dirty="0">
                <a:latin typeface="Courier New" panose="02070309020205020404" pitchFamily="49" charset="0"/>
              </a:rPr>
              <a:t>);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           	signal(mutex);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       }</a:t>
            </a:r>
            <a:br>
              <a:rPr lang="en-US" altLang="en-US" sz="1400" b="1" dirty="0">
                <a:latin typeface="Courier New" panose="02070309020205020404" pitchFamily="49" charset="0"/>
              </a:rPr>
            </a:br>
            <a:endParaRPr lang="en-US" altLang="en-US" sz="1400" b="1" dirty="0"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sz="16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sz="16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     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B98FCFFD-A8EC-4522-B735-F1D693CAE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713" y="147638"/>
            <a:ext cx="7677150" cy="576262"/>
          </a:xfrm>
        </p:spPr>
        <p:txBody>
          <a:bodyPr/>
          <a:lstStyle/>
          <a:p>
            <a:r>
              <a:rPr lang="en-US" altLang="en-US"/>
              <a:t>Readers-Writers Problem Variations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AE82AD20-717A-462A-BF97-0834F8491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475" y="1146175"/>
            <a:ext cx="6359525" cy="4530725"/>
          </a:xfrm>
        </p:spPr>
        <p:txBody>
          <a:bodyPr/>
          <a:lstStyle/>
          <a:p>
            <a:r>
              <a:rPr lang="en-US" altLang="en-US" b="1" i="1"/>
              <a:t>First</a:t>
            </a:r>
            <a:r>
              <a:rPr lang="en-US" altLang="en-US" i="1"/>
              <a:t>  </a:t>
            </a:r>
            <a:r>
              <a:rPr lang="en-US" altLang="en-US"/>
              <a:t>variation – no reader kept waiting unless writer has permission to use shared object</a:t>
            </a:r>
          </a:p>
          <a:p>
            <a:r>
              <a:rPr lang="en-US" altLang="en-US" b="1" i="1"/>
              <a:t>Second</a:t>
            </a:r>
            <a:r>
              <a:rPr lang="en-US" altLang="en-US" i="1"/>
              <a:t> </a:t>
            </a:r>
            <a:r>
              <a:rPr lang="en-US" altLang="en-US"/>
              <a:t>variation – once writer is ready, it performs the write ASAP</a:t>
            </a:r>
          </a:p>
          <a:p>
            <a:r>
              <a:rPr lang="en-US" altLang="en-US"/>
              <a:t>Both may have starvation leading to even more variations</a:t>
            </a:r>
          </a:p>
          <a:p>
            <a:r>
              <a:rPr lang="en-US" altLang="en-US"/>
              <a:t>Problem is solved on some systems by kernel providing reader-writer locks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apter07">
  <a:themeElements>
    <a:clrScheme name="chapter07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hapter07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chapter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ock And Key">
  <a:themeElements>
    <a:clrScheme name="Lock And Key 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BCBCB"/>
      </a:accent1>
      <a:accent2>
        <a:srgbClr val="5F5F5F"/>
      </a:accent2>
      <a:accent3>
        <a:srgbClr val="FFFFFF"/>
      </a:accent3>
      <a:accent4>
        <a:srgbClr val="000000"/>
      </a:accent4>
      <a:accent5>
        <a:srgbClr val="E2E2E2"/>
      </a:accent5>
      <a:accent6>
        <a:srgbClr val="555555"/>
      </a:accent6>
      <a:hlink>
        <a:srgbClr val="969696"/>
      </a:hlink>
      <a:folHlink>
        <a:srgbClr val="EAEAEA"/>
      </a:folHlink>
    </a:clrScheme>
    <a:fontScheme name="Lock And Key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ock And Key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 And Key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 And Key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11457</TotalTime>
  <Words>739</Words>
  <Application>Microsoft Office PowerPoint</Application>
  <PresentationFormat>On-screen Show (4:3)</PresentationFormat>
  <Paragraphs>222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</vt:lpstr>
      <vt:lpstr>AvantGarde</vt:lpstr>
      <vt:lpstr>Comic Sans MS</vt:lpstr>
      <vt:lpstr>Courier New</vt:lpstr>
      <vt:lpstr>Helvetica</vt:lpstr>
      <vt:lpstr>Monotype Sorts</vt:lpstr>
      <vt:lpstr>Times New Roman</vt:lpstr>
      <vt:lpstr>Verdana</vt:lpstr>
      <vt:lpstr>Webdings</vt:lpstr>
      <vt:lpstr>Wingdings</vt:lpstr>
      <vt:lpstr>os-8</vt:lpstr>
      <vt:lpstr>chapter07</vt:lpstr>
      <vt:lpstr>Lock And Key</vt:lpstr>
      <vt:lpstr>Chapter 7:  Synchronization Examples</vt:lpstr>
      <vt:lpstr>Classical Problems of Synchronization</vt:lpstr>
      <vt:lpstr>Bounded-Buffer Problem</vt:lpstr>
      <vt:lpstr>Bounded Buffer Problem (Cont.)</vt:lpstr>
      <vt:lpstr>Bounded Buffer Problem (Cont.)</vt:lpstr>
      <vt:lpstr>Readers-Writers Problem</vt:lpstr>
      <vt:lpstr>Readers-Writers Problem (Cont.)</vt:lpstr>
      <vt:lpstr>Readers-Writers Problem (Cont.)</vt:lpstr>
      <vt:lpstr>Readers-Writers Problem Variations</vt:lpstr>
      <vt:lpstr>Dining-Philosophers Problem</vt:lpstr>
      <vt:lpstr>  Dining-Philosophers Problem Algorithm</vt:lpstr>
      <vt:lpstr>Monitor Solution to Dining Philosophers</vt:lpstr>
      <vt:lpstr>Solution to Dining Philosophers (Cont.)</vt:lpstr>
      <vt:lpstr>PowerPoint Presentation</vt:lpstr>
      <vt:lpstr>Sleeping Barber Problem</vt:lpstr>
      <vt:lpstr>The sleeping barber problem</vt:lpstr>
      <vt:lpstr>Barber Shop Hints</vt:lpstr>
      <vt:lpstr>Sleeping Barber Solution</vt:lpstr>
      <vt:lpstr>End of Chapter 7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Mohammed El-Said</cp:lastModifiedBy>
  <cp:revision>251</cp:revision>
  <cp:lastPrinted>2013-09-18T17:45:18Z</cp:lastPrinted>
  <dcterms:created xsi:type="dcterms:W3CDTF">2011-01-13T23:43:38Z</dcterms:created>
  <dcterms:modified xsi:type="dcterms:W3CDTF">2019-10-29T22:50:50Z</dcterms:modified>
</cp:coreProperties>
</file>