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 id="2147484351" r:id="rId2"/>
    <p:sldMasterId id="2147484363" r:id="rId3"/>
    <p:sldMasterId id="2147484375" r:id="rId4"/>
  </p:sldMasterIdLst>
  <p:notesMasterIdLst>
    <p:notesMasterId r:id="rId67"/>
  </p:notesMasterIdLst>
  <p:handoutMasterIdLst>
    <p:handoutMasterId r:id="rId68"/>
  </p:handoutMasterIdLst>
  <p:sldIdLst>
    <p:sldId id="331" r:id="rId5"/>
    <p:sldId id="332" r:id="rId6"/>
    <p:sldId id="333" r:id="rId7"/>
    <p:sldId id="416" r:id="rId8"/>
    <p:sldId id="420" r:id="rId9"/>
    <p:sldId id="421" r:id="rId10"/>
    <p:sldId id="422" r:id="rId11"/>
    <p:sldId id="337" r:id="rId12"/>
    <p:sldId id="424" r:id="rId13"/>
    <p:sldId id="338" r:id="rId14"/>
    <p:sldId id="339" r:id="rId15"/>
    <p:sldId id="340" r:id="rId16"/>
    <p:sldId id="405" r:id="rId17"/>
    <p:sldId id="442" r:id="rId18"/>
    <p:sldId id="276" r:id="rId19"/>
    <p:sldId id="444" r:id="rId20"/>
    <p:sldId id="341" r:id="rId21"/>
    <p:sldId id="426" r:id="rId22"/>
    <p:sldId id="407" r:id="rId23"/>
    <p:sldId id="427" r:id="rId24"/>
    <p:sldId id="508" r:id="rId25"/>
    <p:sldId id="766" r:id="rId26"/>
    <p:sldId id="428" r:id="rId27"/>
    <p:sldId id="429" r:id="rId28"/>
    <p:sldId id="343" r:id="rId29"/>
    <p:sldId id="430" r:id="rId30"/>
    <p:sldId id="431" r:id="rId31"/>
    <p:sldId id="433" r:id="rId32"/>
    <p:sldId id="345" r:id="rId33"/>
    <p:sldId id="346" r:id="rId34"/>
    <p:sldId id="417" r:id="rId35"/>
    <p:sldId id="348" r:id="rId36"/>
    <p:sldId id="349" r:id="rId37"/>
    <p:sldId id="434" r:id="rId38"/>
    <p:sldId id="435" r:id="rId39"/>
    <p:sldId id="511" r:id="rId40"/>
    <p:sldId id="767" r:id="rId41"/>
    <p:sldId id="350" r:id="rId42"/>
    <p:sldId id="432" r:id="rId43"/>
    <p:sldId id="436" r:id="rId44"/>
    <p:sldId id="352" r:id="rId45"/>
    <p:sldId id="353" r:id="rId46"/>
    <p:sldId id="354" r:id="rId47"/>
    <p:sldId id="355" r:id="rId48"/>
    <p:sldId id="356" r:id="rId49"/>
    <p:sldId id="418" r:id="rId50"/>
    <p:sldId id="369" r:id="rId51"/>
    <p:sldId id="370" r:id="rId52"/>
    <p:sldId id="371" r:id="rId53"/>
    <p:sldId id="372" r:id="rId54"/>
    <p:sldId id="373" r:id="rId55"/>
    <p:sldId id="377" r:id="rId56"/>
    <p:sldId id="378" r:id="rId57"/>
    <p:sldId id="379" r:id="rId58"/>
    <p:sldId id="380" r:id="rId59"/>
    <p:sldId id="419" r:id="rId60"/>
    <p:sldId id="381" r:id="rId61"/>
    <p:sldId id="438" r:id="rId62"/>
    <p:sldId id="437" r:id="rId63"/>
    <p:sldId id="439" r:id="rId64"/>
    <p:sldId id="440" r:id="rId65"/>
    <p:sldId id="404" r:id="rId66"/>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1pPr>
    <a:lvl2pPr marL="455613" indent="1588"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2pPr>
    <a:lvl3pPr marL="912813" indent="1588"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3pPr>
    <a:lvl4pPr marL="1370013" indent="1588"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4pPr>
    <a:lvl5pPr marL="1827213" indent="1588"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816">
          <p15:clr>
            <a:srgbClr val="A4A3A4"/>
          </p15:clr>
        </p15:guide>
        <p15:guide id="2" pos="4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ECFF"/>
    <a:srgbClr val="66CCFF"/>
    <a:srgbClr val="CCFFFF"/>
    <a:srgbClr val="F8F8F8"/>
    <a:srgbClr val="EAEAEA"/>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5"/>
    <p:restoredTop sz="94646"/>
  </p:normalViewPr>
  <p:slideViewPr>
    <p:cSldViewPr snapToGrid="0">
      <p:cViewPr varScale="1">
        <p:scale>
          <a:sx n="68" d="100"/>
          <a:sy n="68" d="100"/>
        </p:scale>
        <p:origin x="1374" y="54"/>
      </p:cViewPr>
      <p:guideLst>
        <p:guide orient="horz" pos="816"/>
        <p:guide pos="4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2486"/>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1890F30C-86CA-4BEB-8AEE-4D4B8E728398}"/>
              </a:ext>
            </a:extLst>
          </p:cNvPr>
          <p:cNvSpPr>
            <a:spLocks noGrp="1" noChangeArrowheads="1"/>
          </p:cNvSpPr>
          <p:nvPr>
            <p:ph type="hdr" sz="quarter"/>
          </p:nvPr>
        </p:nvSpPr>
        <p:spPr bwMode="auto">
          <a:xfrm>
            <a:off x="0" y="0"/>
            <a:ext cx="3073400" cy="442913"/>
          </a:xfrm>
          <a:prstGeom prst="rect">
            <a:avLst/>
          </a:prstGeom>
          <a:noFill/>
          <a:ln w="9525">
            <a:noFill/>
            <a:miter lim="800000"/>
            <a:headEnd/>
            <a:tailEnd/>
          </a:ln>
        </p:spPr>
        <p:txBody>
          <a:bodyPr vert="horz" wrap="none" lIns="88261" tIns="44132" rIns="88261" bIns="44132" numCol="1" anchor="ctr" anchorCtr="0" compatLnSpc="1">
            <a:prstTxWarp prst="textNoShape">
              <a:avLst/>
            </a:prstTxWarp>
          </a:bodyPr>
          <a:lstStyle>
            <a:lvl1pPr defTabSz="882650">
              <a:defRPr sz="1100">
                <a:latin typeface="Helvetica" panose="020B0604020202020204" pitchFamily="34" charset="0"/>
              </a:defRPr>
            </a:lvl1pPr>
          </a:lstStyle>
          <a:p>
            <a:endParaRPr lang="en-US" altLang="en-US"/>
          </a:p>
        </p:txBody>
      </p:sp>
      <p:sp>
        <p:nvSpPr>
          <p:cNvPr id="46083" name="Rectangle 3">
            <a:extLst>
              <a:ext uri="{FF2B5EF4-FFF2-40B4-BE49-F238E27FC236}">
                <a16:creationId xmlns:a16="http://schemas.microsoft.com/office/drawing/2014/main" id="{D79BA11B-292F-46D8-B48A-BD7921236EB5}"/>
              </a:ext>
            </a:extLst>
          </p:cNvPr>
          <p:cNvSpPr>
            <a:spLocks noGrp="1" noChangeArrowheads="1"/>
          </p:cNvSpPr>
          <p:nvPr>
            <p:ph type="dt" sz="quarter" idx="1"/>
          </p:nvPr>
        </p:nvSpPr>
        <p:spPr bwMode="auto">
          <a:xfrm>
            <a:off x="3951288" y="0"/>
            <a:ext cx="3071812" cy="442913"/>
          </a:xfrm>
          <a:prstGeom prst="rect">
            <a:avLst/>
          </a:prstGeom>
          <a:noFill/>
          <a:ln w="9525">
            <a:noFill/>
            <a:miter lim="800000"/>
            <a:headEnd/>
            <a:tailEnd/>
          </a:ln>
        </p:spPr>
        <p:txBody>
          <a:bodyPr vert="horz" wrap="none" lIns="88261" tIns="44132" rIns="88261" bIns="44132" numCol="1" anchor="ctr" anchorCtr="0" compatLnSpc="1">
            <a:prstTxWarp prst="textNoShape">
              <a:avLst/>
            </a:prstTxWarp>
          </a:bodyPr>
          <a:lstStyle>
            <a:lvl1pPr algn="r" defTabSz="882650">
              <a:defRPr sz="1100">
                <a:latin typeface="Helvetica" panose="020B0604020202020204" pitchFamily="34" charset="0"/>
              </a:defRPr>
            </a:lvl1pPr>
          </a:lstStyle>
          <a:p>
            <a:endParaRPr lang="en-US" altLang="en-US"/>
          </a:p>
        </p:txBody>
      </p:sp>
      <p:sp>
        <p:nvSpPr>
          <p:cNvPr id="46084" name="Rectangle 4">
            <a:extLst>
              <a:ext uri="{FF2B5EF4-FFF2-40B4-BE49-F238E27FC236}">
                <a16:creationId xmlns:a16="http://schemas.microsoft.com/office/drawing/2014/main" id="{4EEED1C7-F679-4061-85E3-D1995619D900}"/>
              </a:ext>
            </a:extLst>
          </p:cNvPr>
          <p:cNvSpPr>
            <a:spLocks noGrp="1" noChangeArrowheads="1"/>
          </p:cNvSpPr>
          <p:nvPr>
            <p:ph type="ftr" sz="quarter" idx="2"/>
          </p:nvPr>
        </p:nvSpPr>
        <p:spPr bwMode="auto">
          <a:xfrm>
            <a:off x="0" y="8866188"/>
            <a:ext cx="3073400" cy="442912"/>
          </a:xfrm>
          <a:prstGeom prst="rect">
            <a:avLst/>
          </a:prstGeom>
          <a:noFill/>
          <a:ln w="9525">
            <a:noFill/>
            <a:miter lim="800000"/>
            <a:headEnd/>
            <a:tailEnd/>
          </a:ln>
        </p:spPr>
        <p:txBody>
          <a:bodyPr vert="horz" wrap="none" lIns="88261" tIns="44132" rIns="88261" bIns="44132" numCol="1" anchor="b" anchorCtr="0" compatLnSpc="1">
            <a:prstTxWarp prst="textNoShape">
              <a:avLst/>
            </a:prstTxWarp>
          </a:bodyPr>
          <a:lstStyle>
            <a:lvl1pPr defTabSz="882650">
              <a:defRPr sz="1100">
                <a:latin typeface="Helvetica" panose="020B0604020202020204" pitchFamily="34" charset="0"/>
              </a:defRPr>
            </a:lvl1pPr>
          </a:lstStyle>
          <a:p>
            <a:endParaRPr lang="en-US" altLang="en-US"/>
          </a:p>
        </p:txBody>
      </p:sp>
      <p:sp>
        <p:nvSpPr>
          <p:cNvPr id="46085" name="Rectangle 5">
            <a:extLst>
              <a:ext uri="{FF2B5EF4-FFF2-40B4-BE49-F238E27FC236}">
                <a16:creationId xmlns:a16="http://schemas.microsoft.com/office/drawing/2014/main" id="{2B712E4C-2EE8-4677-9A8F-6CF16845DC4D}"/>
              </a:ext>
            </a:extLst>
          </p:cNvPr>
          <p:cNvSpPr>
            <a:spLocks noGrp="1" noChangeArrowheads="1"/>
          </p:cNvSpPr>
          <p:nvPr>
            <p:ph type="sldNum" sz="quarter" idx="3"/>
          </p:nvPr>
        </p:nvSpPr>
        <p:spPr bwMode="auto">
          <a:xfrm>
            <a:off x="3951288" y="8866188"/>
            <a:ext cx="3071812" cy="442912"/>
          </a:xfrm>
          <a:prstGeom prst="rect">
            <a:avLst/>
          </a:prstGeom>
          <a:noFill/>
          <a:ln w="9525">
            <a:noFill/>
            <a:miter lim="800000"/>
            <a:headEnd/>
            <a:tailEnd/>
          </a:ln>
        </p:spPr>
        <p:txBody>
          <a:bodyPr vert="horz" wrap="none" lIns="88261" tIns="44132" rIns="88261" bIns="44132" numCol="1" anchor="b" anchorCtr="0" compatLnSpc="1">
            <a:prstTxWarp prst="textNoShape">
              <a:avLst/>
            </a:prstTxWarp>
          </a:bodyPr>
          <a:lstStyle>
            <a:lvl1pPr algn="r" defTabSz="882650">
              <a:defRPr sz="1100">
                <a:latin typeface="Helvetica" panose="020B0604020202020204" pitchFamily="34" charset="0"/>
                <a:ea typeface="MS PGothic" panose="020B0600070205080204" pitchFamily="34" charset="-128"/>
              </a:defRPr>
            </a:lvl1pPr>
          </a:lstStyle>
          <a:p>
            <a:pPr>
              <a:defRPr/>
            </a:pPr>
            <a:fld id="{E8232A6E-87BA-4353-B1BD-B03880379E8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5B70570-3992-49EA-8D8F-EB263061296B}"/>
              </a:ext>
            </a:extLst>
          </p:cNvPr>
          <p:cNvSpPr>
            <a:spLocks noGrp="1" noChangeArrowheads="1"/>
          </p:cNvSpPr>
          <p:nvPr>
            <p:ph type="hdr" sz="quarter"/>
          </p:nvPr>
        </p:nvSpPr>
        <p:spPr bwMode="auto">
          <a:xfrm>
            <a:off x="0" y="0"/>
            <a:ext cx="3036888" cy="463550"/>
          </a:xfrm>
          <a:prstGeom prst="rect">
            <a:avLst/>
          </a:prstGeom>
          <a:noFill/>
          <a:ln w="9525">
            <a:noFill/>
            <a:miter lim="800000"/>
            <a:headEnd/>
            <a:tailEnd/>
          </a:ln>
        </p:spPr>
        <p:txBody>
          <a:bodyPr vert="horz" wrap="none" lIns="93160" tIns="46580" rIns="93160" bIns="46580" numCol="1" anchor="ctr" anchorCtr="0" compatLnSpc="1">
            <a:prstTxWarp prst="textNoShape">
              <a:avLst/>
            </a:prstTxWarp>
          </a:bodyPr>
          <a:lstStyle>
            <a:lvl1pPr defTabSz="930275">
              <a:defRPr sz="1200">
                <a:latin typeface="Times New Roman" panose="02020603050405020304" pitchFamily="18" charset="0"/>
              </a:defRPr>
            </a:lvl1pPr>
          </a:lstStyle>
          <a:p>
            <a:endParaRPr lang="en-US" altLang="en-US"/>
          </a:p>
        </p:txBody>
      </p:sp>
      <p:sp>
        <p:nvSpPr>
          <p:cNvPr id="6147" name="Rectangle 3">
            <a:extLst>
              <a:ext uri="{FF2B5EF4-FFF2-40B4-BE49-F238E27FC236}">
                <a16:creationId xmlns:a16="http://schemas.microsoft.com/office/drawing/2014/main" id="{5F9E8CCF-6179-4AE1-8BD0-183103579B45}"/>
              </a:ext>
            </a:extLst>
          </p:cNvPr>
          <p:cNvSpPr>
            <a:spLocks noGrp="1" noChangeArrowheads="1"/>
          </p:cNvSpPr>
          <p:nvPr>
            <p:ph type="dt" idx="1"/>
          </p:nvPr>
        </p:nvSpPr>
        <p:spPr bwMode="auto">
          <a:xfrm>
            <a:off x="3973513" y="0"/>
            <a:ext cx="3036887" cy="463550"/>
          </a:xfrm>
          <a:prstGeom prst="rect">
            <a:avLst/>
          </a:prstGeom>
          <a:noFill/>
          <a:ln w="9525">
            <a:noFill/>
            <a:miter lim="800000"/>
            <a:headEnd/>
            <a:tailEnd/>
          </a:ln>
        </p:spPr>
        <p:txBody>
          <a:bodyPr vert="horz" wrap="none" lIns="93160" tIns="46580" rIns="93160" bIns="46580" numCol="1" anchor="ctr" anchorCtr="0" compatLnSpc="1">
            <a:prstTxWarp prst="textNoShape">
              <a:avLst/>
            </a:prstTxWarp>
          </a:bodyPr>
          <a:lstStyle>
            <a:lvl1pPr algn="r" defTabSz="930275">
              <a:defRPr sz="1200">
                <a:latin typeface="Times New Roman" panose="02020603050405020304" pitchFamily="18" charset="0"/>
              </a:defRPr>
            </a:lvl1pPr>
          </a:lstStyle>
          <a:p>
            <a:endParaRPr lang="en-US" altLang="en-US"/>
          </a:p>
        </p:txBody>
      </p:sp>
      <p:sp>
        <p:nvSpPr>
          <p:cNvPr id="3076" name="Rectangle 4">
            <a:extLst>
              <a:ext uri="{FF2B5EF4-FFF2-40B4-BE49-F238E27FC236}">
                <a16:creationId xmlns:a16="http://schemas.microsoft.com/office/drawing/2014/main" id="{7DDD4A7C-40A0-4C70-8E31-449A25FD0FB4}"/>
              </a:ext>
            </a:extLst>
          </p:cNvPr>
          <p:cNvSpPr>
            <a:spLocks noGrp="1" noRot="1" noChangeAspect="1" noChangeArrowheads="1" noTextEdit="1"/>
          </p:cNvSpPr>
          <p:nvPr>
            <p:ph type="sldImg" idx="2"/>
          </p:nvPr>
        </p:nvSpPr>
        <p:spPr bwMode="auto">
          <a:xfrm>
            <a:off x="1181100" y="698500"/>
            <a:ext cx="4649788"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BC9B054B-3DC3-48E8-8135-BB8500AD3142}"/>
              </a:ext>
            </a:extLst>
          </p:cNvPr>
          <p:cNvSpPr>
            <a:spLocks noGrp="1" noChangeArrowheads="1"/>
          </p:cNvSpPr>
          <p:nvPr>
            <p:ph type="body" sz="quarter" idx="3"/>
          </p:nvPr>
        </p:nvSpPr>
        <p:spPr bwMode="auto">
          <a:xfrm>
            <a:off x="935038" y="4416425"/>
            <a:ext cx="5140325" cy="4181475"/>
          </a:xfrm>
          <a:prstGeom prst="rect">
            <a:avLst/>
          </a:prstGeom>
          <a:noFill/>
          <a:ln w="9525">
            <a:noFill/>
            <a:miter lim="800000"/>
            <a:headEnd/>
            <a:tailEnd/>
          </a:ln>
        </p:spPr>
        <p:txBody>
          <a:bodyPr vert="horz" wrap="none" lIns="93160" tIns="46580" rIns="93160" bIns="46580"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0A6C790B-99D1-4A90-A293-6F34665074A4}"/>
              </a:ext>
            </a:extLst>
          </p:cNvPr>
          <p:cNvSpPr>
            <a:spLocks noGrp="1" noChangeArrowheads="1"/>
          </p:cNvSpPr>
          <p:nvPr>
            <p:ph type="ftr" sz="quarter" idx="4"/>
          </p:nvPr>
        </p:nvSpPr>
        <p:spPr bwMode="auto">
          <a:xfrm>
            <a:off x="0" y="8832850"/>
            <a:ext cx="3036888" cy="463550"/>
          </a:xfrm>
          <a:prstGeom prst="rect">
            <a:avLst/>
          </a:prstGeom>
          <a:noFill/>
          <a:ln w="9525">
            <a:noFill/>
            <a:miter lim="800000"/>
            <a:headEnd/>
            <a:tailEnd/>
          </a:ln>
        </p:spPr>
        <p:txBody>
          <a:bodyPr vert="horz" wrap="none" lIns="93160" tIns="46580" rIns="93160" bIns="46580" numCol="1" anchor="b" anchorCtr="0" compatLnSpc="1">
            <a:prstTxWarp prst="textNoShape">
              <a:avLst/>
            </a:prstTxWarp>
          </a:bodyPr>
          <a:lstStyle>
            <a:lvl1pPr defTabSz="930275">
              <a:defRPr sz="1200">
                <a:latin typeface="Times New Roman" panose="02020603050405020304" pitchFamily="18" charset="0"/>
              </a:defRPr>
            </a:lvl1pPr>
          </a:lstStyle>
          <a:p>
            <a:endParaRPr lang="en-US" altLang="en-US"/>
          </a:p>
        </p:txBody>
      </p:sp>
      <p:sp>
        <p:nvSpPr>
          <p:cNvPr id="6151" name="Rectangle 7">
            <a:extLst>
              <a:ext uri="{FF2B5EF4-FFF2-40B4-BE49-F238E27FC236}">
                <a16:creationId xmlns:a16="http://schemas.microsoft.com/office/drawing/2014/main" id="{643F8BB8-C075-42E9-B349-542F3B695931}"/>
              </a:ext>
            </a:extLst>
          </p:cNvPr>
          <p:cNvSpPr>
            <a:spLocks noGrp="1" noChangeArrowheads="1"/>
          </p:cNvSpPr>
          <p:nvPr>
            <p:ph type="sldNum" sz="quarter" idx="5"/>
          </p:nvPr>
        </p:nvSpPr>
        <p:spPr bwMode="auto">
          <a:xfrm>
            <a:off x="3973513" y="8832850"/>
            <a:ext cx="3036887" cy="463550"/>
          </a:xfrm>
          <a:prstGeom prst="rect">
            <a:avLst/>
          </a:prstGeom>
          <a:noFill/>
          <a:ln w="9525">
            <a:noFill/>
            <a:miter lim="800000"/>
            <a:headEnd/>
            <a:tailEnd/>
          </a:ln>
        </p:spPr>
        <p:txBody>
          <a:bodyPr vert="horz" wrap="none" lIns="93160" tIns="46580" rIns="93160" bIns="46580" numCol="1" anchor="b" anchorCtr="0" compatLnSpc="1">
            <a:prstTxWarp prst="textNoShape">
              <a:avLst/>
            </a:prstTxWarp>
          </a:bodyPr>
          <a:lstStyle>
            <a:lvl1pPr algn="r" defTabSz="930275">
              <a:defRPr sz="1200">
                <a:latin typeface="Times New Roman" panose="02020603050405020304" pitchFamily="18" charset="0"/>
                <a:ea typeface="MS PGothic" panose="020B0600070205080204" pitchFamily="34" charset="-128"/>
              </a:defRPr>
            </a:lvl1pPr>
          </a:lstStyle>
          <a:p>
            <a:pPr>
              <a:defRPr/>
            </a:pPr>
            <a:fld id="{90C7AA8F-6632-4784-BFB9-B659C4AFF20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1pPr>
    <a:lvl2pPr marL="455613"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2pPr>
    <a:lvl3pPr marL="912813"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3pPr>
    <a:lvl4pPr marL="1370013"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4pPr>
    <a:lvl5pPr marL="1827213"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5pPr>
    <a:lvl6pPr marL="2285886" algn="l" defTabSz="457177" rtl="0" eaLnBrk="1" latinLnBrk="0" hangingPunct="1">
      <a:defRPr sz="1200" kern="1200">
        <a:solidFill>
          <a:schemeClr val="tx1"/>
        </a:solidFill>
        <a:latin typeface="+mn-lt"/>
        <a:ea typeface="+mn-ea"/>
        <a:cs typeface="+mn-cs"/>
      </a:defRPr>
    </a:lvl6pPr>
    <a:lvl7pPr marL="2743063" algn="l" defTabSz="457177" rtl="0" eaLnBrk="1" latinLnBrk="0" hangingPunct="1">
      <a:defRPr sz="1200" kern="1200">
        <a:solidFill>
          <a:schemeClr val="tx1"/>
        </a:solidFill>
        <a:latin typeface="+mn-lt"/>
        <a:ea typeface="+mn-ea"/>
        <a:cs typeface="+mn-cs"/>
      </a:defRPr>
    </a:lvl7pPr>
    <a:lvl8pPr marL="3200240" algn="l" defTabSz="457177" rtl="0" eaLnBrk="1" latinLnBrk="0" hangingPunct="1">
      <a:defRPr sz="1200" kern="1200">
        <a:solidFill>
          <a:schemeClr val="tx1"/>
        </a:solidFill>
        <a:latin typeface="+mn-lt"/>
        <a:ea typeface="+mn-ea"/>
        <a:cs typeface="+mn-cs"/>
      </a:defRPr>
    </a:lvl8pPr>
    <a:lvl9pPr marL="3657417" algn="l" defTabSz="4571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a:extLst>
              <a:ext uri="{FF2B5EF4-FFF2-40B4-BE49-F238E27FC236}">
                <a16:creationId xmlns:a16="http://schemas.microsoft.com/office/drawing/2014/main" id="{8A2FD096-6A21-4B0B-9399-F66B105E60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EC74234-E14A-4199-930A-37FB6E217060}" type="slidenum">
              <a:rPr lang="en-US" altLang="en-US" smtClean="0">
                <a:latin typeface="Times New Roman" panose="02020603050405020304" pitchFamily="18" charset="0"/>
              </a:rPr>
              <a:pPr/>
              <a:t>1</a:t>
            </a:fld>
            <a:endParaRPr lang="en-US" altLang="en-US">
              <a:latin typeface="Times New Roman" panose="02020603050405020304" pitchFamily="18" charset="0"/>
            </a:endParaRPr>
          </a:p>
        </p:txBody>
      </p:sp>
      <p:sp>
        <p:nvSpPr>
          <p:cNvPr id="6146" name="Rectangle 2">
            <a:extLst>
              <a:ext uri="{FF2B5EF4-FFF2-40B4-BE49-F238E27FC236}">
                <a16:creationId xmlns:a16="http://schemas.microsoft.com/office/drawing/2014/main" id="{D2F25240-0686-4291-B8FE-191581AC9819}"/>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7E2CB15C-92D0-4384-82E6-EB88AAB267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AC7E9D1B-281A-4D8A-9CA7-797D3778AC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2DB0F4E-A0EE-4334-AD0E-8D43D022AB5B}" type="slidenum">
              <a:rPr lang="en-US" altLang="en-US" smtClean="0">
                <a:latin typeface="Times New Roman" panose="02020603050405020304" pitchFamily="18" charset="0"/>
              </a:rPr>
              <a:pPr/>
              <a:t>13</a:t>
            </a:fld>
            <a:endParaRPr lang="en-US" altLang="en-US">
              <a:latin typeface="Times New Roman" panose="02020603050405020304" pitchFamily="18" charset="0"/>
            </a:endParaRPr>
          </a:p>
        </p:txBody>
      </p:sp>
      <p:sp>
        <p:nvSpPr>
          <p:cNvPr id="24578" name="Rectangle 2">
            <a:extLst>
              <a:ext uri="{FF2B5EF4-FFF2-40B4-BE49-F238E27FC236}">
                <a16:creationId xmlns:a16="http://schemas.microsoft.com/office/drawing/2014/main" id="{A9CCB6C7-2C85-4347-A2C2-12B7AE4ADC4D}"/>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161B3A9A-3ACB-4219-9D3C-1BFBC44DAD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C0512FCC-58C2-4077-B1F3-B45ACF91FA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4E9E562-02BE-4700-8BC6-56BC78411CDC}" type="slidenum">
              <a:rPr lang="en-US" altLang="en-US" smtClean="0">
                <a:latin typeface="Times New Roman" panose="02020603050405020304" pitchFamily="18" charset="0"/>
              </a:rPr>
              <a:pPr/>
              <a:t>17</a:t>
            </a:fld>
            <a:endParaRPr lang="en-US" altLang="en-US">
              <a:latin typeface="Times New Roman" panose="02020603050405020304" pitchFamily="18" charset="0"/>
            </a:endParaRPr>
          </a:p>
        </p:txBody>
      </p:sp>
      <p:sp>
        <p:nvSpPr>
          <p:cNvPr id="26626" name="Rectangle 2">
            <a:extLst>
              <a:ext uri="{FF2B5EF4-FFF2-40B4-BE49-F238E27FC236}">
                <a16:creationId xmlns:a16="http://schemas.microsoft.com/office/drawing/2014/main" id="{35F52979-0464-4E9E-B89B-95B2EA986F27}"/>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28998594-393B-4A19-805A-14529BFE92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3BFBD899-3D3F-4E98-9C58-62AF5161E6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4645F39-FF23-4CA5-928F-A60853ECB217}" type="slidenum">
              <a:rPr lang="en-US" altLang="en-US" smtClean="0">
                <a:latin typeface="Times New Roman" panose="02020603050405020304" pitchFamily="18" charset="0"/>
              </a:rPr>
              <a:pPr/>
              <a:t>19</a:t>
            </a:fld>
            <a:endParaRPr lang="en-US" altLang="en-US">
              <a:latin typeface="Times New Roman" panose="02020603050405020304" pitchFamily="18" charset="0"/>
            </a:endParaRPr>
          </a:p>
        </p:txBody>
      </p:sp>
      <p:sp>
        <p:nvSpPr>
          <p:cNvPr id="28674" name="Rectangle 2">
            <a:extLst>
              <a:ext uri="{FF2B5EF4-FFF2-40B4-BE49-F238E27FC236}">
                <a16:creationId xmlns:a16="http://schemas.microsoft.com/office/drawing/2014/main" id="{98C5D7FA-FC1A-4339-91D2-1EFAD82CA834}"/>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34352429-C668-4EDC-BAC4-31D8230633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id="{5D2EFA3E-0B7F-482A-BFF5-A16D1E97D3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9C8E936-58F9-4151-875C-8816202EBB17}" type="slidenum">
              <a:rPr lang="en-US" altLang="en-US" smtClean="0">
                <a:latin typeface="Times New Roman" panose="02020603050405020304" pitchFamily="18" charset="0"/>
              </a:rPr>
              <a:pPr/>
              <a:t>25</a:t>
            </a:fld>
            <a:endParaRPr lang="en-US" altLang="en-US">
              <a:latin typeface="Times New Roman" panose="02020603050405020304" pitchFamily="18" charset="0"/>
            </a:endParaRPr>
          </a:p>
        </p:txBody>
      </p:sp>
      <p:sp>
        <p:nvSpPr>
          <p:cNvPr id="30722" name="Rectangle 2">
            <a:extLst>
              <a:ext uri="{FF2B5EF4-FFF2-40B4-BE49-F238E27FC236}">
                <a16:creationId xmlns:a16="http://schemas.microsoft.com/office/drawing/2014/main" id="{01CD720A-D96D-40EE-A049-BF6F4378E47D}"/>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EFE82446-01A9-42CD-98E8-D232839921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E5260850-1BB2-48AE-8A3E-2BB8787C37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D2043A0-5AB3-4501-8331-66C69BF71B15}" type="slidenum">
              <a:rPr lang="en-US" altLang="en-US" smtClean="0">
                <a:latin typeface="Times New Roman" panose="02020603050405020304" pitchFamily="18" charset="0"/>
              </a:rPr>
              <a:pPr/>
              <a:t>29</a:t>
            </a:fld>
            <a:endParaRPr lang="en-US" altLang="en-US">
              <a:latin typeface="Times New Roman" panose="02020603050405020304" pitchFamily="18" charset="0"/>
            </a:endParaRPr>
          </a:p>
        </p:txBody>
      </p:sp>
      <p:sp>
        <p:nvSpPr>
          <p:cNvPr id="32770" name="Rectangle 2">
            <a:extLst>
              <a:ext uri="{FF2B5EF4-FFF2-40B4-BE49-F238E27FC236}">
                <a16:creationId xmlns:a16="http://schemas.microsoft.com/office/drawing/2014/main" id="{CD43748F-329C-46CD-9989-76F35CD2333E}"/>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75D742C2-72DF-482F-A20E-1472623C78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2F788E38-0226-4145-8E1A-404310C5AA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419BC65-6EC9-41F6-AA83-E2FA5D0817A3}" type="slidenum">
              <a:rPr lang="en-US" altLang="en-US" smtClean="0">
                <a:latin typeface="Times New Roman" panose="02020603050405020304" pitchFamily="18" charset="0"/>
              </a:rPr>
              <a:pPr/>
              <a:t>30</a:t>
            </a:fld>
            <a:endParaRPr lang="en-US" altLang="en-US">
              <a:latin typeface="Times New Roman" panose="02020603050405020304" pitchFamily="18" charset="0"/>
            </a:endParaRPr>
          </a:p>
        </p:txBody>
      </p:sp>
      <p:sp>
        <p:nvSpPr>
          <p:cNvPr id="34818" name="Rectangle 2">
            <a:extLst>
              <a:ext uri="{FF2B5EF4-FFF2-40B4-BE49-F238E27FC236}">
                <a16:creationId xmlns:a16="http://schemas.microsoft.com/office/drawing/2014/main" id="{33FB64AC-3228-4043-964E-E6A038381FC8}"/>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4596E719-08BB-427E-BB4D-281408B383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85DBE24F-E3AD-4F55-B27C-F3479DCF8E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80623BF-F509-4F71-85D3-8FA415870586}" type="slidenum">
              <a:rPr lang="en-US" altLang="en-US" smtClean="0">
                <a:latin typeface="Times New Roman" panose="02020603050405020304" pitchFamily="18" charset="0"/>
              </a:rPr>
              <a:pPr/>
              <a:t>31</a:t>
            </a:fld>
            <a:endParaRPr lang="en-US" altLang="en-US">
              <a:latin typeface="Times New Roman" panose="02020603050405020304" pitchFamily="18" charset="0"/>
            </a:endParaRPr>
          </a:p>
        </p:txBody>
      </p:sp>
      <p:sp>
        <p:nvSpPr>
          <p:cNvPr id="36866" name="Rectangle 2">
            <a:extLst>
              <a:ext uri="{FF2B5EF4-FFF2-40B4-BE49-F238E27FC236}">
                <a16:creationId xmlns:a16="http://schemas.microsoft.com/office/drawing/2014/main" id="{49FC9AA9-7FF6-4C3F-8659-2CC6FC4B0B10}"/>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1A54FAFB-4AE1-424F-B516-C52549E887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7EF26547-3469-4EC6-A2C1-2D8C2C3F67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F973D07-58AB-4688-910F-F3CC717FBF63}" type="slidenum">
              <a:rPr lang="en-US" altLang="en-US" smtClean="0">
                <a:latin typeface="Times New Roman" panose="02020603050405020304" pitchFamily="18" charset="0"/>
              </a:rPr>
              <a:pPr/>
              <a:t>32</a:t>
            </a:fld>
            <a:endParaRPr lang="en-US" altLang="en-US">
              <a:latin typeface="Times New Roman" panose="02020603050405020304" pitchFamily="18" charset="0"/>
            </a:endParaRPr>
          </a:p>
        </p:txBody>
      </p:sp>
      <p:sp>
        <p:nvSpPr>
          <p:cNvPr id="38914" name="Rectangle 2">
            <a:extLst>
              <a:ext uri="{FF2B5EF4-FFF2-40B4-BE49-F238E27FC236}">
                <a16:creationId xmlns:a16="http://schemas.microsoft.com/office/drawing/2014/main" id="{802A72C8-708C-4E6F-8C1D-AE9B40105AAB}"/>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4D200EED-DC84-443E-8BF7-1A3B2890AD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26A134BB-6ECD-48D1-B0FF-E1CC6362CF5D}"/>
              </a:ext>
            </a:extLst>
          </p:cNvPr>
          <p:cNvSpPr>
            <a:spLocks noGrp="1" noRot="1" noChangeAspect="1" noChangeArrowheads="1" noTextEdit="1"/>
          </p:cNvSpPr>
          <p:nvPr>
            <p:ph type="sldImg"/>
          </p:nvPr>
        </p:nvSpPr>
        <p:spPr>
          <a:ln/>
        </p:spPr>
      </p:sp>
      <p:sp>
        <p:nvSpPr>
          <p:cNvPr id="40962" name="Rectangle 3">
            <a:extLst>
              <a:ext uri="{FF2B5EF4-FFF2-40B4-BE49-F238E27FC236}">
                <a16:creationId xmlns:a16="http://schemas.microsoft.com/office/drawing/2014/main" id="{19602D6E-EE57-46D0-91E9-25E4F89B5E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hape 3"/>
          <p:cNvSpPr>
            <a:spLocks noGrp="1" noChangeArrowheads="1"/>
          </p:cNvSpPr>
          <p:nvPr>
            <p:ph type="sldNum" sz="quarter" idx="5"/>
          </p:nvPr>
        </p:nvSpPr>
        <p:spPr>
          <a:noFill/>
          <a:ln>
            <a:headEnd/>
            <a:tailEnd/>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BAB05F4-3650-4A99-BEF4-D95DEE9A125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2707" name="Shape 4"/>
          <p:cNvSpPr>
            <a:spLocks noGrp="1" noChangeArrowheads="1"/>
          </p:cNvSpPr>
          <p:nvPr>
            <p:ph type="ftr" sz="quarter" idx="4"/>
          </p:nvPr>
        </p:nvSpPr>
        <p:spPr>
          <a:noFill/>
          <a:ln>
            <a:headEnd/>
            <a:tailEnd/>
          </a:ln>
        </p:spPr>
        <p:txBody>
          <a:bodyPr/>
          <a:lstStyle/>
          <a:p>
            <a:pPr marL="0" marR="0" lvl="0" indent="0" algn="ctr" defTabSz="963613"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charset="0"/>
                <a:ea typeface="+mn-ea"/>
                <a:cs typeface="Arial" charset="0"/>
              </a:rPr>
              <a:t>Copyright (c) 2000 - 2002 by Wintellect, LLC (Unauthorized duplication prohibited)</a:t>
            </a:r>
          </a:p>
        </p:txBody>
      </p:sp>
      <p:sp>
        <p:nvSpPr>
          <p:cNvPr id="72708" name="Shape 5"/>
          <p:cNvSpPr>
            <a:spLocks noGrp="1" noChangeArrowheads="1"/>
          </p:cNvSpPr>
          <p:nvPr>
            <p:ph type="hdr" sz="quarter"/>
          </p:nvPr>
        </p:nvSpPr>
        <p:spPr>
          <a:noFill/>
          <a:ln>
            <a:headEnd/>
            <a:tailEnd/>
          </a:ln>
        </p:spPr>
        <p:txBody>
          <a:bodyPr/>
          <a:lstStyle/>
          <a:p>
            <a:pPr marL="0" marR="0" lvl="0" indent="0" algn="ctr" defTabSz="963613" rtl="0" eaLnBrk="0" fontAlgn="base" latinLnBrk="0" hangingPunct="0">
              <a:lnSpc>
                <a:spcPct val="100000"/>
              </a:lnSpc>
              <a:spcBef>
                <a:spcPct val="0"/>
              </a:spcBef>
              <a:spcAft>
                <a:spcPct val="0"/>
              </a:spcAft>
              <a:buClrTx/>
              <a:buSzTx/>
              <a:buFontTx/>
              <a:buNone/>
              <a:tabLst/>
              <a:defRPr/>
            </a:pPr>
            <a:r>
              <a:rPr kumimoji="0" lang="en-US" sz="1100" b="0" i="1" u="none" strike="noStrike" kern="1200" cap="none" spc="0" normalizeH="0" baseline="0" noProof="0">
                <a:ln>
                  <a:noFill/>
                </a:ln>
                <a:solidFill>
                  <a:srgbClr val="000000"/>
                </a:solidFill>
                <a:effectLst/>
                <a:uLnTx/>
                <a:uFillTx/>
                <a:latin typeface="Arial" charset="0"/>
                <a:ea typeface="+mn-ea"/>
                <a:cs typeface="Arial" charset="0"/>
              </a:rPr>
              <a:t>Programming .NET Framework Applications with C#</a:t>
            </a:r>
          </a:p>
        </p:txBody>
      </p:sp>
      <p:sp>
        <p:nvSpPr>
          <p:cNvPr id="72709" name="Rectangle 67587"/>
          <p:cNvSpPr>
            <a:spLocks noGrp="1" noRot="1" noChangeAspect="1" noChangeArrowheads="1" noTextEdit="1"/>
          </p:cNvSpPr>
          <p:nvPr>
            <p:ph type="sldImg"/>
          </p:nvPr>
        </p:nvSpPr>
        <p:spPr>
          <a:xfrm>
            <a:off x="1254125" y="719138"/>
            <a:ext cx="4794250" cy="3595687"/>
          </a:xfrm>
          <a:noFill/>
          <a:ln cap="flat">
            <a:headEnd type="none" w="med" len="med"/>
            <a:tailEnd type="none" w="med" len="med"/>
          </a:ln>
        </p:spPr>
      </p:sp>
      <p:sp>
        <p:nvSpPr>
          <p:cNvPr id="72710" name="Rectangle 67588"/>
          <p:cNvSpPr>
            <a:spLocks noGrp="1" noChangeArrowheads="1"/>
          </p:cNvSpPr>
          <p:nvPr>
            <p:ph type="body" idx="1"/>
          </p:nvPr>
        </p:nvSpPr>
        <p:spPr>
          <a:xfrm>
            <a:off x="973138" y="4554538"/>
            <a:ext cx="5356225" cy="4314825"/>
          </a:xfrm>
          <a:noFill/>
          <a:ln/>
        </p:spPr>
        <p:txBody>
          <a:bodyPr/>
          <a:lstStyle/>
          <a:p>
            <a:pPr defTabSz="909638">
              <a:lnSpc>
                <a:spcPct val="90000"/>
              </a:lnSpc>
              <a:spcBef>
                <a:spcPct val="40000"/>
              </a:spcBef>
            </a:pPr>
            <a:endParaRPr lang="en-US">
              <a:latin typeface="Arial" charset="0"/>
            </a:endParaRPr>
          </a:p>
        </p:txBody>
      </p:sp>
    </p:spTree>
    <p:extLst>
      <p:ext uri="{BB962C8B-B14F-4D97-AF65-F5344CB8AC3E}">
        <p14:creationId xmlns:p14="http://schemas.microsoft.com/office/powerpoint/2010/main" val="2288725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a:extLst>
              <a:ext uri="{FF2B5EF4-FFF2-40B4-BE49-F238E27FC236}">
                <a16:creationId xmlns:a16="http://schemas.microsoft.com/office/drawing/2014/main" id="{97857AD5-3583-4510-8D49-52B68DABA1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3B33B51-F067-433E-BF41-BA246CE8602D}" type="slidenum">
              <a:rPr lang="en-US" altLang="en-US" smtClean="0">
                <a:latin typeface="Times New Roman" panose="02020603050405020304" pitchFamily="18" charset="0"/>
              </a:rPr>
              <a:pPr/>
              <a:t>2</a:t>
            </a:fld>
            <a:endParaRPr lang="en-US" altLang="en-US">
              <a:latin typeface="Times New Roman" panose="02020603050405020304" pitchFamily="18" charset="0"/>
            </a:endParaRPr>
          </a:p>
        </p:txBody>
      </p:sp>
      <p:sp>
        <p:nvSpPr>
          <p:cNvPr id="8194" name="Rectangle 2">
            <a:extLst>
              <a:ext uri="{FF2B5EF4-FFF2-40B4-BE49-F238E27FC236}">
                <a16:creationId xmlns:a16="http://schemas.microsoft.com/office/drawing/2014/main" id="{88F41D2E-178E-4E28-AB5A-696CAAA2E481}"/>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A53C0608-C66C-4480-9DAF-855A662317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34504354-187C-4024-96D4-FE6BA8C52D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1FA8B3E-348E-4C09-A248-7F6355D02D97}" type="slidenum">
              <a:rPr lang="en-US" altLang="en-US" smtClean="0">
                <a:latin typeface="Times New Roman" panose="02020603050405020304" pitchFamily="18" charset="0"/>
              </a:rPr>
              <a:pPr/>
              <a:t>38</a:t>
            </a:fld>
            <a:endParaRPr lang="en-US" altLang="en-US">
              <a:latin typeface="Times New Roman" panose="02020603050405020304" pitchFamily="18" charset="0"/>
            </a:endParaRPr>
          </a:p>
        </p:txBody>
      </p:sp>
      <p:sp>
        <p:nvSpPr>
          <p:cNvPr id="43010" name="Rectangle 2">
            <a:extLst>
              <a:ext uri="{FF2B5EF4-FFF2-40B4-BE49-F238E27FC236}">
                <a16:creationId xmlns:a16="http://schemas.microsoft.com/office/drawing/2014/main" id="{8B42937E-D630-4F0A-B65B-DF04207CF326}"/>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038BC14C-9645-401C-B686-1641B9B7F2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FF2A8BE1-63D4-4BEC-A84C-EB37915A4F3A}"/>
              </a:ext>
            </a:extLst>
          </p:cNvPr>
          <p:cNvSpPr>
            <a:spLocks noGrp="1" noRot="1" noChangeAspect="1" noChangeArrowheads="1" noTextEdit="1"/>
          </p:cNvSpPr>
          <p:nvPr>
            <p:ph type="sldImg"/>
          </p:nvPr>
        </p:nvSpPr>
        <p:spPr>
          <a:ln/>
        </p:spPr>
      </p:sp>
      <p:sp>
        <p:nvSpPr>
          <p:cNvPr id="45058" name="Rectangle 3">
            <a:extLst>
              <a:ext uri="{FF2B5EF4-FFF2-40B4-BE49-F238E27FC236}">
                <a16:creationId xmlns:a16="http://schemas.microsoft.com/office/drawing/2014/main" id="{E8E479DC-58D9-448B-8B8D-B6608D754E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0DC740DE-D124-4862-BB81-BF9160FBC8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08615DE-3AC6-4924-B45F-A36D40977927}" type="slidenum">
              <a:rPr lang="en-US" altLang="en-US" smtClean="0">
                <a:latin typeface="Times New Roman" panose="02020603050405020304" pitchFamily="18" charset="0"/>
              </a:rPr>
              <a:pPr/>
              <a:t>41</a:t>
            </a:fld>
            <a:endParaRPr lang="en-US" altLang="en-US">
              <a:latin typeface="Times New Roman" panose="02020603050405020304" pitchFamily="18" charset="0"/>
            </a:endParaRPr>
          </a:p>
        </p:txBody>
      </p:sp>
      <p:sp>
        <p:nvSpPr>
          <p:cNvPr id="48130" name="Rectangle 2">
            <a:extLst>
              <a:ext uri="{FF2B5EF4-FFF2-40B4-BE49-F238E27FC236}">
                <a16:creationId xmlns:a16="http://schemas.microsoft.com/office/drawing/2014/main" id="{1DC02168-0980-4707-8DE6-4F4F9CC3AE94}"/>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946A4849-6631-44EF-A2BA-76B64C812E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D955DC79-1C38-46B1-9E2F-DCF6AF5D12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A72DD13-F83B-4C21-BA43-0DCAE4449369}" type="slidenum">
              <a:rPr lang="en-US" altLang="en-US" smtClean="0">
                <a:latin typeface="Times New Roman" panose="02020603050405020304" pitchFamily="18" charset="0"/>
              </a:rPr>
              <a:pPr/>
              <a:t>42</a:t>
            </a:fld>
            <a:endParaRPr lang="en-US" altLang="en-US">
              <a:latin typeface="Times New Roman" panose="02020603050405020304" pitchFamily="18" charset="0"/>
            </a:endParaRPr>
          </a:p>
        </p:txBody>
      </p:sp>
      <p:sp>
        <p:nvSpPr>
          <p:cNvPr id="50178" name="Rectangle 2">
            <a:extLst>
              <a:ext uri="{FF2B5EF4-FFF2-40B4-BE49-F238E27FC236}">
                <a16:creationId xmlns:a16="http://schemas.microsoft.com/office/drawing/2014/main" id="{79522810-9D68-49B3-B3BC-A6D55AF369D2}"/>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23F6B3D2-1506-457B-A076-80768EB7FF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2698F218-863C-4FCF-A426-A44F610DB2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9D84CE0-CC06-4F23-BAA8-31F1E4D59F73}" type="slidenum">
              <a:rPr lang="en-US" altLang="en-US" smtClean="0">
                <a:latin typeface="Times New Roman" panose="02020603050405020304" pitchFamily="18" charset="0"/>
              </a:rPr>
              <a:pPr/>
              <a:t>43</a:t>
            </a:fld>
            <a:endParaRPr lang="en-US" altLang="en-US">
              <a:latin typeface="Times New Roman" panose="02020603050405020304" pitchFamily="18" charset="0"/>
            </a:endParaRPr>
          </a:p>
        </p:txBody>
      </p:sp>
      <p:sp>
        <p:nvSpPr>
          <p:cNvPr id="52226" name="Rectangle 2">
            <a:extLst>
              <a:ext uri="{FF2B5EF4-FFF2-40B4-BE49-F238E27FC236}">
                <a16:creationId xmlns:a16="http://schemas.microsoft.com/office/drawing/2014/main" id="{818B903B-43BC-43BC-AFDD-A3AFAA1C0DD1}"/>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BE6B5904-549C-40F0-B55B-31E48A247A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30B72CEF-6C70-41B4-B2A2-CE4342B9CC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1D7422E-AB62-4195-91F4-3B284434C8B3}" type="slidenum">
              <a:rPr lang="en-US" altLang="en-US" smtClean="0">
                <a:latin typeface="Times New Roman" panose="02020603050405020304" pitchFamily="18" charset="0"/>
              </a:rPr>
              <a:pPr/>
              <a:t>44</a:t>
            </a:fld>
            <a:endParaRPr lang="en-US" altLang="en-US">
              <a:latin typeface="Times New Roman" panose="02020603050405020304" pitchFamily="18" charset="0"/>
            </a:endParaRPr>
          </a:p>
        </p:txBody>
      </p:sp>
      <p:sp>
        <p:nvSpPr>
          <p:cNvPr id="54274" name="Rectangle 2">
            <a:extLst>
              <a:ext uri="{FF2B5EF4-FFF2-40B4-BE49-F238E27FC236}">
                <a16:creationId xmlns:a16="http://schemas.microsoft.com/office/drawing/2014/main" id="{9ACC77AE-1F40-4757-83FB-2C6526B900C1}"/>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4342C3B1-0E51-4CEC-BC5B-E785040DA2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F7A8331A-D328-40CC-B343-DF986C8E2A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CF371F1-C462-4B0C-98C0-AF43969774A7}" type="slidenum">
              <a:rPr lang="en-US" altLang="en-US" smtClean="0">
                <a:latin typeface="Times New Roman" panose="02020603050405020304" pitchFamily="18" charset="0"/>
              </a:rPr>
              <a:pPr/>
              <a:t>45</a:t>
            </a:fld>
            <a:endParaRPr lang="en-US" altLang="en-US">
              <a:latin typeface="Times New Roman" panose="02020603050405020304" pitchFamily="18" charset="0"/>
            </a:endParaRPr>
          </a:p>
        </p:txBody>
      </p:sp>
      <p:sp>
        <p:nvSpPr>
          <p:cNvPr id="56322" name="Rectangle 2">
            <a:extLst>
              <a:ext uri="{FF2B5EF4-FFF2-40B4-BE49-F238E27FC236}">
                <a16:creationId xmlns:a16="http://schemas.microsoft.com/office/drawing/2014/main" id="{DA02EE48-BCF1-4A8A-B683-8CAAC655FC64}"/>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92C4BF3F-CB2E-4662-991C-EA96C79E5B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B59D84D6-4173-46A6-9A74-7DAD17279A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0A6E13D-4203-4802-93D6-A939AC5F41BF}" type="slidenum">
              <a:rPr lang="en-US" altLang="en-US" smtClean="0">
                <a:latin typeface="Times New Roman" panose="02020603050405020304" pitchFamily="18" charset="0"/>
              </a:rPr>
              <a:pPr/>
              <a:t>46</a:t>
            </a:fld>
            <a:endParaRPr lang="en-US" altLang="en-US">
              <a:latin typeface="Times New Roman" panose="02020603050405020304" pitchFamily="18" charset="0"/>
            </a:endParaRPr>
          </a:p>
        </p:txBody>
      </p:sp>
      <p:sp>
        <p:nvSpPr>
          <p:cNvPr id="58370" name="Rectangle 2">
            <a:extLst>
              <a:ext uri="{FF2B5EF4-FFF2-40B4-BE49-F238E27FC236}">
                <a16:creationId xmlns:a16="http://schemas.microsoft.com/office/drawing/2014/main" id="{75243BAA-A239-4D40-AA7E-34C1B226EEDC}"/>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E5F7DDE2-92E8-45E5-88F6-1BCD55C449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414C538A-BC4C-46E4-AD02-CC0CE27C48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9D92D75-1B3F-4DCA-B15C-1AC077112012}" type="slidenum">
              <a:rPr lang="en-US" altLang="en-US" smtClean="0">
                <a:latin typeface="Times New Roman" panose="02020603050405020304" pitchFamily="18" charset="0"/>
              </a:rPr>
              <a:pPr/>
              <a:t>47</a:t>
            </a:fld>
            <a:endParaRPr lang="en-US" altLang="en-US">
              <a:latin typeface="Times New Roman" panose="02020603050405020304" pitchFamily="18" charset="0"/>
            </a:endParaRPr>
          </a:p>
        </p:txBody>
      </p:sp>
      <p:sp>
        <p:nvSpPr>
          <p:cNvPr id="60418" name="Rectangle 2">
            <a:extLst>
              <a:ext uri="{FF2B5EF4-FFF2-40B4-BE49-F238E27FC236}">
                <a16:creationId xmlns:a16="http://schemas.microsoft.com/office/drawing/2014/main" id="{B770E6E3-6ABA-4069-81AC-AA847D9513A6}"/>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7BDACB5E-F47C-479D-B146-3E4EE55701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138FEEE7-1FE1-4406-BEFB-05262871E5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EDD9D5B-FEE1-430A-8088-DCB92DB726CD}" type="slidenum">
              <a:rPr lang="en-US" altLang="en-US" smtClean="0">
                <a:latin typeface="Times New Roman" panose="02020603050405020304" pitchFamily="18" charset="0"/>
              </a:rPr>
              <a:pPr/>
              <a:t>48</a:t>
            </a:fld>
            <a:endParaRPr lang="en-US" altLang="en-US">
              <a:latin typeface="Times New Roman" panose="02020603050405020304" pitchFamily="18" charset="0"/>
            </a:endParaRPr>
          </a:p>
        </p:txBody>
      </p:sp>
      <p:sp>
        <p:nvSpPr>
          <p:cNvPr id="62466" name="Rectangle 2">
            <a:extLst>
              <a:ext uri="{FF2B5EF4-FFF2-40B4-BE49-F238E27FC236}">
                <a16:creationId xmlns:a16="http://schemas.microsoft.com/office/drawing/2014/main" id="{161D52FC-C0C4-4B52-80CF-572C9F1C87F8}"/>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BF2D6D07-E9FA-44AA-9FD2-8C9AD5123E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a:extLst>
              <a:ext uri="{FF2B5EF4-FFF2-40B4-BE49-F238E27FC236}">
                <a16:creationId xmlns:a16="http://schemas.microsoft.com/office/drawing/2014/main" id="{ACE3B5ED-BD04-4ED3-8A9C-4B76F945E261}"/>
              </a:ext>
            </a:extLst>
          </p:cNvPr>
          <p:cNvSpPr>
            <a:spLocks noGrp="1" noRot="1" noChangeAspect="1" noChangeArrowheads="1" noTextEdit="1"/>
          </p:cNvSpPr>
          <p:nvPr>
            <p:ph type="sldImg"/>
          </p:nvPr>
        </p:nvSpPr>
        <p:spPr>
          <a:ln/>
        </p:spPr>
      </p:sp>
      <p:sp>
        <p:nvSpPr>
          <p:cNvPr id="10242" name="Rectangle 3">
            <a:extLst>
              <a:ext uri="{FF2B5EF4-FFF2-40B4-BE49-F238E27FC236}">
                <a16:creationId xmlns:a16="http://schemas.microsoft.com/office/drawing/2014/main" id="{7D7A5106-E39F-40D8-903A-6E78411023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C82D8449-8988-4C36-A61C-BE42DD5023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4B9D381-9884-41BA-87FF-C6B9F95D3E3A}" type="slidenum">
              <a:rPr lang="en-US" altLang="en-US" smtClean="0">
                <a:latin typeface="Times New Roman" panose="02020603050405020304" pitchFamily="18" charset="0"/>
              </a:rPr>
              <a:pPr/>
              <a:t>49</a:t>
            </a:fld>
            <a:endParaRPr lang="en-US" altLang="en-US">
              <a:latin typeface="Times New Roman" panose="02020603050405020304" pitchFamily="18" charset="0"/>
            </a:endParaRPr>
          </a:p>
        </p:txBody>
      </p:sp>
      <p:sp>
        <p:nvSpPr>
          <p:cNvPr id="64514" name="Rectangle 2">
            <a:extLst>
              <a:ext uri="{FF2B5EF4-FFF2-40B4-BE49-F238E27FC236}">
                <a16:creationId xmlns:a16="http://schemas.microsoft.com/office/drawing/2014/main" id="{5CC851E2-8C4D-4293-8F49-CABA569926F1}"/>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B87B7BD2-A53C-48F8-A9EE-1C6835205D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BFB9F7F5-D8EE-4007-A1B8-B564B3E300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B029360-039F-45F0-87D4-2192E5B54046}" type="slidenum">
              <a:rPr lang="en-US" altLang="en-US" smtClean="0">
                <a:latin typeface="Times New Roman" panose="02020603050405020304" pitchFamily="18" charset="0"/>
              </a:rPr>
              <a:pPr/>
              <a:t>50</a:t>
            </a:fld>
            <a:endParaRPr lang="en-US" altLang="en-US">
              <a:latin typeface="Times New Roman" panose="02020603050405020304" pitchFamily="18" charset="0"/>
            </a:endParaRPr>
          </a:p>
        </p:txBody>
      </p:sp>
      <p:sp>
        <p:nvSpPr>
          <p:cNvPr id="66562" name="Rectangle 2">
            <a:extLst>
              <a:ext uri="{FF2B5EF4-FFF2-40B4-BE49-F238E27FC236}">
                <a16:creationId xmlns:a16="http://schemas.microsoft.com/office/drawing/2014/main" id="{B4E13113-1004-4476-99EF-95E9780E25CF}"/>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4F136C13-6011-4B29-9009-A75C600A11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5DB2B5E5-96F7-481F-B3C4-EEA108B744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1304410-C3CE-4AC9-B704-D330A8CCDD03}" type="slidenum">
              <a:rPr lang="en-US" altLang="en-US" smtClean="0">
                <a:latin typeface="Times New Roman" panose="02020603050405020304" pitchFamily="18" charset="0"/>
              </a:rPr>
              <a:pPr/>
              <a:t>51</a:t>
            </a:fld>
            <a:endParaRPr lang="en-US" altLang="en-US">
              <a:latin typeface="Times New Roman" panose="02020603050405020304" pitchFamily="18" charset="0"/>
            </a:endParaRPr>
          </a:p>
        </p:txBody>
      </p:sp>
      <p:sp>
        <p:nvSpPr>
          <p:cNvPr id="68610" name="Rectangle 2">
            <a:extLst>
              <a:ext uri="{FF2B5EF4-FFF2-40B4-BE49-F238E27FC236}">
                <a16:creationId xmlns:a16="http://schemas.microsoft.com/office/drawing/2014/main" id="{AA463498-16D3-406E-A8D2-B0E6399AF0CB}"/>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824521A1-E4DF-410F-86C6-A1296DB276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A5229DF1-4E3F-4605-B2DA-9B4037CEAA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900B04D-BD00-458F-8556-F42B90084ADC}" type="slidenum">
              <a:rPr lang="en-US" altLang="en-US" smtClean="0">
                <a:latin typeface="Times New Roman" panose="02020603050405020304" pitchFamily="18" charset="0"/>
              </a:rPr>
              <a:pPr/>
              <a:t>52</a:t>
            </a:fld>
            <a:endParaRPr lang="en-US" altLang="en-US">
              <a:latin typeface="Times New Roman" panose="02020603050405020304" pitchFamily="18" charset="0"/>
            </a:endParaRPr>
          </a:p>
        </p:txBody>
      </p:sp>
      <p:sp>
        <p:nvSpPr>
          <p:cNvPr id="70658" name="Rectangle 2">
            <a:extLst>
              <a:ext uri="{FF2B5EF4-FFF2-40B4-BE49-F238E27FC236}">
                <a16:creationId xmlns:a16="http://schemas.microsoft.com/office/drawing/2014/main" id="{92186A65-D9BE-4CF4-989F-73F5816410E3}"/>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42E976D5-25EA-42F1-9F18-ECC64E189C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a:extLst>
              <a:ext uri="{FF2B5EF4-FFF2-40B4-BE49-F238E27FC236}">
                <a16:creationId xmlns:a16="http://schemas.microsoft.com/office/drawing/2014/main" id="{7B2795E2-05B3-44C4-96D4-BE8DBDE98E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B5CD270-E686-4402-828C-B534E0CAD24A}" type="slidenum">
              <a:rPr lang="en-US" altLang="en-US" smtClean="0">
                <a:latin typeface="Times New Roman" panose="02020603050405020304" pitchFamily="18" charset="0"/>
              </a:rPr>
              <a:pPr/>
              <a:t>53</a:t>
            </a:fld>
            <a:endParaRPr lang="en-US" altLang="en-US">
              <a:latin typeface="Times New Roman" panose="02020603050405020304" pitchFamily="18" charset="0"/>
            </a:endParaRPr>
          </a:p>
        </p:txBody>
      </p:sp>
      <p:sp>
        <p:nvSpPr>
          <p:cNvPr id="72706" name="Rectangle 2">
            <a:extLst>
              <a:ext uri="{FF2B5EF4-FFF2-40B4-BE49-F238E27FC236}">
                <a16:creationId xmlns:a16="http://schemas.microsoft.com/office/drawing/2014/main" id="{84BE3CD3-1890-4F19-80CB-7B7F17C4FC03}"/>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A3769D70-3BD1-4F62-8539-6ED90BC02C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a:extLst>
              <a:ext uri="{FF2B5EF4-FFF2-40B4-BE49-F238E27FC236}">
                <a16:creationId xmlns:a16="http://schemas.microsoft.com/office/drawing/2014/main" id="{DD1933A8-C5B8-498A-8497-B071095165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66797D0-B006-4490-A0CF-CEEA8A070712}" type="slidenum">
              <a:rPr lang="en-US" altLang="en-US" smtClean="0">
                <a:latin typeface="Times New Roman" panose="02020603050405020304" pitchFamily="18" charset="0"/>
              </a:rPr>
              <a:pPr/>
              <a:t>54</a:t>
            </a:fld>
            <a:endParaRPr lang="en-US" altLang="en-US">
              <a:latin typeface="Times New Roman" panose="02020603050405020304" pitchFamily="18" charset="0"/>
            </a:endParaRPr>
          </a:p>
        </p:txBody>
      </p:sp>
      <p:sp>
        <p:nvSpPr>
          <p:cNvPr id="74754" name="Rectangle 2">
            <a:extLst>
              <a:ext uri="{FF2B5EF4-FFF2-40B4-BE49-F238E27FC236}">
                <a16:creationId xmlns:a16="http://schemas.microsoft.com/office/drawing/2014/main" id="{DE14AABD-101B-4F74-BFD2-AB43A25C60D9}"/>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id="{511CF560-3368-4403-A265-D57F60AF2B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a:extLst>
              <a:ext uri="{FF2B5EF4-FFF2-40B4-BE49-F238E27FC236}">
                <a16:creationId xmlns:a16="http://schemas.microsoft.com/office/drawing/2014/main" id="{6E5F4D33-62E8-4C28-B42D-D9454ED7E4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E96B529-F34C-48A3-AB17-FF0C3E45968F}" type="slidenum">
              <a:rPr lang="en-US" altLang="en-US" smtClean="0">
                <a:latin typeface="Times New Roman" panose="02020603050405020304" pitchFamily="18" charset="0"/>
              </a:rPr>
              <a:pPr/>
              <a:t>56</a:t>
            </a:fld>
            <a:endParaRPr lang="en-US" altLang="en-US">
              <a:latin typeface="Times New Roman" panose="02020603050405020304" pitchFamily="18" charset="0"/>
            </a:endParaRPr>
          </a:p>
        </p:txBody>
      </p:sp>
      <p:sp>
        <p:nvSpPr>
          <p:cNvPr id="77826" name="Rectangle 2">
            <a:extLst>
              <a:ext uri="{FF2B5EF4-FFF2-40B4-BE49-F238E27FC236}">
                <a16:creationId xmlns:a16="http://schemas.microsoft.com/office/drawing/2014/main" id="{DCCFDCBD-874A-4427-A658-4629D910317D}"/>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86F8361B-2BD2-42AE-962C-B57ADB60BC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a:extLst>
              <a:ext uri="{FF2B5EF4-FFF2-40B4-BE49-F238E27FC236}">
                <a16:creationId xmlns:a16="http://schemas.microsoft.com/office/drawing/2014/main" id="{D98C3633-7954-4EA1-B6D9-9F1A0D0021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9DB15D7-DB5D-4A5F-B9A8-77FF6A30F8DD}" type="slidenum">
              <a:rPr lang="en-US" altLang="en-US" smtClean="0">
                <a:latin typeface="Times New Roman" panose="02020603050405020304" pitchFamily="18" charset="0"/>
              </a:rPr>
              <a:pPr/>
              <a:t>57</a:t>
            </a:fld>
            <a:endParaRPr lang="en-US" altLang="en-US">
              <a:latin typeface="Times New Roman" panose="02020603050405020304" pitchFamily="18" charset="0"/>
            </a:endParaRPr>
          </a:p>
        </p:txBody>
      </p:sp>
      <p:sp>
        <p:nvSpPr>
          <p:cNvPr id="79874" name="Rectangle 2">
            <a:extLst>
              <a:ext uri="{FF2B5EF4-FFF2-40B4-BE49-F238E27FC236}">
                <a16:creationId xmlns:a16="http://schemas.microsoft.com/office/drawing/2014/main" id="{A2E923B8-5FC2-4235-A89E-FC2F315F94D1}"/>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A8485FA3-8EC0-43B2-9701-B348F33661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a:extLst>
              <a:ext uri="{FF2B5EF4-FFF2-40B4-BE49-F238E27FC236}">
                <a16:creationId xmlns:a16="http://schemas.microsoft.com/office/drawing/2014/main" id="{22647214-C1F9-4EAC-A60F-DDB3374B61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63FF7B3-05EC-461B-9127-B6C0FECCA1BA}" type="slidenum">
              <a:rPr lang="en-US" altLang="en-US" smtClean="0">
                <a:latin typeface="Times New Roman" panose="02020603050405020304" pitchFamily="18" charset="0"/>
              </a:rPr>
              <a:pPr/>
              <a:t>59</a:t>
            </a:fld>
            <a:endParaRPr lang="en-US" altLang="en-US">
              <a:latin typeface="Times New Roman" panose="02020603050405020304" pitchFamily="18" charset="0"/>
            </a:endParaRPr>
          </a:p>
        </p:txBody>
      </p:sp>
      <p:sp>
        <p:nvSpPr>
          <p:cNvPr id="81922" name="Rectangle 2">
            <a:extLst>
              <a:ext uri="{FF2B5EF4-FFF2-40B4-BE49-F238E27FC236}">
                <a16:creationId xmlns:a16="http://schemas.microsoft.com/office/drawing/2014/main" id="{CA0DB0DA-8C7E-426A-A6AA-CF7E5A8CA83C}"/>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5420561F-6D4A-4C44-99EE-D173120710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C4D7CF39-D42A-46E5-A9FD-5A8F325964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A97D3A1-99F0-45CF-A28A-6BBBDD8E107E}" type="slidenum">
              <a:rPr lang="en-US" altLang="en-US" smtClean="0">
                <a:latin typeface="Times New Roman" panose="02020603050405020304" pitchFamily="18" charset="0"/>
              </a:rPr>
              <a:pPr/>
              <a:t>60</a:t>
            </a:fld>
            <a:endParaRPr lang="en-US" altLang="en-US">
              <a:latin typeface="Times New Roman" panose="02020603050405020304" pitchFamily="18" charset="0"/>
            </a:endParaRPr>
          </a:p>
        </p:txBody>
      </p:sp>
      <p:sp>
        <p:nvSpPr>
          <p:cNvPr id="83970" name="Rectangle 2">
            <a:extLst>
              <a:ext uri="{FF2B5EF4-FFF2-40B4-BE49-F238E27FC236}">
                <a16:creationId xmlns:a16="http://schemas.microsoft.com/office/drawing/2014/main" id="{9887D524-92D6-4616-8B16-540954407C82}"/>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8EB1E62E-7D59-4BE3-838F-8E3FE6E2EF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03E42E1A-D28F-4758-9EF0-58DA4FA8E699}"/>
              </a:ext>
            </a:extLst>
          </p:cNvPr>
          <p:cNvSpPr>
            <a:spLocks noGrp="1" noRot="1" noChangeAspect="1" noChangeArrowheads="1" noTextEdit="1"/>
          </p:cNvSpPr>
          <p:nvPr>
            <p:ph type="sldImg"/>
          </p:nvPr>
        </p:nvSpPr>
        <p:spPr>
          <a:ln/>
        </p:spPr>
      </p:sp>
      <p:sp>
        <p:nvSpPr>
          <p:cNvPr id="21506" name="Rectangle 3">
            <a:extLst>
              <a:ext uri="{FF2B5EF4-FFF2-40B4-BE49-F238E27FC236}">
                <a16:creationId xmlns:a16="http://schemas.microsoft.com/office/drawing/2014/main" id="{A20EA287-5918-420B-90B1-7B4F489132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a:extLst>
              <a:ext uri="{FF2B5EF4-FFF2-40B4-BE49-F238E27FC236}">
                <a16:creationId xmlns:a16="http://schemas.microsoft.com/office/drawing/2014/main" id="{48B693BB-64B4-4A30-A909-6CD25258FC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B3B388C-5AD6-4FF2-BD3A-1C46FCA66DAF}" type="slidenum">
              <a:rPr lang="en-US" altLang="en-US" smtClean="0">
                <a:latin typeface="Times New Roman" panose="02020603050405020304" pitchFamily="18" charset="0"/>
              </a:rPr>
              <a:pPr/>
              <a:t>61</a:t>
            </a:fld>
            <a:endParaRPr lang="en-US" altLang="en-US">
              <a:latin typeface="Times New Roman" panose="02020603050405020304" pitchFamily="18" charset="0"/>
            </a:endParaRPr>
          </a:p>
        </p:txBody>
      </p:sp>
      <p:sp>
        <p:nvSpPr>
          <p:cNvPr id="86018" name="Rectangle 2">
            <a:extLst>
              <a:ext uri="{FF2B5EF4-FFF2-40B4-BE49-F238E27FC236}">
                <a16:creationId xmlns:a16="http://schemas.microsoft.com/office/drawing/2014/main" id="{9270DA6B-DBFE-4609-9D96-A18F33DDE95B}"/>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F97C1298-8BEA-40EA-90D6-261B1EFECC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a:extLst>
              <a:ext uri="{FF2B5EF4-FFF2-40B4-BE49-F238E27FC236}">
                <a16:creationId xmlns:a16="http://schemas.microsoft.com/office/drawing/2014/main" id="{D4478059-C37E-4F86-A819-4182711AF7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E28BEA2-CD69-462E-8331-713FFFA81A16}" type="slidenum">
              <a:rPr lang="en-US" altLang="en-US" smtClean="0">
                <a:latin typeface="Times New Roman" panose="02020603050405020304" pitchFamily="18" charset="0"/>
              </a:rPr>
              <a:pPr/>
              <a:t>62</a:t>
            </a:fld>
            <a:endParaRPr lang="en-US" altLang="en-US">
              <a:latin typeface="Times New Roman" panose="02020603050405020304" pitchFamily="18" charset="0"/>
            </a:endParaRPr>
          </a:p>
        </p:txBody>
      </p:sp>
      <p:sp>
        <p:nvSpPr>
          <p:cNvPr id="88066" name="Rectangle 2">
            <a:extLst>
              <a:ext uri="{FF2B5EF4-FFF2-40B4-BE49-F238E27FC236}">
                <a16:creationId xmlns:a16="http://schemas.microsoft.com/office/drawing/2014/main" id="{B73D7714-F491-4DA8-B38A-84D006B27FCB}"/>
              </a:ext>
            </a:extLst>
          </p:cNvPr>
          <p:cNvSpPr>
            <a:spLocks noGrp="1" noRot="1" noChangeAspect="1" noChangeArrowheads="1" noTextEdit="1"/>
          </p:cNvSpPr>
          <p:nvPr>
            <p:ph type="sldImg"/>
          </p:nvPr>
        </p:nvSpPr>
        <p:spPr>
          <a:ln/>
        </p:spPr>
      </p:sp>
      <p:sp>
        <p:nvSpPr>
          <p:cNvPr id="88067" name="Rectangle 3">
            <a:extLst>
              <a:ext uri="{FF2B5EF4-FFF2-40B4-BE49-F238E27FC236}">
                <a16:creationId xmlns:a16="http://schemas.microsoft.com/office/drawing/2014/main" id="{30FC50BB-7018-4221-BAC9-72FBB78474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a:extLst>
              <a:ext uri="{FF2B5EF4-FFF2-40B4-BE49-F238E27FC236}">
                <a16:creationId xmlns:a16="http://schemas.microsoft.com/office/drawing/2014/main" id="{E8B0C588-61C8-40F3-84CF-30F822FF42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2307A3F-A44F-48F3-852E-F8562ABCE0E0}" type="slidenum">
              <a:rPr lang="en-US" altLang="en-US" smtClean="0">
                <a:latin typeface="Times New Roman" panose="02020603050405020304" pitchFamily="18" charset="0"/>
              </a:rPr>
              <a:pPr/>
              <a:t>5</a:t>
            </a:fld>
            <a:endParaRPr lang="en-US" altLang="en-US">
              <a:latin typeface="Times New Roman" panose="02020603050405020304" pitchFamily="18" charset="0"/>
            </a:endParaRPr>
          </a:p>
        </p:txBody>
      </p:sp>
      <p:sp>
        <p:nvSpPr>
          <p:cNvPr id="12290" name="Rectangle 2">
            <a:extLst>
              <a:ext uri="{FF2B5EF4-FFF2-40B4-BE49-F238E27FC236}">
                <a16:creationId xmlns:a16="http://schemas.microsoft.com/office/drawing/2014/main" id="{FBA58AAB-A41B-4A90-93E1-89CC10A21E6F}"/>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EE0B0549-3424-4F25-A9D3-4340F0D701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a:extLst>
              <a:ext uri="{FF2B5EF4-FFF2-40B4-BE49-F238E27FC236}">
                <a16:creationId xmlns:a16="http://schemas.microsoft.com/office/drawing/2014/main" id="{F341ED4C-8AC0-48A2-AE52-2C3FC9EFF7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AE70117-4C42-4067-9B07-6AFBAF471C40}" type="slidenum">
              <a:rPr lang="en-US" altLang="en-US" smtClean="0">
                <a:latin typeface="Times New Roman" panose="02020603050405020304" pitchFamily="18" charset="0"/>
              </a:rPr>
              <a:pPr/>
              <a:t>6</a:t>
            </a:fld>
            <a:endParaRPr lang="en-US" altLang="en-US">
              <a:latin typeface="Times New Roman" panose="02020603050405020304" pitchFamily="18" charset="0"/>
            </a:endParaRPr>
          </a:p>
        </p:txBody>
      </p:sp>
      <p:sp>
        <p:nvSpPr>
          <p:cNvPr id="14338" name="Rectangle 2">
            <a:extLst>
              <a:ext uri="{FF2B5EF4-FFF2-40B4-BE49-F238E27FC236}">
                <a16:creationId xmlns:a16="http://schemas.microsoft.com/office/drawing/2014/main" id="{9142D84F-FFC8-41EE-9C07-9D3D3789CF71}"/>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468FF036-AE83-464F-9D99-92A6DEAAD3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9E8E478E-17C1-4A4C-B0D1-93D37D7E2F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AAA3DD0-DB7A-45ED-93A1-63A04429F063}" type="slidenum">
              <a:rPr lang="en-US" altLang="en-US" smtClean="0">
                <a:latin typeface="Times New Roman" panose="02020603050405020304" pitchFamily="18" charset="0"/>
              </a:rPr>
              <a:pPr/>
              <a:t>7</a:t>
            </a:fld>
            <a:endParaRPr lang="en-US" altLang="en-US">
              <a:latin typeface="Times New Roman" panose="02020603050405020304" pitchFamily="18" charset="0"/>
            </a:endParaRPr>
          </a:p>
        </p:txBody>
      </p:sp>
      <p:sp>
        <p:nvSpPr>
          <p:cNvPr id="16386" name="Rectangle 2">
            <a:extLst>
              <a:ext uri="{FF2B5EF4-FFF2-40B4-BE49-F238E27FC236}">
                <a16:creationId xmlns:a16="http://schemas.microsoft.com/office/drawing/2014/main" id="{838222B2-ECC8-4750-B35C-E6BC24440EA5}"/>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3E7E90FC-6E0F-4FDE-ABDC-8A047F9F58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D63950FC-CBBF-4564-A119-B49EAA914D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D36DF74-7D77-4107-B220-F147FBC311D9}" type="slidenum">
              <a:rPr lang="en-US" altLang="en-US" smtClean="0">
                <a:latin typeface="Times New Roman" panose="02020603050405020304" pitchFamily="18" charset="0"/>
              </a:rPr>
              <a:pPr/>
              <a:t>8</a:t>
            </a:fld>
            <a:endParaRPr lang="en-US" altLang="en-US">
              <a:latin typeface="Times New Roman" panose="02020603050405020304" pitchFamily="18" charset="0"/>
            </a:endParaRPr>
          </a:p>
        </p:txBody>
      </p:sp>
      <p:sp>
        <p:nvSpPr>
          <p:cNvPr id="18434" name="Rectangle 2">
            <a:extLst>
              <a:ext uri="{FF2B5EF4-FFF2-40B4-BE49-F238E27FC236}">
                <a16:creationId xmlns:a16="http://schemas.microsoft.com/office/drawing/2014/main" id="{8BDB4251-CB09-453F-9EA7-A3A6DAD6D8C3}"/>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FE1B53FE-D87C-4D46-8352-A12327651C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6DFF9703-A232-4107-996B-9A5ABFC5AF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151EA88-67D8-4737-8DA3-51B63539ABE4}" type="slidenum">
              <a:rPr lang="en-US" altLang="en-US" smtClean="0">
                <a:latin typeface="Times New Roman" panose="02020603050405020304" pitchFamily="18" charset="0"/>
              </a:rPr>
              <a:pPr/>
              <a:t>12</a:t>
            </a:fld>
            <a:endParaRPr lang="en-US" altLang="en-US">
              <a:latin typeface="Times New Roman" panose="02020603050405020304" pitchFamily="18" charset="0"/>
            </a:endParaRPr>
          </a:p>
        </p:txBody>
      </p:sp>
      <p:sp>
        <p:nvSpPr>
          <p:cNvPr id="22530" name="Rectangle 2">
            <a:extLst>
              <a:ext uri="{FF2B5EF4-FFF2-40B4-BE49-F238E27FC236}">
                <a16:creationId xmlns:a16="http://schemas.microsoft.com/office/drawing/2014/main" id="{06F88D90-53BC-489A-AEF1-E4A060486BAA}"/>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73F02DC5-012D-43C4-90B3-30D0D61EDC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6.gif"/><Relationship Id="rId4" Type="http://schemas.openxmlformats.org/officeDocument/2006/relationships/image" Target="../media/image10.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9.jpe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9.jpeg"/><Relationship Id="rId1" Type="http://schemas.openxmlformats.org/officeDocument/2006/relationships/slideMaster" Target="../slideMasters/slideMaster4.xml"/><Relationship Id="rId5" Type="http://schemas.openxmlformats.org/officeDocument/2006/relationships/image" Target="../media/image12.png"/><Relationship Id="rId4"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CD5E65EC-3E7A-4EA1-80AA-9958D1C78081}"/>
              </a:ext>
            </a:extLst>
          </p:cNvPr>
          <p:cNvGrpSpPr>
            <a:grpSpLocks/>
          </p:cNvGrpSpPr>
          <p:nvPr/>
        </p:nvGrpSpPr>
        <p:grpSpPr bwMode="auto">
          <a:xfrm>
            <a:off x="198438" y="2960688"/>
            <a:ext cx="8610600" cy="201612"/>
            <a:chOff x="125" y="1865"/>
            <a:chExt cx="5424" cy="127"/>
          </a:xfrm>
        </p:grpSpPr>
        <p:sp>
          <p:nvSpPr>
            <p:cNvPr id="4" name="Rectangle 4">
              <a:extLst>
                <a:ext uri="{FF2B5EF4-FFF2-40B4-BE49-F238E27FC236}">
                  <a16:creationId xmlns:a16="http://schemas.microsoft.com/office/drawing/2014/main" id="{6310635A-75DB-42B3-8EA6-4F42669EFD34}"/>
                </a:ext>
              </a:extLst>
            </p:cNvPr>
            <p:cNvSpPr>
              <a:spLocks noChangeArrowheads="1"/>
            </p:cNvSpPr>
            <p:nvPr/>
          </p:nvSpPr>
          <p:spPr bwMode="auto">
            <a:xfrm>
              <a:off x="125" y="1865"/>
              <a:ext cx="1808" cy="127"/>
            </a:xfrm>
            <a:prstGeom prst="rect">
              <a:avLst/>
            </a:prstGeom>
            <a:solidFill>
              <a:srgbClr val="336699"/>
            </a:solidFill>
            <a:ln>
              <a:noFill/>
            </a:ln>
            <a:extLst/>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5" name="Rectangle 5">
              <a:extLst>
                <a:ext uri="{FF2B5EF4-FFF2-40B4-BE49-F238E27FC236}">
                  <a16:creationId xmlns:a16="http://schemas.microsoft.com/office/drawing/2014/main" id="{30E64089-DB8F-486B-86AD-3C5142358687}"/>
                </a:ext>
              </a:extLst>
            </p:cNvPr>
            <p:cNvSpPr>
              <a:spLocks noChangeArrowheads="1"/>
            </p:cNvSpPr>
            <p:nvPr/>
          </p:nvSpPr>
          <p:spPr bwMode="auto">
            <a:xfrm>
              <a:off x="1933" y="1865"/>
              <a:ext cx="1808" cy="127"/>
            </a:xfrm>
            <a:prstGeom prst="rect">
              <a:avLst/>
            </a:prstGeom>
            <a:solidFill>
              <a:srgbClr val="99CCFF"/>
            </a:solidFill>
            <a:ln>
              <a:noFill/>
            </a:ln>
            <a:extLst/>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6" name="Rectangle 6">
              <a:extLst>
                <a:ext uri="{FF2B5EF4-FFF2-40B4-BE49-F238E27FC236}">
                  <a16:creationId xmlns:a16="http://schemas.microsoft.com/office/drawing/2014/main" id="{4813CE15-1042-4AA5-9807-2575A1DE2C73}"/>
                </a:ext>
              </a:extLst>
            </p:cNvPr>
            <p:cNvSpPr>
              <a:spLocks noChangeArrowheads="1"/>
            </p:cNvSpPr>
            <p:nvPr/>
          </p:nvSpPr>
          <p:spPr bwMode="auto">
            <a:xfrm>
              <a:off x="3741" y="1865"/>
              <a:ext cx="1808" cy="127"/>
            </a:xfrm>
            <a:prstGeom prst="rect">
              <a:avLst/>
            </a:prstGeom>
            <a:solidFill>
              <a:srgbClr val="336699"/>
            </a:solidFill>
            <a:ln>
              <a:noFill/>
            </a:ln>
            <a:extLst/>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grpSp>
      <p:sp>
        <p:nvSpPr>
          <p:cNvPr id="7" name="Text Box 7">
            <a:extLst>
              <a:ext uri="{FF2B5EF4-FFF2-40B4-BE49-F238E27FC236}">
                <a16:creationId xmlns:a16="http://schemas.microsoft.com/office/drawing/2014/main" id="{E090F2E9-ECC7-42A8-BACF-EFF22AFC04B3}"/>
              </a:ext>
            </a:extLst>
          </p:cNvPr>
          <p:cNvSpPr txBox="1">
            <a:spLocks noChangeArrowheads="1"/>
          </p:cNvSpPr>
          <p:nvPr/>
        </p:nvSpPr>
        <p:spPr bwMode="auto">
          <a:xfrm>
            <a:off x="6489700" y="6588125"/>
            <a:ext cx="27130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p>
            <a:pPr algn="ctr">
              <a:spcBef>
                <a:spcPct val="50000"/>
              </a:spcBef>
            </a:pPr>
            <a:r>
              <a:rPr lang="en-US" altLang="en-US" sz="1000" b="1">
                <a:solidFill>
                  <a:srgbClr val="336699"/>
                </a:solidFill>
                <a:latin typeface="Helvetica" panose="020B0604020202020204" pitchFamily="34" charset="0"/>
              </a:rPr>
              <a:t>Silberschatz, Galvin and Gagne ©2018</a:t>
            </a:r>
          </a:p>
        </p:txBody>
      </p:sp>
      <p:sp>
        <p:nvSpPr>
          <p:cNvPr id="8" name="Text Box 8">
            <a:extLst>
              <a:ext uri="{FF2B5EF4-FFF2-40B4-BE49-F238E27FC236}">
                <a16:creationId xmlns:a16="http://schemas.microsoft.com/office/drawing/2014/main" id="{62AE1A1C-83D6-4547-8240-B7C268384E72}"/>
              </a:ext>
            </a:extLst>
          </p:cNvPr>
          <p:cNvSpPr txBox="1">
            <a:spLocks noChangeArrowheads="1"/>
          </p:cNvSpPr>
          <p:nvPr/>
        </p:nvSpPr>
        <p:spPr bwMode="auto">
          <a:xfrm>
            <a:off x="26988" y="6613525"/>
            <a:ext cx="27305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p>
            <a:pPr>
              <a:spcBef>
                <a:spcPct val="50000"/>
              </a:spcBef>
            </a:pPr>
            <a:r>
              <a:rPr lang="en-US" altLang="en-US" sz="1000" b="1">
                <a:solidFill>
                  <a:srgbClr val="336699"/>
                </a:solidFill>
                <a:latin typeface="Helvetica" panose="020B0604020202020204" pitchFamily="34" charset="0"/>
              </a:rPr>
              <a:t>Operating System Concepts – 10</a:t>
            </a:r>
            <a:r>
              <a:rPr lang="en-US" altLang="en-US" sz="1000" b="1" baseline="30000">
                <a:solidFill>
                  <a:srgbClr val="336699"/>
                </a:solidFill>
                <a:latin typeface="Helvetica" panose="020B0604020202020204" pitchFamily="34" charset="0"/>
              </a:rPr>
              <a:t>th</a:t>
            </a:r>
            <a:r>
              <a:rPr lang="en-US" altLang="en-US" sz="1000" b="1">
                <a:solidFill>
                  <a:srgbClr val="336699"/>
                </a:solidFill>
                <a:latin typeface="Helvetica" panose="020B0604020202020204" pitchFamily="34" charset="0"/>
              </a:rPr>
              <a:t> Edition</a:t>
            </a:r>
          </a:p>
        </p:txBody>
      </p:sp>
      <p:pic>
        <p:nvPicPr>
          <p:cNvPr id="9" name="Picture 9" descr="dino_4">
            <a:extLst>
              <a:ext uri="{FF2B5EF4-FFF2-40B4-BE49-F238E27FC236}">
                <a16:creationId xmlns:a16="http://schemas.microsoft.com/office/drawing/2014/main" id="{EA948CCC-952F-4183-A26A-E3FF61021A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738" y="4157663"/>
            <a:ext cx="2062162" cy="1593850"/>
          </a:xfrm>
          <a:prstGeom prst="rect">
            <a:avLst/>
          </a:prstGeom>
          <a:noFill/>
          <a:ln w="76200">
            <a:solidFill>
              <a:srgbClr val="336699"/>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10">
            <a:extLst>
              <a:ext uri="{FF2B5EF4-FFF2-40B4-BE49-F238E27FC236}">
                <a16:creationId xmlns:a16="http://schemas.microsoft.com/office/drawing/2014/main" id="{971DE035-6B90-4089-A8AF-349C8AC619EF}"/>
              </a:ext>
            </a:extLst>
          </p:cNvPr>
          <p:cNvSpPr>
            <a:spLocks noChangeArrowheads="1"/>
          </p:cNvSpPr>
          <p:nvPr/>
        </p:nvSpPr>
        <p:spPr bwMode="auto">
          <a:xfrm>
            <a:off x="3224213" y="4006850"/>
            <a:ext cx="2336800" cy="1887538"/>
          </a:xfrm>
          <a:prstGeom prst="rect">
            <a:avLst/>
          </a:prstGeom>
          <a:noFill/>
          <a:ln w="57150" cmpd="thinThick">
            <a:solidFill>
              <a:srgbClr val="66CCFF"/>
            </a:solidFill>
            <a:miter lim="800000"/>
            <a:headEnd/>
            <a:tailEnd/>
          </a:ln>
          <a:extLst/>
        </p:spPr>
        <p:txBody>
          <a:bodyPr wrap="none" lIns="91435" tIns="45718" rIns="91435" bIns="45718"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152578" name="Rectangle 2"/>
          <p:cNvSpPr>
            <a:spLocks noGrp="1" noChangeArrowheads="1"/>
          </p:cNvSpPr>
          <p:nvPr>
            <p:ph type="ctrTitle"/>
          </p:nvPr>
        </p:nvSpPr>
        <p:spPr>
          <a:xfrm>
            <a:off x="685800" y="685800"/>
            <a:ext cx="7772400" cy="2127250"/>
          </a:xfrm>
        </p:spPr>
        <p:txBody>
          <a:bodyPr/>
          <a:lstStyle>
            <a:lvl1pPr>
              <a:defRPr sz="4300"/>
            </a:lvl1pPr>
          </a:lstStyle>
          <a:p>
            <a:r>
              <a:rPr lang="en-US" dirty="0"/>
              <a:t>Click to edit Master title style</a:t>
            </a:r>
          </a:p>
        </p:txBody>
      </p:sp>
    </p:spTree>
    <p:extLst>
      <p:ext uri="{BB962C8B-B14F-4D97-AF65-F5344CB8AC3E}">
        <p14:creationId xmlns:p14="http://schemas.microsoft.com/office/powerpoint/2010/main" val="238131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9336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277813"/>
            <a:ext cx="2144712"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281738"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8865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37BEB3C0-9EB6-42E4-8215-8EBF26A60F81}"/>
              </a:ext>
            </a:extLst>
          </p:cNvPr>
          <p:cNvGrpSpPr>
            <a:grpSpLocks/>
          </p:cNvGrpSpPr>
          <p:nvPr/>
        </p:nvGrpSpPr>
        <p:grpSpPr bwMode="auto">
          <a:xfrm>
            <a:off x="198438" y="2960688"/>
            <a:ext cx="8610600" cy="201612"/>
            <a:chOff x="125" y="1865"/>
            <a:chExt cx="5424" cy="127"/>
          </a:xfrm>
        </p:grpSpPr>
        <p:sp>
          <p:nvSpPr>
            <p:cNvPr id="4" name="Rectangle 4">
              <a:extLst>
                <a:ext uri="{FF2B5EF4-FFF2-40B4-BE49-F238E27FC236}">
                  <a16:creationId xmlns:a16="http://schemas.microsoft.com/office/drawing/2014/main" id="{8D779C87-9144-42F2-8289-890770655EB6}"/>
                </a:ext>
              </a:extLst>
            </p:cNvPr>
            <p:cNvSpPr>
              <a:spLocks noChangeArrowheads="1"/>
            </p:cNvSpPr>
            <p:nvPr/>
          </p:nvSpPr>
          <p:spPr bwMode="auto">
            <a:xfrm>
              <a:off x="125" y="1865"/>
              <a:ext cx="1808" cy="127"/>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charset="0"/>
                  <a:ea typeface="MS PGothic" charset="-128"/>
                </a:defRPr>
              </a:lvl1pPr>
              <a:lvl2pPr marL="742950" indent="-285750">
                <a:defRPr>
                  <a:solidFill>
                    <a:schemeClr val="tx1"/>
                  </a:solidFill>
                  <a:latin typeface="Verdana" charset="0"/>
                  <a:ea typeface="MS PGothic" charset="-128"/>
                </a:defRPr>
              </a:lvl2pPr>
              <a:lvl3pPr marL="1143000" indent="-228600">
                <a:defRPr>
                  <a:solidFill>
                    <a:schemeClr val="tx1"/>
                  </a:solidFill>
                  <a:latin typeface="Verdana" charset="0"/>
                  <a:ea typeface="MS PGothic" charset="-128"/>
                </a:defRPr>
              </a:lvl3pPr>
              <a:lvl4pPr marL="1600200" indent="-228600">
                <a:defRPr>
                  <a:solidFill>
                    <a:schemeClr val="tx1"/>
                  </a:solidFill>
                  <a:latin typeface="Verdana" charset="0"/>
                  <a:ea typeface="MS PGothic" charset="-128"/>
                </a:defRPr>
              </a:lvl4pPr>
              <a:lvl5pPr marL="2057400" indent="-228600">
                <a:defRPr>
                  <a:solidFill>
                    <a:schemeClr val="tx1"/>
                  </a:solidFill>
                  <a:latin typeface="Verdana" charset="0"/>
                  <a:ea typeface="MS PGothic" charset="-128"/>
                </a:defRPr>
              </a:lvl5pPr>
              <a:lvl6pPr marL="2514600" indent="-228600" eaLnBrk="0" fontAlgn="base" hangingPunct="0">
                <a:spcBef>
                  <a:spcPct val="0"/>
                </a:spcBef>
                <a:spcAft>
                  <a:spcPct val="0"/>
                </a:spcAft>
                <a:defRPr>
                  <a:solidFill>
                    <a:schemeClr val="tx1"/>
                  </a:solidFill>
                  <a:latin typeface="Verdana" charset="0"/>
                  <a:ea typeface="MS PGothic" charset="-128"/>
                </a:defRPr>
              </a:lvl6pPr>
              <a:lvl7pPr marL="2971800" indent="-228600" eaLnBrk="0" fontAlgn="base" hangingPunct="0">
                <a:spcBef>
                  <a:spcPct val="0"/>
                </a:spcBef>
                <a:spcAft>
                  <a:spcPct val="0"/>
                </a:spcAft>
                <a:defRPr>
                  <a:solidFill>
                    <a:schemeClr val="tx1"/>
                  </a:solidFill>
                  <a:latin typeface="Verdana" charset="0"/>
                  <a:ea typeface="MS PGothic" charset="-128"/>
                </a:defRPr>
              </a:lvl7pPr>
              <a:lvl8pPr marL="3429000" indent="-228600" eaLnBrk="0" fontAlgn="base" hangingPunct="0">
                <a:spcBef>
                  <a:spcPct val="0"/>
                </a:spcBef>
                <a:spcAft>
                  <a:spcPct val="0"/>
                </a:spcAft>
                <a:defRPr>
                  <a:solidFill>
                    <a:schemeClr val="tx1"/>
                  </a:solidFill>
                  <a:latin typeface="Verdana" charset="0"/>
                  <a:ea typeface="MS PGothic" charset="-128"/>
                </a:defRPr>
              </a:lvl8pPr>
              <a:lvl9pPr marL="3886200" indent="-228600" eaLnBrk="0" fontAlgn="base" hangingPunct="0">
                <a:spcBef>
                  <a:spcPct val="0"/>
                </a:spcBef>
                <a:spcAft>
                  <a:spcPct val="0"/>
                </a:spcAft>
                <a:defRPr>
                  <a:solidFill>
                    <a:schemeClr val="tx1"/>
                  </a:solidFill>
                  <a:latin typeface="Verdana" charset="0"/>
                  <a:ea typeface="MS PGothic" charset="-128"/>
                </a:defRPr>
              </a:lvl9pPr>
            </a:lstStyle>
            <a:p>
              <a:pPr>
                <a:defRPr/>
              </a:pPr>
              <a:endParaRPr lang="x-none" altLang="x-none"/>
            </a:p>
          </p:txBody>
        </p:sp>
        <p:sp>
          <p:nvSpPr>
            <p:cNvPr id="5" name="Rectangle 5">
              <a:extLst>
                <a:ext uri="{FF2B5EF4-FFF2-40B4-BE49-F238E27FC236}">
                  <a16:creationId xmlns:a16="http://schemas.microsoft.com/office/drawing/2014/main" id="{971C3012-D6CF-4865-AE58-EAB293A52108}"/>
                </a:ext>
              </a:extLst>
            </p:cNvPr>
            <p:cNvSpPr>
              <a:spLocks noChangeArrowheads="1"/>
            </p:cNvSpPr>
            <p:nvPr/>
          </p:nvSpPr>
          <p:spPr bwMode="auto">
            <a:xfrm>
              <a:off x="1933" y="1865"/>
              <a:ext cx="1808" cy="12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charset="0"/>
                  <a:ea typeface="MS PGothic" charset="-128"/>
                </a:defRPr>
              </a:lvl1pPr>
              <a:lvl2pPr marL="742950" indent="-285750">
                <a:defRPr>
                  <a:solidFill>
                    <a:schemeClr val="tx1"/>
                  </a:solidFill>
                  <a:latin typeface="Verdana" charset="0"/>
                  <a:ea typeface="MS PGothic" charset="-128"/>
                </a:defRPr>
              </a:lvl2pPr>
              <a:lvl3pPr marL="1143000" indent="-228600">
                <a:defRPr>
                  <a:solidFill>
                    <a:schemeClr val="tx1"/>
                  </a:solidFill>
                  <a:latin typeface="Verdana" charset="0"/>
                  <a:ea typeface="MS PGothic" charset="-128"/>
                </a:defRPr>
              </a:lvl3pPr>
              <a:lvl4pPr marL="1600200" indent="-228600">
                <a:defRPr>
                  <a:solidFill>
                    <a:schemeClr val="tx1"/>
                  </a:solidFill>
                  <a:latin typeface="Verdana" charset="0"/>
                  <a:ea typeface="MS PGothic" charset="-128"/>
                </a:defRPr>
              </a:lvl4pPr>
              <a:lvl5pPr marL="2057400" indent="-228600">
                <a:defRPr>
                  <a:solidFill>
                    <a:schemeClr val="tx1"/>
                  </a:solidFill>
                  <a:latin typeface="Verdana" charset="0"/>
                  <a:ea typeface="MS PGothic" charset="-128"/>
                </a:defRPr>
              </a:lvl5pPr>
              <a:lvl6pPr marL="2514600" indent="-228600" eaLnBrk="0" fontAlgn="base" hangingPunct="0">
                <a:spcBef>
                  <a:spcPct val="0"/>
                </a:spcBef>
                <a:spcAft>
                  <a:spcPct val="0"/>
                </a:spcAft>
                <a:defRPr>
                  <a:solidFill>
                    <a:schemeClr val="tx1"/>
                  </a:solidFill>
                  <a:latin typeface="Verdana" charset="0"/>
                  <a:ea typeface="MS PGothic" charset="-128"/>
                </a:defRPr>
              </a:lvl6pPr>
              <a:lvl7pPr marL="2971800" indent="-228600" eaLnBrk="0" fontAlgn="base" hangingPunct="0">
                <a:spcBef>
                  <a:spcPct val="0"/>
                </a:spcBef>
                <a:spcAft>
                  <a:spcPct val="0"/>
                </a:spcAft>
                <a:defRPr>
                  <a:solidFill>
                    <a:schemeClr val="tx1"/>
                  </a:solidFill>
                  <a:latin typeface="Verdana" charset="0"/>
                  <a:ea typeface="MS PGothic" charset="-128"/>
                </a:defRPr>
              </a:lvl7pPr>
              <a:lvl8pPr marL="3429000" indent="-228600" eaLnBrk="0" fontAlgn="base" hangingPunct="0">
                <a:spcBef>
                  <a:spcPct val="0"/>
                </a:spcBef>
                <a:spcAft>
                  <a:spcPct val="0"/>
                </a:spcAft>
                <a:defRPr>
                  <a:solidFill>
                    <a:schemeClr val="tx1"/>
                  </a:solidFill>
                  <a:latin typeface="Verdana" charset="0"/>
                  <a:ea typeface="MS PGothic" charset="-128"/>
                </a:defRPr>
              </a:lvl8pPr>
              <a:lvl9pPr marL="3886200" indent="-228600" eaLnBrk="0" fontAlgn="base" hangingPunct="0">
                <a:spcBef>
                  <a:spcPct val="0"/>
                </a:spcBef>
                <a:spcAft>
                  <a:spcPct val="0"/>
                </a:spcAft>
                <a:defRPr>
                  <a:solidFill>
                    <a:schemeClr val="tx1"/>
                  </a:solidFill>
                  <a:latin typeface="Verdana" charset="0"/>
                  <a:ea typeface="MS PGothic" charset="-128"/>
                </a:defRPr>
              </a:lvl9pPr>
            </a:lstStyle>
            <a:p>
              <a:pPr>
                <a:defRPr/>
              </a:pPr>
              <a:endParaRPr lang="x-none" altLang="x-none"/>
            </a:p>
          </p:txBody>
        </p:sp>
        <p:sp>
          <p:nvSpPr>
            <p:cNvPr id="6" name="Rectangle 6">
              <a:extLst>
                <a:ext uri="{FF2B5EF4-FFF2-40B4-BE49-F238E27FC236}">
                  <a16:creationId xmlns:a16="http://schemas.microsoft.com/office/drawing/2014/main" id="{6E438233-66A4-4D55-A59B-83A20F02D6A2}"/>
                </a:ext>
              </a:extLst>
            </p:cNvPr>
            <p:cNvSpPr>
              <a:spLocks noChangeArrowheads="1"/>
            </p:cNvSpPr>
            <p:nvPr/>
          </p:nvSpPr>
          <p:spPr bwMode="auto">
            <a:xfrm>
              <a:off x="3741" y="1865"/>
              <a:ext cx="1808" cy="127"/>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charset="0"/>
                  <a:ea typeface="MS PGothic" charset="-128"/>
                </a:defRPr>
              </a:lvl1pPr>
              <a:lvl2pPr marL="742950" indent="-285750">
                <a:defRPr>
                  <a:solidFill>
                    <a:schemeClr val="tx1"/>
                  </a:solidFill>
                  <a:latin typeface="Verdana" charset="0"/>
                  <a:ea typeface="MS PGothic" charset="-128"/>
                </a:defRPr>
              </a:lvl2pPr>
              <a:lvl3pPr marL="1143000" indent="-228600">
                <a:defRPr>
                  <a:solidFill>
                    <a:schemeClr val="tx1"/>
                  </a:solidFill>
                  <a:latin typeface="Verdana" charset="0"/>
                  <a:ea typeface="MS PGothic" charset="-128"/>
                </a:defRPr>
              </a:lvl3pPr>
              <a:lvl4pPr marL="1600200" indent="-228600">
                <a:defRPr>
                  <a:solidFill>
                    <a:schemeClr val="tx1"/>
                  </a:solidFill>
                  <a:latin typeface="Verdana" charset="0"/>
                  <a:ea typeface="MS PGothic" charset="-128"/>
                </a:defRPr>
              </a:lvl4pPr>
              <a:lvl5pPr marL="2057400" indent="-228600">
                <a:defRPr>
                  <a:solidFill>
                    <a:schemeClr val="tx1"/>
                  </a:solidFill>
                  <a:latin typeface="Verdana" charset="0"/>
                  <a:ea typeface="MS PGothic" charset="-128"/>
                </a:defRPr>
              </a:lvl5pPr>
              <a:lvl6pPr marL="2514600" indent="-228600" eaLnBrk="0" fontAlgn="base" hangingPunct="0">
                <a:spcBef>
                  <a:spcPct val="0"/>
                </a:spcBef>
                <a:spcAft>
                  <a:spcPct val="0"/>
                </a:spcAft>
                <a:defRPr>
                  <a:solidFill>
                    <a:schemeClr val="tx1"/>
                  </a:solidFill>
                  <a:latin typeface="Verdana" charset="0"/>
                  <a:ea typeface="MS PGothic" charset="-128"/>
                </a:defRPr>
              </a:lvl6pPr>
              <a:lvl7pPr marL="2971800" indent="-228600" eaLnBrk="0" fontAlgn="base" hangingPunct="0">
                <a:spcBef>
                  <a:spcPct val="0"/>
                </a:spcBef>
                <a:spcAft>
                  <a:spcPct val="0"/>
                </a:spcAft>
                <a:defRPr>
                  <a:solidFill>
                    <a:schemeClr val="tx1"/>
                  </a:solidFill>
                  <a:latin typeface="Verdana" charset="0"/>
                  <a:ea typeface="MS PGothic" charset="-128"/>
                </a:defRPr>
              </a:lvl7pPr>
              <a:lvl8pPr marL="3429000" indent="-228600" eaLnBrk="0" fontAlgn="base" hangingPunct="0">
                <a:spcBef>
                  <a:spcPct val="0"/>
                </a:spcBef>
                <a:spcAft>
                  <a:spcPct val="0"/>
                </a:spcAft>
                <a:defRPr>
                  <a:solidFill>
                    <a:schemeClr val="tx1"/>
                  </a:solidFill>
                  <a:latin typeface="Verdana" charset="0"/>
                  <a:ea typeface="MS PGothic" charset="-128"/>
                </a:defRPr>
              </a:lvl8pPr>
              <a:lvl9pPr marL="3886200" indent="-228600" eaLnBrk="0" fontAlgn="base" hangingPunct="0">
                <a:spcBef>
                  <a:spcPct val="0"/>
                </a:spcBef>
                <a:spcAft>
                  <a:spcPct val="0"/>
                </a:spcAft>
                <a:defRPr>
                  <a:solidFill>
                    <a:schemeClr val="tx1"/>
                  </a:solidFill>
                  <a:latin typeface="Verdana" charset="0"/>
                  <a:ea typeface="MS PGothic" charset="-128"/>
                </a:defRPr>
              </a:lvl9pPr>
            </a:lstStyle>
            <a:p>
              <a:pPr>
                <a:defRPr/>
              </a:pPr>
              <a:endParaRPr lang="x-none" altLang="x-none"/>
            </a:p>
          </p:txBody>
        </p:sp>
      </p:grpSp>
      <p:sp>
        <p:nvSpPr>
          <p:cNvPr id="7" name="Text Box 7">
            <a:extLst>
              <a:ext uri="{FF2B5EF4-FFF2-40B4-BE49-F238E27FC236}">
                <a16:creationId xmlns:a16="http://schemas.microsoft.com/office/drawing/2014/main" id="{2668BD69-13BD-45BF-896F-CE102DE5BB18}"/>
              </a:ext>
            </a:extLst>
          </p:cNvPr>
          <p:cNvSpPr txBox="1">
            <a:spLocks noChangeArrowheads="1"/>
          </p:cNvSpPr>
          <p:nvPr/>
        </p:nvSpPr>
        <p:spPr bwMode="auto">
          <a:xfrm>
            <a:off x="6489700" y="6588125"/>
            <a:ext cx="2713038" cy="244475"/>
          </a:xfrm>
          <a:prstGeom prst="rect">
            <a:avLst/>
          </a:prstGeom>
          <a:noFill/>
          <a:ln>
            <a:noFill/>
          </a:ln>
          <a:extLst/>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a:spcBef>
                <a:spcPct val="50000"/>
              </a:spcBef>
              <a:defRPr/>
            </a:pPr>
            <a:r>
              <a:rPr lang="en-US" sz="1000" b="1" dirty="0">
                <a:solidFill>
                  <a:srgbClr val="336699"/>
                </a:solidFill>
                <a:latin typeface="Helvetica" pitchFamily="-84" charset="0"/>
              </a:rPr>
              <a:t>Silberschatz, Galvin and Gagne ©2018</a:t>
            </a:r>
          </a:p>
        </p:txBody>
      </p:sp>
      <p:sp>
        <p:nvSpPr>
          <p:cNvPr id="8" name="Text Box 8">
            <a:extLst>
              <a:ext uri="{FF2B5EF4-FFF2-40B4-BE49-F238E27FC236}">
                <a16:creationId xmlns:a16="http://schemas.microsoft.com/office/drawing/2014/main" id="{47F1DCD0-5F9A-4D83-9293-4E4F4E2FB30D}"/>
              </a:ext>
            </a:extLst>
          </p:cNvPr>
          <p:cNvSpPr txBox="1">
            <a:spLocks noChangeArrowheads="1"/>
          </p:cNvSpPr>
          <p:nvPr/>
        </p:nvSpPr>
        <p:spPr bwMode="auto">
          <a:xfrm>
            <a:off x="26988" y="6613525"/>
            <a:ext cx="2730500" cy="246063"/>
          </a:xfrm>
          <a:prstGeom prst="rect">
            <a:avLst/>
          </a:prstGeom>
          <a:noFill/>
          <a:ln>
            <a:noFill/>
          </a:ln>
          <a:extLst/>
        </p:spPr>
        <p:txBody>
          <a:bodyPr wrap="non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spcBef>
                <a:spcPct val="50000"/>
              </a:spcBef>
              <a:defRPr/>
            </a:pPr>
            <a:r>
              <a:rPr lang="en-US" sz="1000" b="1" dirty="0">
                <a:solidFill>
                  <a:srgbClr val="336699"/>
                </a:solidFill>
                <a:latin typeface="Helvetica" pitchFamily="-84" charset="0"/>
              </a:rPr>
              <a:t>Operating System Concepts – 10</a:t>
            </a:r>
            <a:r>
              <a:rPr lang="en-US" sz="1000" b="1" baseline="30000" dirty="0">
                <a:solidFill>
                  <a:srgbClr val="336699"/>
                </a:solidFill>
                <a:latin typeface="Helvetica" pitchFamily="-84" charset="0"/>
              </a:rPr>
              <a:t>th</a:t>
            </a:r>
            <a:r>
              <a:rPr lang="en-US" sz="1000" b="1" dirty="0">
                <a:solidFill>
                  <a:srgbClr val="336699"/>
                </a:solidFill>
                <a:latin typeface="Helvetica" pitchFamily="-84" charset="0"/>
              </a:rPr>
              <a:t> Edition</a:t>
            </a:r>
          </a:p>
        </p:txBody>
      </p:sp>
      <p:pic>
        <p:nvPicPr>
          <p:cNvPr id="9" name="Picture 9" descr="dino_4">
            <a:extLst>
              <a:ext uri="{FF2B5EF4-FFF2-40B4-BE49-F238E27FC236}">
                <a16:creationId xmlns:a16="http://schemas.microsoft.com/office/drawing/2014/main" id="{0534FB7A-DE5F-4805-8E16-D1C8420B94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738" y="4157663"/>
            <a:ext cx="2062162" cy="1593850"/>
          </a:xfrm>
          <a:prstGeom prst="rect">
            <a:avLst/>
          </a:prstGeom>
          <a:noFill/>
          <a:ln w="76200">
            <a:solidFill>
              <a:srgbClr val="336699"/>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10">
            <a:extLst>
              <a:ext uri="{FF2B5EF4-FFF2-40B4-BE49-F238E27FC236}">
                <a16:creationId xmlns:a16="http://schemas.microsoft.com/office/drawing/2014/main" id="{36ED645F-26DF-4399-BDF5-BC8D33A46EC8}"/>
              </a:ext>
            </a:extLst>
          </p:cNvPr>
          <p:cNvSpPr>
            <a:spLocks noChangeArrowheads="1"/>
          </p:cNvSpPr>
          <p:nvPr/>
        </p:nvSpPr>
        <p:spPr bwMode="auto">
          <a:xfrm>
            <a:off x="3224213" y="4006850"/>
            <a:ext cx="2336800" cy="1887538"/>
          </a:xfrm>
          <a:prstGeom prst="rect">
            <a:avLst/>
          </a:prstGeom>
          <a:noFill/>
          <a:ln w="57150" cmpd="thinThick">
            <a:solidFill>
              <a:srgbClr val="66CC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charset="0"/>
                <a:ea typeface="MS PGothic" charset="-128"/>
              </a:defRPr>
            </a:lvl1pPr>
            <a:lvl2pPr marL="742950" indent="-285750">
              <a:defRPr>
                <a:solidFill>
                  <a:schemeClr val="tx1"/>
                </a:solidFill>
                <a:latin typeface="Verdana" charset="0"/>
                <a:ea typeface="MS PGothic" charset="-128"/>
              </a:defRPr>
            </a:lvl2pPr>
            <a:lvl3pPr marL="1143000" indent="-228600">
              <a:defRPr>
                <a:solidFill>
                  <a:schemeClr val="tx1"/>
                </a:solidFill>
                <a:latin typeface="Verdana" charset="0"/>
                <a:ea typeface="MS PGothic" charset="-128"/>
              </a:defRPr>
            </a:lvl3pPr>
            <a:lvl4pPr marL="1600200" indent="-228600">
              <a:defRPr>
                <a:solidFill>
                  <a:schemeClr val="tx1"/>
                </a:solidFill>
                <a:latin typeface="Verdana" charset="0"/>
                <a:ea typeface="MS PGothic" charset="-128"/>
              </a:defRPr>
            </a:lvl4pPr>
            <a:lvl5pPr marL="2057400" indent="-228600">
              <a:defRPr>
                <a:solidFill>
                  <a:schemeClr val="tx1"/>
                </a:solidFill>
                <a:latin typeface="Verdana" charset="0"/>
                <a:ea typeface="MS PGothic" charset="-128"/>
              </a:defRPr>
            </a:lvl5pPr>
            <a:lvl6pPr marL="2514600" indent="-228600" eaLnBrk="0" fontAlgn="base" hangingPunct="0">
              <a:spcBef>
                <a:spcPct val="0"/>
              </a:spcBef>
              <a:spcAft>
                <a:spcPct val="0"/>
              </a:spcAft>
              <a:defRPr>
                <a:solidFill>
                  <a:schemeClr val="tx1"/>
                </a:solidFill>
                <a:latin typeface="Verdana" charset="0"/>
                <a:ea typeface="MS PGothic" charset="-128"/>
              </a:defRPr>
            </a:lvl6pPr>
            <a:lvl7pPr marL="2971800" indent="-228600" eaLnBrk="0" fontAlgn="base" hangingPunct="0">
              <a:spcBef>
                <a:spcPct val="0"/>
              </a:spcBef>
              <a:spcAft>
                <a:spcPct val="0"/>
              </a:spcAft>
              <a:defRPr>
                <a:solidFill>
                  <a:schemeClr val="tx1"/>
                </a:solidFill>
                <a:latin typeface="Verdana" charset="0"/>
                <a:ea typeface="MS PGothic" charset="-128"/>
              </a:defRPr>
            </a:lvl7pPr>
            <a:lvl8pPr marL="3429000" indent="-228600" eaLnBrk="0" fontAlgn="base" hangingPunct="0">
              <a:spcBef>
                <a:spcPct val="0"/>
              </a:spcBef>
              <a:spcAft>
                <a:spcPct val="0"/>
              </a:spcAft>
              <a:defRPr>
                <a:solidFill>
                  <a:schemeClr val="tx1"/>
                </a:solidFill>
                <a:latin typeface="Verdana" charset="0"/>
                <a:ea typeface="MS PGothic" charset="-128"/>
              </a:defRPr>
            </a:lvl8pPr>
            <a:lvl9pPr marL="3886200" indent="-228600" eaLnBrk="0" fontAlgn="base" hangingPunct="0">
              <a:spcBef>
                <a:spcPct val="0"/>
              </a:spcBef>
              <a:spcAft>
                <a:spcPct val="0"/>
              </a:spcAft>
              <a:defRPr>
                <a:solidFill>
                  <a:schemeClr val="tx1"/>
                </a:solidFill>
                <a:latin typeface="Verdana" charset="0"/>
                <a:ea typeface="MS PGothic" charset="-128"/>
              </a:defRPr>
            </a:lvl9pPr>
          </a:lstStyle>
          <a:p>
            <a:pPr>
              <a:defRPr/>
            </a:pPr>
            <a:endParaRPr lang="x-none" altLang="x-none"/>
          </a:p>
        </p:txBody>
      </p:sp>
      <p:sp>
        <p:nvSpPr>
          <p:cNvPr id="152578" name="Rectangle 2"/>
          <p:cNvSpPr>
            <a:spLocks noGrp="1" noChangeArrowheads="1"/>
          </p:cNvSpPr>
          <p:nvPr>
            <p:ph type="ctrTitle"/>
          </p:nvPr>
        </p:nvSpPr>
        <p:spPr>
          <a:xfrm>
            <a:off x="685800" y="685800"/>
            <a:ext cx="7772400" cy="2127250"/>
          </a:xfrm>
        </p:spPr>
        <p:txBody>
          <a:bodyPr/>
          <a:lstStyle>
            <a:lvl1pPr>
              <a:defRPr sz="4300"/>
            </a:lvl1pPr>
          </a:lstStyle>
          <a:p>
            <a:r>
              <a:rPr lang="en-US" dirty="0"/>
              <a:t>Click to edit Master title style</a:t>
            </a:r>
          </a:p>
        </p:txBody>
      </p:sp>
    </p:spTree>
    <p:extLst>
      <p:ext uri="{BB962C8B-B14F-4D97-AF65-F5344CB8AC3E}">
        <p14:creationId xmlns:p14="http://schemas.microsoft.com/office/powerpoint/2010/main" val="787174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4795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68998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6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7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6767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51567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64990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47254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44528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14202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56619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3076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277813"/>
            <a:ext cx="2144712"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281738"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20526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8546" name="Rectangle 2050">
            <a:extLst>
              <a:ext uri="{FF2B5EF4-FFF2-40B4-BE49-F238E27FC236}">
                <a16:creationId xmlns:a16="http://schemas.microsoft.com/office/drawing/2014/main" id="{B309CAE7-A283-4314-87C2-EF33B2776F6F}"/>
              </a:ext>
            </a:extLst>
          </p:cNvPr>
          <p:cNvSpPr>
            <a:spLocks noChangeArrowheads="1"/>
          </p:cNvSpPr>
          <p:nvPr/>
        </p:nvSpPr>
        <p:spPr bwMode="white">
          <a:xfrm>
            <a:off x="0" y="0"/>
            <a:ext cx="9144000" cy="2540000"/>
          </a:xfrm>
          <a:prstGeom prst="rect">
            <a:avLst/>
          </a:prstGeom>
          <a:gradFill rotWithShape="0">
            <a:gsLst>
              <a:gs pos="0">
                <a:schemeClr val="hlink"/>
              </a:gs>
              <a:gs pos="100000">
                <a:schemeClr val="bg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08547" name="Rectangle 2051">
            <a:extLst>
              <a:ext uri="{FF2B5EF4-FFF2-40B4-BE49-F238E27FC236}">
                <a16:creationId xmlns:a16="http://schemas.microsoft.com/office/drawing/2014/main" id="{5358479D-3CF1-4BAB-B89B-970228512E5D}"/>
              </a:ext>
            </a:extLst>
          </p:cNvPr>
          <p:cNvSpPr>
            <a:spLocks noChangeArrowheads="1"/>
          </p:cNvSpPr>
          <p:nvPr/>
        </p:nvSpPr>
        <p:spPr bwMode="white">
          <a:xfrm>
            <a:off x="0" y="2540000"/>
            <a:ext cx="9144000" cy="4318000"/>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8548" name="Rectangle 2052">
            <a:extLst>
              <a:ext uri="{FF2B5EF4-FFF2-40B4-BE49-F238E27FC236}">
                <a16:creationId xmlns:a16="http://schemas.microsoft.com/office/drawing/2014/main" id="{3EED73B3-C3B3-4AED-9B24-41F3449845F7}"/>
              </a:ext>
            </a:extLst>
          </p:cNvPr>
          <p:cNvSpPr>
            <a:spLocks noChangeArrowheads="1"/>
          </p:cNvSpPr>
          <p:nvPr/>
        </p:nvSpPr>
        <p:spPr bwMode="ltGray">
          <a:xfrm flipV="1">
            <a:off x="0" y="2595563"/>
            <a:ext cx="6816725" cy="254000"/>
          </a:xfrm>
          <a:prstGeom prst="rect">
            <a:avLst/>
          </a:prstGeom>
          <a:gradFill rotWithShape="0">
            <a:gsLst>
              <a:gs pos="0">
                <a:schemeClr va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08549" name="Rectangle 2053">
            <a:extLst>
              <a:ext uri="{FF2B5EF4-FFF2-40B4-BE49-F238E27FC236}">
                <a16:creationId xmlns:a16="http://schemas.microsoft.com/office/drawing/2014/main" id="{1E69D42A-C6A7-4F3B-B286-544D4DA76FC6}"/>
              </a:ext>
            </a:extLst>
          </p:cNvPr>
          <p:cNvSpPr>
            <a:spLocks noGrp="1" noChangeArrowheads="1"/>
          </p:cNvSpPr>
          <p:nvPr>
            <p:ph type="ctrTitle"/>
          </p:nvPr>
        </p:nvSpPr>
        <p:spPr>
          <a:xfrm>
            <a:off x="1179513" y="182563"/>
            <a:ext cx="7772400" cy="706437"/>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lvl1pPr>
              <a:defRPr sz="2000" b="0">
                <a:latin typeface="Helvetica-Narrow" pitchFamily="34" charset="0"/>
              </a:defRPr>
            </a:lvl1pPr>
          </a:lstStyle>
          <a:p>
            <a:pPr lvl="0"/>
            <a:r>
              <a:rPr lang="en-US" altLang="en-US" noProof="0"/>
              <a:t>Click to edit Master title style</a:t>
            </a:r>
          </a:p>
        </p:txBody>
      </p:sp>
      <p:sp>
        <p:nvSpPr>
          <p:cNvPr id="108550" name="Rectangle 2054">
            <a:extLst>
              <a:ext uri="{FF2B5EF4-FFF2-40B4-BE49-F238E27FC236}">
                <a16:creationId xmlns:a16="http://schemas.microsoft.com/office/drawing/2014/main" id="{7B5D542D-8BF2-4367-A2C6-E77B2EC90D43}"/>
              </a:ext>
            </a:extLst>
          </p:cNvPr>
          <p:cNvSpPr>
            <a:spLocks noGrp="1" noChangeArrowheads="1"/>
          </p:cNvSpPr>
          <p:nvPr>
            <p:ph type="subTitle" idx="1"/>
          </p:nvPr>
        </p:nvSpPr>
        <p:spPr>
          <a:xfrm>
            <a:off x="1371600" y="3886200"/>
            <a:ext cx="6400800" cy="1752600"/>
          </a:xfrm>
        </p:spPr>
        <p:txBody>
          <a:bodyPr/>
          <a:lstStyle>
            <a:lvl1pPr marL="0" indent="0">
              <a:buFont typeface="Monotype Sorts" pitchFamily="-84" charset="2"/>
              <a:buNone/>
              <a:defRPr/>
            </a:lvl1pPr>
          </a:lstStyle>
          <a:p>
            <a:pPr lvl="0"/>
            <a:r>
              <a:rPr lang="en-US" altLang="en-US" noProof="0"/>
              <a:t>Click to edit Master subtitle style</a:t>
            </a:r>
          </a:p>
        </p:txBody>
      </p:sp>
      <p:sp>
        <p:nvSpPr>
          <p:cNvPr id="108551" name="Rectangle 2055">
            <a:extLst>
              <a:ext uri="{FF2B5EF4-FFF2-40B4-BE49-F238E27FC236}">
                <a16:creationId xmlns:a16="http://schemas.microsoft.com/office/drawing/2014/main" id="{68CEAF44-2E24-479F-9EE9-518B20A3F758}"/>
              </a:ext>
            </a:extLst>
          </p:cNvPr>
          <p:cNvSpPr>
            <a:spLocks noGrp="1" noChangeArrowheads="1"/>
          </p:cNvSpPr>
          <p:nvPr>
            <p:ph type="dt" sz="half" idx="2"/>
          </p:nvPr>
        </p:nvSpPr>
        <p:spPr bwMode="auto">
          <a:xfrm>
            <a:off x="6858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solidFill>
                  <a:srgbClr val="660066"/>
                </a:solidFill>
                <a:latin typeface="Impact" panose="020B0806030902050204" pitchFamily="34" charset="0"/>
              </a:defRPr>
            </a:lvl1pPr>
          </a:lstStyle>
          <a:p>
            <a:endParaRPr lang="en-US" altLang="en-US"/>
          </a:p>
        </p:txBody>
      </p:sp>
      <p:sp>
        <p:nvSpPr>
          <p:cNvPr id="108552" name="Rectangle 2056">
            <a:extLst>
              <a:ext uri="{FF2B5EF4-FFF2-40B4-BE49-F238E27FC236}">
                <a16:creationId xmlns:a16="http://schemas.microsoft.com/office/drawing/2014/main" id="{DA6A22A8-96F7-4EDE-BAC0-AF62CBE397F3}"/>
              </a:ext>
            </a:extLst>
          </p:cNvPr>
          <p:cNvSpPr>
            <a:spLocks noGrp="1" noChangeArrowheads="1"/>
          </p:cNvSpPr>
          <p:nvPr>
            <p:ph type="ftr" sz="quarter" idx="3"/>
          </p:nvPr>
        </p:nvSpPr>
        <p:spPr>
          <a:xfrm>
            <a:off x="3124200" y="6248400"/>
            <a:ext cx="2895600" cy="457200"/>
          </a:xfrm>
        </p:spPr>
        <p:txBody>
          <a:bodyPr/>
          <a:lstStyle>
            <a:lvl1pPr algn="ctr">
              <a:spcBef>
                <a:spcPct val="50000"/>
              </a:spcBef>
              <a:defRPr sz="1400">
                <a:solidFill>
                  <a:srgbClr val="660066"/>
                </a:solidFill>
                <a:latin typeface="Impact" panose="020B0806030902050204" pitchFamily="34" charset="0"/>
              </a:defRPr>
            </a:lvl1pPr>
          </a:lstStyle>
          <a:p>
            <a:endParaRPr lang="en-US" altLang="en-US"/>
          </a:p>
        </p:txBody>
      </p:sp>
      <p:sp>
        <p:nvSpPr>
          <p:cNvPr id="108553" name="Rectangle 2057">
            <a:extLst>
              <a:ext uri="{FF2B5EF4-FFF2-40B4-BE49-F238E27FC236}">
                <a16:creationId xmlns:a16="http://schemas.microsoft.com/office/drawing/2014/main" id="{77AEFF74-A37C-472A-B88B-DCE5BB9ABE87}"/>
              </a:ext>
            </a:extLst>
          </p:cNvPr>
          <p:cNvSpPr>
            <a:spLocks noGrp="1" noChangeArrowheads="1"/>
          </p:cNvSpPr>
          <p:nvPr>
            <p:ph type="sldNum" sz="quarter" idx="4"/>
          </p:nvPr>
        </p:nvSpPr>
        <p:spPr bwMode="auto">
          <a:xfrm>
            <a:off x="65532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solidFill>
                  <a:srgbClr val="660066"/>
                </a:solidFill>
                <a:latin typeface="Impact" panose="020B0806030902050204" pitchFamily="34" charset="0"/>
              </a:defRPr>
            </a:lvl1pPr>
          </a:lstStyle>
          <a:p>
            <a:fld id="{D503693D-E3F6-42F5-A83E-092CC8450263}" type="slidenum">
              <a:rPr lang="en-US" altLang="en-US"/>
              <a:pPr/>
              <a:t>‹#›</a:t>
            </a:fld>
            <a:endParaRPr lang="en-US" altLang="en-US"/>
          </a:p>
        </p:txBody>
      </p:sp>
    </p:spTree>
    <p:extLst>
      <p:ext uri="{BB962C8B-B14F-4D97-AF65-F5344CB8AC3E}">
        <p14:creationId xmlns:p14="http://schemas.microsoft.com/office/powerpoint/2010/main" val="970416069"/>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BDCA0-E1A4-46D0-BFC5-DF602A3578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CC2E50-7931-4FBE-858E-2137C5BE49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F1D9C611-BFB3-4833-80C9-76773F3743A7}"/>
              </a:ext>
            </a:extLst>
          </p:cNvPr>
          <p:cNvSpPr>
            <a:spLocks noGrp="1"/>
          </p:cNvSpPr>
          <p:nvPr>
            <p:ph type="ftr" sz="quarter" idx="10"/>
          </p:nvPr>
        </p:nvSpPr>
        <p:spPr/>
        <p:txBody>
          <a:bodyPr/>
          <a:lstStyle>
            <a:lvl1pPr>
              <a:defRPr/>
            </a:lvl1pPr>
          </a:lstStyle>
          <a:p>
            <a:r>
              <a:rPr lang="en-US" altLang="en-US"/>
              <a:t>Operating System Concepts</a:t>
            </a:r>
          </a:p>
        </p:txBody>
      </p:sp>
    </p:spTree>
    <p:extLst>
      <p:ext uri="{BB962C8B-B14F-4D97-AF65-F5344CB8AC3E}">
        <p14:creationId xmlns:p14="http://schemas.microsoft.com/office/powerpoint/2010/main" val="39105563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2BFB0-EF89-4228-B9A7-2E915A79AFA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6661F4-3D09-45D1-99AE-C5C6170E3B8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Footer Placeholder 3">
            <a:extLst>
              <a:ext uri="{FF2B5EF4-FFF2-40B4-BE49-F238E27FC236}">
                <a16:creationId xmlns:a16="http://schemas.microsoft.com/office/drawing/2014/main" id="{6AE80031-43F1-4143-9D20-30578A6EEEF1}"/>
              </a:ext>
            </a:extLst>
          </p:cNvPr>
          <p:cNvSpPr>
            <a:spLocks noGrp="1"/>
          </p:cNvSpPr>
          <p:nvPr>
            <p:ph type="ftr" sz="quarter" idx="10"/>
          </p:nvPr>
        </p:nvSpPr>
        <p:spPr/>
        <p:txBody>
          <a:bodyPr/>
          <a:lstStyle>
            <a:lvl1pPr>
              <a:defRPr/>
            </a:lvl1pPr>
          </a:lstStyle>
          <a:p>
            <a:r>
              <a:rPr lang="en-US" altLang="en-US"/>
              <a:t>Operating System Concepts</a:t>
            </a:r>
          </a:p>
        </p:txBody>
      </p:sp>
    </p:spTree>
    <p:extLst>
      <p:ext uri="{BB962C8B-B14F-4D97-AF65-F5344CB8AC3E}">
        <p14:creationId xmlns:p14="http://schemas.microsoft.com/office/powerpoint/2010/main" val="16002493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E6F21-AE30-45DE-9585-5AFE127E85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3420AF-39FD-4BBF-8544-58C67572E0A5}"/>
              </a:ext>
            </a:extLst>
          </p:cNvPr>
          <p:cNvSpPr>
            <a:spLocks noGrp="1"/>
          </p:cNvSpPr>
          <p:nvPr>
            <p:ph sz="half" idx="1"/>
          </p:nvPr>
        </p:nvSpPr>
        <p:spPr>
          <a:xfrm>
            <a:off x="1409700" y="1323975"/>
            <a:ext cx="3438525"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7969E9-8F87-4E9C-8C07-70111C9B3333}"/>
              </a:ext>
            </a:extLst>
          </p:cNvPr>
          <p:cNvSpPr>
            <a:spLocks noGrp="1"/>
          </p:cNvSpPr>
          <p:nvPr>
            <p:ph sz="half" idx="2"/>
          </p:nvPr>
        </p:nvSpPr>
        <p:spPr>
          <a:xfrm>
            <a:off x="5000625" y="1323975"/>
            <a:ext cx="3438525"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13D0DB6-1B05-4742-AF0F-75156E7A572B}"/>
              </a:ext>
            </a:extLst>
          </p:cNvPr>
          <p:cNvSpPr>
            <a:spLocks noGrp="1"/>
          </p:cNvSpPr>
          <p:nvPr>
            <p:ph type="ftr" sz="quarter" idx="10"/>
          </p:nvPr>
        </p:nvSpPr>
        <p:spPr/>
        <p:txBody>
          <a:bodyPr/>
          <a:lstStyle>
            <a:lvl1pPr>
              <a:defRPr/>
            </a:lvl1pPr>
          </a:lstStyle>
          <a:p>
            <a:r>
              <a:rPr lang="en-US" altLang="en-US"/>
              <a:t>Operating System Concepts</a:t>
            </a:r>
          </a:p>
        </p:txBody>
      </p:sp>
    </p:spTree>
    <p:extLst>
      <p:ext uri="{BB962C8B-B14F-4D97-AF65-F5344CB8AC3E}">
        <p14:creationId xmlns:p14="http://schemas.microsoft.com/office/powerpoint/2010/main" val="29198453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A7732-F659-445E-965B-E036AFA563E4}"/>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F14170-2FCE-4D91-A0C6-52BAB1ACC2C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E594F6-F196-467A-B02C-C6996799744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4CDFC5-7B20-4F9D-AA05-92819BBAF0A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1EF8D9-0E71-4035-BF87-C05869FC7DBE}"/>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86BD8396-01E4-4D57-83D7-B94134E35353}"/>
              </a:ext>
            </a:extLst>
          </p:cNvPr>
          <p:cNvSpPr>
            <a:spLocks noGrp="1"/>
          </p:cNvSpPr>
          <p:nvPr>
            <p:ph type="ftr" sz="quarter" idx="10"/>
          </p:nvPr>
        </p:nvSpPr>
        <p:spPr/>
        <p:txBody>
          <a:bodyPr/>
          <a:lstStyle>
            <a:lvl1pPr>
              <a:defRPr/>
            </a:lvl1pPr>
          </a:lstStyle>
          <a:p>
            <a:r>
              <a:rPr lang="en-US" altLang="en-US"/>
              <a:t>Operating System Concepts</a:t>
            </a:r>
          </a:p>
        </p:txBody>
      </p:sp>
    </p:spTree>
    <p:extLst>
      <p:ext uri="{BB962C8B-B14F-4D97-AF65-F5344CB8AC3E}">
        <p14:creationId xmlns:p14="http://schemas.microsoft.com/office/powerpoint/2010/main" val="32247950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4D450-41F1-4FE5-B994-A621D3C166E5}"/>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FF9217B2-A5EF-41C3-B3CD-0D7731E73C3E}"/>
              </a:ext>
            </a:extLst>
          </p:cNvPr>
          <p:cNvSpPr>
            <a:spLocks noGrp="1"/>
          </p:cNvSpPr>
          <p:nvPr>
            <p:ph type="ftr" sz="quarter" idx="10"/>
          </p:nvPr>
        </p:nvSpPr>
        <p:spPr/>
        <p:txBody>
          <a:bodyPr/>
          <a:lstStyle>
            <a:lvl1pPr>
              <a:defRPr/>
            </a:lvl1pPr>
          </a:lstStyle>
          <a:p>
            <a:r>
              <a:rPr lang="en-US" altLang="en-US"/>
              <a:t>Operating System Concepts</a:t>
            </a:r>
          </a:p>
        </p:txBody>
      </p:sp>
    </p:spTree>
    <p:extLst>
      <p:ext uri="{BB962C8B-B14F-4D97-AF65-F5344CB8AC3E}">
        <p14:creationId xmlns:p14="http://schemas.microsoft.com/office/powerpoint/2010/main" val="22501361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5BE30DA-E1F1-41AD-90F5-7719D0D1D209}"/>
              </a:ext>
            </a:extLst>
          </p:cNvPr>
          <p:cNvSpPr>
            <a:spLocks noGrp="1"/>
          </p:cNvSpPr>
          <p:nvPr>
            <p:ph type="ftr" sz="quarter" idx="10"/>
          </p:nvPr>
        </p:nvSpPr>
        <p:spPr/>
        <p:txBody>
          <a:bodyPr/>
          <a:lstStyle>
            <a:lvl1pPr>
              <a:defRPr/>
            </a:lvl1pPr>
          </a:lstStyle>
          <a:p>
            <a:r>
              <a:rPr lang="en-US" altLang="en-US"/>
              <a:t>Operating System Concepts</a:t>
            </a:r>
          </a:p>
        </p:txBody>
      </p:sp>
    </p:spTree>
    <p:extLst>
      <p:ext uri="{BB962C8B-B14F-4D97-AF65-F5344CB8AC3E}">
        <p14:creationId xmlns:p14="http://schemas.microsoft.com/office/powerpoint/2010/main" val="975869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77"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3" indent="0">
              <a:buNone/>
              <a:defRPr sz="1400"/>
            </a:lvl7pPr>
            <a:lvl8pPr marL="3200240" indent="0">
              <a:buNone/>
              <a:defRPr sz="1400"/>
            </a:lvl8pPr>
            <a:lvl9pPr marL="3657417" indent="0">
              <a:buNone/>
              <a:defRPr sz="1400"/>
            </a:lvl9pPr>
          </a:lstStyle>
          <a:p>
            <a:pPr lvl="0"/>
            <a:r>
              <a:rPr lang="en-US"/>
              <a:t>Click to edit Master text styles</a:t>
            </a:r>
          </a:p>
        </p:txBody>
      </p:sp>
    </p:spTree>
    <p:extLst>
      <p:ext uri="{BB962C8B-B14F-4D97-AF65-F5344CB8AC3E}">
        <p14:creationId xmlns:p14="http://schemas.microsoft.com/office/powerpoint/2010/main" val="35392590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78F4B-3CEC-45C7-9A31-3FA2788742F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675D40-F250-415B-A270-BF4DC043C53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085CBA-7349-4A28-9018-63055330422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BD1AA617-DAE9-415E-9988-C43DB278DBD9}"/>
              </a:ext>
            </a:extLst>
          </p:cNvPr>
          <p:cNvSpPr>
            <a:spLocks noGrp="1"/>
          </p:cNvSpPr>
          <p:nvPr>
            <p:ph type="ftr" sz="quarter" idx="10"/>
          </p:nvPr>
        </p:nvSpPr>
        <p:spPr/>
        <p:txBody>
          <a:bodyPr/>
          <a:lstStyle>
            <a:lvl1pPr>
              <a:defRPr/>
            </a:lvl1pPr>
          </a:lstStyle>
          <a:p>
            <a:r>
              <a:rPr lang="en-US" altLang="en-US"/>
              <a:t>Operating System Concepts</a:t>
            </a:r>
          </a:p>
        </p:txBody>
      </p:sp>
    </p:spTree>
    <p:extLst>
      <p:ext uri="{BB962C8B-B14F-4D97-AF65-F5344CB8AC3E}">
        <p14:creationId xmlns:p14="http://schemas.microsoft.com/office/powerpoint/2010/main" val="3804644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2F68F-F197-4D49-92A8-B39A0D98F9F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0DE962-FA6F-4F30-93F3-7EFB1B4A87A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C56792-44AF-4B04-9B16-DC225988AD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43322B6F-70BE-4F55-AD6F-06DE29182495}"/>
              </a:ext>
            </a:extLst>
          </p:cNvPr>
          <p:cNvSpPr>
            <a:spLocks noGrp="1"/>
          </p:cNvSpPr>
          <p:nvPr>
            <p:ph type="ftr" sz="quarter" idx="10"/>
          </p:nvPr>
        </p:nvSpPr>
        <p:spPr/>
        <p:txBody>
          <a:bodyPr/>
          <a:lstStyle>
            <a:lvl1pPr>
              <a:defRPr/>
            </a:lvl1pPr>
          </a:lstStyle>
          <a:p>
            <a:r>
              <a:rPr lang="en-US" altLang="en-US"/>
              <a:t>Operating System Concepts</a:t>
            </a:r>
          </a:p>
        </p:txBody>
      </p:sp>
    </p:spTree>
    <p:extLst>
      <p:ext uri="{BB962C8B-B14F-4D97-AF65-F5344CB8AC3E}">
        <p14:creationId xmlns:p14="http://schemas.microsoft.com/office/powerpoint/2010/main" val="7335364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958A8-314C-452B-8696-CC5636BABA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28D0AC-36C5-443C-AF68-E170BBA8ED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87FCE565-8186-4CC9-9CCC-802A88E7A62A}"/>
              </a:ext>
            </a:extLst>
          </p:cNvPr>
          <p:cNvSpPr>
            <a:spLocks noGrp="1"/>
          </p:cNvSpPr>
          <p:nvPr>
            <p:ph type="ftr" sz="quarter" idx="10"/>
          </p:nvPr>
        </p:nvSpPr>
        <p:spPr/>
        <p:txBody>
          <a:bodyPr/>
          <a:lstStyle>
            <a:lvl1pPr>
              <a:defRPr/>
            </a:lvl1pPr>
          </a:lstStyle>
          <a:p>
            <a:r>
              <a:rPr lang="en-US" altLang="en-US"/>
              <a:t>Operating System Concepts</a:t>
            </a:r>
          </a:p>
        </p:txBody>
      </p:sp>
    </p:spTree>
    <p:extLst>
      <p:ext uri="{BB962C8B-B14F-4D97-AF65-F5344CB8AC3E}">
        <p14:creationId xmlns:p14="http://schemas.microsoft.com/office/powerpoint/2010/main" val="5361110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682418-C0BA-4541-8E90-BA2AFAA0A6F4}"/>
              </a:ext>
            </a:extLst>
          </p:cNvPr>
          <p:cNvSpPr>
            <a:spLocks noGrp="1"/>
          </p:cNvSpPr>
          <p:nvPr>
            <p:ph type="title" orient="vert"/>
          </p:nvPr>
        </p:nvSpPr>
        <p:spPr>
          <a:xfrm>
            <a:off x="7000875" y="0"/>
            <a:ext cx="1943100" cy="54387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9C75E8-576D-43FF-A0E7-8E7905436A39}"/>
              </a:ext>
            </a:extLst>
          </p:cNvPr>
          <p:cNvSpPr>
            <a:spLocks noGrp="1"/>
          </p:cNvSpPr>
          <p:nvPr>
            <p:ph type="body" orient="vert" idx="1"/>
          </p:nvPr>
        </p:nvSpPr>
        <p:spPr>
          <a:xfrm>
            <a:off x="1171575" y="0"/>
            <a:ext cx="5676900" cy="5438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B8F0E1EE-5E15-4CA3-8BAB-5855527EA088}"/>
              </a:ext>
            </a:extLst>
          </p:cNvPr>
          <p:cNvSpPr>
            <a:spLocks noGrp="1"/>
          </p:cNvSpPr>
          <p:nvPr>
            <p:ph type="ftr" sz="quarter" idx="10"/>
          </p:nvPr>
        </p:nvSpPr>
        <p:spPr/>
        <p:txBody>
          <a:bodyPr/>
          <a:lstStyle>
            <a:lvl1pPr>
              <a:defRPr/>
            </a:lvl1pPr>
          </a:lstStyle>
          <a:p>
            <a:r>
              <a:rPr lang="en-US" altLang="en-US"/>
              <a:t>Operating System Concepts</a:t>
            </a:r>
          </a:p>
        </p:txBody>
      </p:sp>
    </p:spTree>
    <p:extLst>
      <p:ext uri="{BB962C8B-B14F-4D97-AF65-F5344CB8AC3E}">
        <p14:creationId xmlns:p14="http://schemas.microsoft.com/office/powerpoint/2010/main" val="21220073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189778" y="107576"/>
            <a:ext cx="8761270" cy="1228078"/>
          </a:xfrm>
          <a:prstGeom prst="rect">
            <a:avLst/>
          </a:prstGeom>
        </p:spPr>
        <p:txBody>
          <a:bodyPr vert="horz" lIns="91440" tIns="45720" rIns="91440" bIns="45720" rtlCol="0" anchor="ctr" anchorCtr="0">
            <a:noAutofit/>
          </a:bodyPr>
          <a:lstStyle/>
          <a:p>
            <a:r>
              <a:rPr lang="en-US"/>
              <a:t>Click to edit Master title style</a:t>
            </a:r>
            <a:endParaRPr dirty="0"/>
          </a:p>
        </p:txBody>
      </p:sp>
      <p:sp>
        <p:nvSpPr>
          <p:cNvPr id="7" name="Date Placeholder 3"/>
          <p:cNvSpPr>
            <a:spLocks noGrp="1"/>
          </p:cNvSpPr>
          <p:nvPr>
            <p:ph type="dt" sz="half" idx="2"/>
          </p:nvPr>
        </p:nvSpPr>
        <p:spPr>
          <a:xfrm>
            <a:off x="5616077" y="6319462"/>
            <a:ext cx="995340" cy="365125"/>
          </a:xfrm>
          <a:prstGeom prst="rect">
            <a:avLst/>
          </a:prstGeom>
        </p:spPr>
        <p:txBody>
          <a:bodyPr vert="horz" lIns="91440" tIns="45720" rIns="91440" bIns="45720" rtlCol="0" anchor="ctr"/>
          <a:lstStyle>
            <a:lvl1pPr algn="r">
              <a:defRPr sz="1000">
                <a:solidFill>
                  <a:srgbClr val="A6A6A6"/>
                </a:solidFill>
              </a:defRPr>
            </a:lvl1pPr>
          </a:lstStyle>
          <a:p>
            <a:fld id="{B01F9CA3-105E-4857-9057-6DB6197DA786}" type="datetimeFigureOut">
              <a:rPr lang="en-US" smtClean="0"/>
              <a:pPr/>
              <a:t>10-Oct-19</a:t>
            </a:fld>
            <a:endParaRPr lang="en-US"/>
          </a:p>
        </p:txBody>
      </p:sp>
      <p:sp>
        <p:nvSpPr>
          <p:cNvPr id="8" name="Slide Number Placeholder 5"/>
          <p:cNvSpPr>
            <a:spLocks noGrp="1"/>
          </p:cNvSpPr>
          <p:nvPr>
            <p:ph type="sldNum" sz="quarter" idx="4"/>
          </p:nvPr>
        </p:nvSpPr>
        <p:spPr>
          <a:xfrm>
            <a:off x="6618716" y="6319462"/>
            <a:ext cx="578238" cy="365125"/>
          </a:xfrm>
          <a:prstGeom prst="rect">
            <a:avLst/>
          </a:prstGeom>
        </p:spPr>
        <p:txBody>
          <a:bodyPr vert="horz" lIns="91440" tIns="45720" rIns="91440" bIns="45720" rtlCol="0" anchor="ctr"/>
          <a:lstStyle>
            <a:lvl1pPr algn="r">
              <a:defRPr sz="1200">
                <a:solidFill>
                  <a:srgbClr val="A6A6A6"/>
                </a:solidFill>
              </a:defRPr>
            </a:lvl1pPr>
          </a:lstStyle>
          <a:p>
            <a:fld id="{7F5CE407-6216-4202-80E4-A30DC2F709B2}" type="slidenum">
              <a:rPr lang="en-US" smtClean="0"/>
              <a:pPr/>
              <a:t>‹#›</a:t>
            </a:fld>
            <a:endParaRPr lang="en-US" dirty="0"/>
          </a:p>
        </p:txBody>
      </p:sp>
      <p:sp>
        <p:nvSpPr>
          <p:cNvPr id="10" name="Content Placeholder 2"/>
          <p:cNvSpPr>
            <a:spLocks noGrp="1"/>
          </p:cNvSpPr>
          <p:nvPr>
            <p:ph idx="1"/>
          </p:nvPr>
        </p:nvSpPr>
        <p:spPr>
          <a:xfrm>
            <a:off x="189778" y="1601996"/>
            <a:ext cx="8761270" cy="4343400"/>
          </a:xfrm>
        </p:spPr>
        <p:txBody>
          <a:bodyPr/>
          <a:lstStyle>
            <a:lvl1pPr>
              <a:spcBef>
                <a:spcPts val="1200"/>
              </a:spcBef>
              <a:defRPr sz="2400"/>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5894397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189778" y="107576"/>
            <a:ext cx="8761270" cy="1228078"/>
          </a:xfrm>
          <a:prstGeom prst="rect">
            <a:avLst/>
          </a:prstGeom>
        </p:spPr>
        <p:txBody>
          <a:bodyPr vert="horz" lIns="91440" tIns="45720" rIns="91440" bIns="45720" rtlCol="0" anchor="ctr" anchorCtr="0">
            <a:noAutofit/>
          </a:bodyPr>
          <a:lstStyle>
            <a:lvl1pPr>
              <a:defRPr baseline="0"/>
            </a:lvl1pPr>
          </a:lstStyle>
          <a:p>
            <a:r>
              <a:rPr lang="en-US" dirty="0"/>
              <a:t>Click to add title</a:t>
            </a:r>
            <a:endParaRPr dirty="0"/>
          </a:p>
        </p:txBody>
      </p:sp>
      <p:sp>
        <p:nvSpPr>
          <p:cNvPr id="7" name="Date Placeholder 3"/>
          <p:cNvSpPr>
            <a:spLocks noGrp="1"/>
          </p:cNvSpPr>
          <p:nvPr>
            <p:ph type="dt" sz="half" idx="2"/>
          </p:nvPr>
        </p:nvSpPr>
        <p:spPr>
          <a:xfrm>
            <a:off x="5616077" y="6319462"/>
            <a:ext cx="995340" cy="365125"/>
          </a:xfrm>
          <a:prstGeom prst="rect">
            <a:avLst/>
          </a:prstGeom>
        </p:spPr>
        <p:txBody>
          <a:bodyPr vert="horz" lIns="91440" tIns="45720" rIns="91440" bIns="45720" rtlCol="0" anchor="ctr"/>
          <a:lstStyle>
            <a:lvl1pPr algn="r">
              <a:defRPr sz="1000">
                <a:solidFill>
                  <a:srgbClr val="A6A6A6"/>
                </a:solidFill>
              </a:defRPr>
            </a:lvl1pPr>
          </a:lstStyle>
          <a:p>
            <a:fld id="{B01F9CA3-105E-4857-9057-6DB6197DA786}" type="datetimeFigureOut">
              <a:rPr lang="en-US" smtClean="0"/>
              <a:pPr/>
              <a:t>10-Oct-19</a:t>
            </a:fld>
            <a:endParaRPr lang="en-US"/>
          </a:p>
        </p:txBody>
      </p:sp>
      <p:sp>
        <p:nvSpPr>
          <p:cNvPr id="8" name="Slide Number Placeholder 5"/>
          <p:cNvSpPr>
            <a:spLocks noGrp="1"/>
          </p:cNvSpPr>
          <p:nvPr>
            <p:ph type="sldNum" sz="quarter" idx="4"/>
          </p:nvPr>
        </p:nvSpPr>
        <p:spPr>
          <a:xfrm>
            <a:off x="6618716" y="6319462"/>
            <a:ext cx="578238" cy="365125"/>
          </a:xfrm>
          <a:prstGeom prst="rect">
            <a:avLst/>
          </a:prstGeom>
        </p:spPr>
        <p:txBody>
          <a:bodyPr vert="horz" lIns="91440" tIns="45720" rIns="91440" bIns="45720" rtlCol="0" anchor="ctr"/>
          <a:lstStyle>
            <a:lvl1pPr algn="r">
              <a:defRPr sz="1200">
                <a:solidFill>
                  <a:srgbClr val="A6A6A6"/>
                </a:solidFill>
              </a:defRPr>
            </a:lvl1pPr>
          </a:lstStyle>
          <a:p>
            <a:fld id="{7F5CE407-6216-4202-80E4-A30DC2F709B2}" type="slidenum">
              <a:rPr lang="en-US" smtClean="0"/>
              <a:pPr/>
              <a:t>‹#›</a:t>
            </a:fld>
            <a:endParaRPr lang="en-US" dirty="0"/>
          </a:p>
        </p:txBody>
      </p:sp>
      <p:sp>
        <p:nvSpPr>
          <p:cNvPr id="10" name="Content Placeholder 2"/>
          <p:cNvSpPr>
            <a:spLocks noGrp="1"/>
          </p:cNvSpPr>
          <p:nvPr>
            <p:ph idx="1" hasCustomPrompt="1"/>
          </p:nvPr>
        </p:nvSpPr>
        <p:spPr>
          <a:xfrm>
            <a:off x="189778" y="1601996"/>
            <a:ext cx="8761270" cy="4343400"/>
          </a:xfrm>
          <a:noFill/>
        </p:spPr>
        <p:txBody>
          <a:bodyPr>
            <a:normAutofit/>
          </a:bodyPr>
          <a:lstStyle>
            <a:lvl1pPr marL="0" indent="0">
              <a:spcBef>
                <a:spcPts val="0"/>
              </a:spcBef>
              <a:buNone/>
              <a:defRPr sz="1800" baseline="0">
                <a:latin typeface="Consolas" panose="020B0609020204030204" pitchFamily="49" charset="0"/>
                <a:cs typeface="Consolas" panose="020B0609020204030204" pitchFamily="49" charset="0"/>
              </a:defRPr>
            </a:lvl1pPr>
            <a:lvl5pPr>
              <a:defRPr/>
            </a:lvl5pPr>
          </a:lstStyle>
          <a:p>
            <a:pPr lvl="0"/>
            <a:r>
              <a:rPr lang="en-US" dirty="0"/>
              <a:t>// Insert code</a:t>
            </a:r>
          </a:p>
        </p:txBody>
      </p:sp>
    </p:spTree>
    <p:extLst>
      <p:ext uri="{BB962C8B-B14F-4D97-AF65-F5344CB8AC3E}">
        <p14:creationId xmlns:p14="http://schemas.microsoft.com/office/powerpoint/2010/main" val="6006720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911964" y="1690255"/>
            <a:ext cx="3365333" cy="1371600"/>
          </a:xfrm>
          <a:prstGeom prst="rect">
            <a:avLst/>
          </a:prstGeom>
        </p:spPr>
      </p:pic>
      <p:pic>
        <p:nvPicPr>
          <p:cNvPr id="10" name="Picture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911964" y="3510683"/>
            <a:ext cx="7664530" cy="912311"/>
          </a:xfrm>
        </p:spPr>
        <p:txBody>
          <a:bodyPr vert="horz" lIns="91440" tIns="45720" rIns="91440" bIns="45720" rtlCol="0" anchor="t" anchorCtr="0">
            <a:noAutofit/>
          </a:bodyPr>
          <a:lstStyle>
            <a:lvl1pPr marL="0" indent="0" algn="l" defTabSz="914400" rtl="0" eaLnBrk="1" latinLnBrk="0" hangingPunct="1">
              <a:spcBef>
                <a:spcPct val="0"/>
              </a:spcBef>
              <a:buClr>
                <a:schemeClr val="accent1">
                  <a:lumMod val="60000"/>
                  <a:lumOff val="40000"/>
                </a:schemeClr>
              </a:buClr>
              <a:buSzPct val="110000"/>
              <a:buFont typeface="Wingdings 2" pitchFamily="18" charset="2"/>
              <a:buNone/>
              <a:defRPr sz="2000" kern="1200">
                <a:solidFill>
                  <a:srgbClr val="595959"/>
                </a:solidFill>
                <a:latin typeface="Segoe UI"/>
                <a:ea typeface="+mj-ea"/>
                <a:cs typeface="Segoe UI"/>
              </a:defRPr>
            </a:lvl1pPr>
          </a:lstStyle>
          <a:p>
            <a:r>
              <a:rPr lang="en-US"/>
              <a:t>Click to edit Master title style</a:t>
            </a:r>
            <a:endParaRPr dirty="0"/>
          </a:p>
        </p:txBody>
      </p:sp>
      <p:sp>
        <p:nvSpPr>
          <p:cNvPr id="3" name="Subtitle 2"/>
          <p:cNvSpPr>
            <a:spLocks noGrp="1"/>
          </p:cNvSpPr>
          <p:nvPr>
            <p:ph type="subTitle" idx="1"/>
          </p:nvPr>
        </p:nvSpPr>
        <p:spPr>
          <a:xfrm>
            <a:off x="911964" y="4431753"/>
            <a:ext cx="3365333" cy="1122525"/>
          </a:xfrm>
        </p:spPr>
        <p:txBody>
          <a:bodyPr vert="horz" lIns="91440" tIns="45720" rIns="91440" bIns="45720" rtlCol="0">
            <a:normAutofit/>
          </a:bodyPr>
          <a:lstStyle>
            <a:lvl1pPr marL="0" indent="0" algn="l" defTabSz="914400" rtl="0" eaLnBrk="1" latinLnBrk="0" hangingPunct="1">
              <a:spcBef>
                <a:spcPts val="300"/>
              </a:spcBef>
              <a:buClr>
                <a:schemeClr val="accent1">
                  <a:lumMod val="60000"/>
                  <a:lumOff val="40000"/>
                </a:schemeClr>
              </a:buClr>
              <a:buSzPct val="110000"/>
              <a:buFont typeface="Wingdings 2" pitchFamily="18" charset="2"/>
              <a:buNone/>
              <a:defRPr sz="1200" kern="1200">
                <a:solidFill>
                  <a:srgbClr val="595959"/>
                </a:solidFill>
                <a:latin typeface="Segoe UI"/>
                <a:ea typeface="+mn-ea"/>
                <a:cs typeface="Segoe U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10-Oct-19</a:t>
            </a:fld>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dirty="0"/>
          </a:p>
        </p:txBody>
      </p:sp>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46798" y="1842433"/>
            <a:ext cx="3163648" cy="122463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1590" y="6224885"/>
            <a:ext cx="1154811" cy="413385"/>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9778" y="6257201"/>
            <a:ext cx="880110" cy="340688"/>
          </a:xfrm>
          <a:prstGeom prst="rect">
            <a:avLst/>
          </a:prstGeom>
        </p:spPr>
      </p:pic>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46798" y="1842433"/>
            <a:ext cx="3163648" cy="1224638"/>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1590" y="6224885"/>
            <a:ext cx="1154811" cy="413385"/>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9778" y="6257201"/>
            <a:ext cx="880110" cy="340688"/>
          </a:xfrm>
          <a:prstGeom prst="rect">
            <a:avLst/>
          </a:prstGeom>
        </p:spPr>
      </p:pic>
    </p:spTree>
    <p:extLst>
      <p:ext uri="{BB962C8B-B14F-4D97-AF65-F5344CB8AC3E}">
        <p14:creationId xmlns:p14="http://schemas.microsoft.com/office/powerpoint/2010/main" val="33410095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Demo">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911964" y="3510683"/>
            <a:ext cx="7664530" cy="912311"/>
          </a:xfrm>
        </p:spPr>
        <p:txBody>
          <a:bodyPr vert="horz" lIns="91440" tIns="45720" rIns="91440" bIns="45720" rtlCol="0" anchor="t" anchorCtr="0">
            <a:noAutofit/>
          </a:bodyPr>
          <a:lstStyle>
            <a:lvl1pPr marL="0" indent="0" algn="l" defTabSz="914400" rtl="0" eaLnBrk="1" latinLnBrk="0" hangingPunct="1">
              <a:spcBef>
                <a:spcPct val="0"/>
              </a:spcBef>
              <a:buClr>
                <a:schemeClr val="accent1">
                  <a:lumMod val="60000"/>
                  <a:lumOff val="40000"/>
                </a:schemeClr>
              </a:buClr>
              <a:buSzPct val="110000"/>
              <a:buFont typeface="Wingdings 2" pitchFamily="18" charset="2"/>
              <a:buNone/>
              <a:defRPr sz="2000" kern="1200">
                <a:solidFill>
                  <a:srgbClr val="595959"/>
                </a:solidFill>
                <a:latin typeface="Segoe UI"/>
                <a:ea typeface="+mj-ea"/>
                <a:cs typeface="Segoe UI"/>
              </a:defRPr>
            </a:lvl1pPr>
          </a:lstStyle>
          <a:p>
            <a:r>
              <a:rPr lang="en-US"/>
              <a:t>Click to edit Master title style</a:t>
            </a:r>
            <a:endParaRPr dirty="0"/>
          </a:p>
        </p:txBody>
      </p:sp>
      <p:sp>
        <p:nvSpPr>
          <p:cNvPr id="3" name="Subtitle 2"/>
          <p:cNvSpPr>
            <a:spLocks noGrp="1"/>
          </p:cNvSpPr>
          <p:nvPr>
            <p:ph type="subTitle" idx="1"/>
          </p:nvPr>
        </p:nvSpPr>
        <p:spPr>
          <a:xfrm>
            <a:off x="911964" y="4431753"/>
            <a:ext cx="3365333" cy="1122525"/>
          </a:xfrm>
        </p:spPr>
        <p:txBody>
          <a:bodyPr vert="horz" lIns="91440" tIns="45720" rIns="91440" bIns="45720" rtlCol="0">
            <a:normAutofit/>
          </a:bodyPr>
          <a:lstStyle>
            <a:lvl1pPr marL="0" indent="0" algn="l" defTabSz="914400" rtl="0" eaLnBrk="1" latinLnBrk="0" hangingPunct="1">
              <a:spcBef>
                <a:spcPts val="300"/>
              </a:spcBef>
              <a:buClr>
                <a:schemeClr val="accent1">
                  <a:lumMod val="60000"/>
                  <a:lumOff val="40000"/>
                </a:schemeClr>
              </a:buClr>
              <a:buSzPct val="110000"/>
              <a:buFont typeface="Wingdings 2" pitchFamily="18" charset="2"/>
              <a:buNone/>
              <a:defRPr sz="1200" kern="1200">
                <a:solidFill>
                  <a:srgbClr val="595959"/>
                </a:solidFill>
                <a:latin typeface="Segoe UI"/>
                <a:ea typeface="+mn-ea"/>
                <a:cs typeface="Segoe U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10-Oct-19</a:t>
            </a:fld>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1590" y="6224885"/>
            <a:ext cx="1154811" cy="41338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778" y="6257201"/>
            <a:ext cx="880110" cy="34068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7730" y="2226399"/>
            <a:ext cx="4285161" cy="967617"/>
          </a:xfrm>
          <a:prstGeom prst="rect">
            <a:avLst/>
          </a:prstGeom>
        </p:spPr>
      </p:pic>
      <p:pic>
        <p:nvPicPr>
          <p:cNvPr id="11" name="Picture 10"/>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1590" y="6224885"/>
            <a:ext cx="1154811" cy="413385"/>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778" y="6257201"/>
            <a:ext cx="880110" cy="340688"/>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7730" y="2226399"/>
            <a:ext cx="4285161" cy="967617"/>
          </a:xfrm>
          <a:prstGeom prst="rect">
            <a:avLst/>
          </a:prstGeom>
        </p:spPr>
      </p:pic>
    </p:spTree>
    <p:extLst>
      <p:ext uri="{BB962C8B-B14F-4D97-AF65-F5344CB8AC3E}">
        <p14:creationId xmlns:p14="http://schemas.microsoft.com/office/powerpoint/2010/main" val="26091713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Questions">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911964" y="3510683"/>
            <a:ext cx="7664530" cy="912311"/>
          </a:xfrm>
        </p:spPr>
        <p:txBody>
          <a:bodyPr vert="horz" lIns="91440" tIns="45720" rIns="91440" bIns="45720" rtlCol="0" anchor="t" anchorCtr="0">
            <a:noAutofit/>
          </a:bodyPr>
          <a:lstStyle>
            <a:lvl1pPr marL="0" indent="0" algn="l" defTabSz="914400" rtl="0" eaLnBrk="1" latinLnBrk="0" hangingPunct="1">
              <a:spcBef>
                <a:spcPct val="0"/>
              </a:spcBef>
              <a:buClr>
                <a:schemeClr val="accent1">
                  <a:lumMod val="60000"/>
                  <a:lumOff val="40000"/>
                </a:schemeClr>
              </a:buClr>
              <a:buSzPct val="110000"/>
              <a:buFont typeface="Wingdings 2" pitchFamily="18" charset="2"/>
              <a:buNone/>
              <a:defRPr sz="2000" kern="1200">
                <a:solidFill>
                  <a:srgbClr val="595959"/>
                </a:solidFill>
                <a:latin typeface="Segoe UI"/>
                <a:ea typeface="+mj-ea"/>
                <a:cs typeface="Segoe UI"/>
              </a:defRPr>
            </a:lvl1pPr>
          </a:lstStyle>
          <a:p>
            <a:r>
              <a:rPr lang="en-US"/>
              <a:t>Click to edit Master title style</a:t>
            </a:r>
            <a:endParaRPr dirty="0"/>
          </a:p>
        </p:txBody>
      </p:sp>
      <p:sp>
        <p:nvSpPr>
          <p:cNvPr id="3" name="Subtitle 2"/>
          <p:cNvSpPr>
            <a:spLocks noGrp="1"/>
          </p:cNvSpPr>
          <p:nvPr>
            <p:ph type="subTitle" idx="1"/>
          </p:nvPr>
        </p:nvSpPr>
        <p:spPr>
          <a:xfrm>
            <a:off x="911964" y="4431753"/>
            <a:ext cx="3365333" cy="1122525"/>
          </a:xfrm>
        </p:spPr>
        <p:txBody>
          <a:bodyPr vert="horz" lIns="91440" tIns="45720" rIns="91440" bIns="45720" rtlCol="0">
            <a:normAutofit/>
          </a:bodyPr>
          <a:lstStyle>
            <a:lvl1pPr marL="0" indent="0" algn="l" defTabSz="914400" rtl="0" eaLnBrk="1" latinLnBrk="0" hangingPunct="1">
              <a:spcBef>
                <a:spcPts val="300"/>
              </a:spcBef>
              <a:buClr>
                <a:schemeClr val="accent1">
                  <a:lumMod val="60000"/>
                  <a:lumOff val="40000"/>
                </a:schemeClr>
              </a:buClr>
              <a:buSzPct val="110000"/>
              <a:buFont typeface="Wingdings 2" pitchFamily="18" charset="2"/>
              <a:buNone/>
              <a:defRPr sz="1200" kern="1200">
                <a:solidFill>
                  <a:srgbClr val="595959"/>
                </a:solidFill>
                <a:latin typeface="Segoe UI"/>
                <a:ea typeface="+mn-ea"/>
                <a:cs typeface="Segoe U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10-Oct-19</a:t>
            </a:fld>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1590" y="6224885"/>
            <a:ext cx="1154811" cy="41338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778" y="6257201"/>
            <a:ext cx="880110" cy="340688"/>
          </a:xfrm>
          <a:prstGeom prst="rect">
            <a:avLst/>
          </a:prstGeom>
        </p:spPr>
      </p:pic>
      <p:pic>
        <p:nvPicPr>
          <p:cNvPr id="11" name="Picture 10"/>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1590" y="6224885"/>
            <a:ext cx="1154811" cy="413385"/>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778" y="6257201"/>
            <a:ext cx="880110" cy="340688"/>
          </a:xfrm>
          <a:prstGeom prst="rect">
            <a:avLst/>
          </a:prstGeom>
        </p:spPr>
      </p:pic>
      <p:pic>
        <p:nvPicPr>
          <p:cNvPr id="5" name="Picture 4"/>
          <p:cNvPicPr>
            <a:picLocks noChangeAspect="1"/>
          </p:cNvPicPr>
          <p:nvPr/>
        </p:nvPicPr>
        <p:blipFill>
          <a:blip r:embed="rId5"/>
          <a:stretch>
            <a:fillRect/>
          </a:stretch>
        </p:blipFill>
        <p:spPr>
          <a:xfrm>
            <a:off x="189778" y="2226399"/>
            <a:ext cx="8776624" cy="967617"/>
          </a:xfrm>
          <a:prstGeom prst="rect">
            <a:avLst/>
          </a:prstGeom>
        </p:spPr>
      </p:pic>
    </p:spTree>
    <p:extLst>
      <p:ext uri="{BB962C8B-B14F-4D97-AF65-F5344CB8AC3E}">
        <p14:creationId xmlns:p14="http://schemas.microsoft.com/office/powerpoint/2010/main" val="41580967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Blank accent color 1">
    <p:bg>
      <p:bgPr>
        <a:solidFill>
          <a:srgbClr val="0072C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371958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6450" y="1233489"/>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7450" y="1233489"/>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8891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2765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81366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9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7" indent="0">
              <a:buNone/>
              <a:defRPr sz="900"/>
            </a:lvl9pPr>
          </a:lstStyle>
          <a:p>
            <a:pPr lvl="0"/>
            <a:r>
              <a:rPr lang="en-US"/>
              <a:t>Click to edit Master text styles</a:t>
            </a:r>
          </a:p>
        </p:txBody>
      </p:sp>
    </p:spTree>
    <p:extLst>
      <p:ext uri="{BB962C8B-B14F-4D97-AF65-F5344CB8AC3E}">
        <p14:creationId xmlns:p14="http://schemas.microsoft.com/office/powerpoint/2010/main" val="2874041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7"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77"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7" indent="0">
              <a:buNone/>
              <a:defRPr sz="900"/>
            </a:lvl9pPr>
          </a:lstStyle>
          <a:p>
            <a:pPr lvl="0"/>
            <a:r>
              <a:rPr lang="en-US"/>
              <a:t>Click to edit Master text styles</a:t>
            </a:r>
          </a:p>
        </p:txBody>
      </p:sp>
    </p:spTree>
    <p:extLst>
      <p:ext uri="{BB962C8B-B14F-4D97-AF65-F5344CB8AC3E}">
        <p14:creationId xmlns:p14="http://schemas.microsoft.com/office/powerpoint/2010/main" val="3335004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slideLayout" Target="../slideLayouts/slideLayout36.xml"/><Relationship Id="rId7"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image" Target="../media/image7.png"/><Relationship Id="rId4" Type="http://schemas.openxmlformats.org/officeDocument/2006/relationships/slideLayout" Target="../slideLayouts/slideLayout37.xml"/><Relationship Id="rId9" Type="http://schemas.openxmlformats.org/officeDocument/2006/relationships/image" Target="../media/image6.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ino_3">
            <a:extLst>
              <a:ext uri="{FF2B5EF4-FFF2-40B4-BE49-F238E27FC236}">
                <a16:creationId xmlns:a16="http://schemas.microsoft.com/office/drawing/2014/main" id="{8DAAABF5-2484-4FA8-A552-5D3DA008F44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5750" y="0"/>
            <a:ext cx="11953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6342262D-F0D8-44F2-BB08-31731E58012A}"/>
              </a:ext>
            </a:extLst>
          </p:cNvPr>
          <p:cNvSpPr>
            <a:spLocks noGrp="1" noChangeArrowheads="1"/>
          </p:cNvSpPr>
          <p:nvPr>
            <p:ph type="title"/>
          </p:nvPr>
        </p:nvSpPr>
        <p:spPr bwMode="auto">
          <a:xfrm>
            <a:off x="457200" y="277813"/>
            <a:ext cx="82296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b"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ABBA7953-A0DC-48F0-8E9C-015F818527A4}"/>
              </a:ext>
            </a:extLst>
          </p:cNvPr>
          <p:cNvSpPr>
            <a:spLocks noGrp="1" noChangeArrowheads="1"/>
          </p:cNvSpPr>
          <p:nvPr>
            <p:ph type="body" idx="1"/>
          </p:nvPr>
        </p:nvSpPr>
        <p:spPr bwMode="auto">
          <a:xfrm>
            <a:off x="806450" y="1233488"/>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43896F56-993A-4C85-A47E-E1971F3F4FAF}"/>
              </a:ext>
            </a:extLst>
          </p:cNvPr>
          <p:cNvSpPr>
            <a:spLocks noChangeArrowheads="1"/>
          </p:cNvSpPr>
          <p:nvPr/>
        </p:nvSpPr>
        <p:spPr bwMode="auto">
          <a:xfrm>
            <a:off x="0" y="0"/>
            <a:ext cx="228600" cy="2286000"/>
          </a:xfrm>
          <a:prstGeom prst="rect">
            <a:avLst/>
          </a:prstGeom>
          <a:solidFill>
            <a:srgbClr val="336699"/>
          </a:solidFill>
          <a:ln>
            <a:noFill/>
          </a:ln>
          <a:extLst/>
        </p:spPr>
        <p:txBody>
          <a:bodyPr wrap="none" lIns="91435" tIns="45718" rIns="91435" bIns="45718"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dirty="0">
              <a:latin typeface="Times New Roman" pitchFamily="18" charset="0"/>
            </a:endParaRPr>
          </a:p>
        </p:txBody>
      </p:sp>
      <p:sp>
        <p:nvSpPr>
          <p:cNvPr id="1030" name="Line 6">
            <a:extLst>
              <a:ext uri="{FF2B5EF4-FFF2-40B4-BE49-F238E27FC236}">
                <a16:creationId xmlns:a16="http://schemas.microsoft.com/office/drawing/2014/main" id="{315AA171-5CB6-45F0-AFF5-CC207CD27AB6}"/>
              </a:ext>
            </a:extLst>
          </p:cNvPr>
          <p:cNvSpPr>
            <a:spLocks noChangeShapeType="1"/>
          </p:cNvSpPr>
          <p:nvPr/>
        </p:nvSpPr>
        <p:spPr bwMode="auto">
          <a:xfrm>
            <a:off x="457200" y="860425"/>
            <a:ext cx="8077200" cy="0"/>
          </a:xfrm>
          <a:prstGeom prst="line">
            <a:avLst/>
          </a:prstGeom>
          <a:noFill/>
          <a:ln w="19050">
            <a:solidFill>
              <a:srgbClr val="336699"/>
            </a:solidFill>
            <a:round/>
            <a:headEnd/>
            <a:tailEnd/>
          </a:ln>
          <a:extLst>
            <a:ext uri="{909E8E84-426E-40DD-AFC4-6F175D3DCCD1}">
              <a14:hiddenFill xmlns:a14="http://schemas.microsoft.com/office/drawing/2010/main">
                <a:noFill/>
              </a14:hiddenFill>
            </a:ext>
          </a:extLst>
        </p:spPr>
        <p:txBody>
          <a:bodyPr lIns="91435" tIns="45718" rIns="91435" bIns="45718"/>
          <a:lstStyle/>
          <a:p>
            <a:endParaRPr lang="en-US"/>
          </a:p>
        </p:txBody>
      </p:sp>
      <p:sp>
        <p:nvSpPr>
          <p:cNvPr id="1031" name="Rectangle 7">
            <a:extLst>
              <a:ext uri="{FF2B5EF4-FFF2-40B4-BE49-F238E27FC236}">
                <a16:creationId xmlns:a16="http://schemas.microsoft.com/office/drawing/2014/main" id="{CC06E3D1-E6C9-4261-A62C-F252900E8938}"/>
              </a:ext>
            </a:extLst>
          </p:cNvPr>
          <p:cNvSpPr>
            <a:spLocks noChangeArrowheads="1"/>
          </p:cNvSpPr>
          <p:nvPr/>
        </p:nvSpPr>
        <p:spPr bwMode="auto">
          <a:xfrm>
            <a:off x="0" y="2286000"/>
            <a:ext cx="228600" cy="2286000"/>
          </a:xfrm>
          <a:prstGeom prst="rect">
            <a:avLst/>
          </a:prstGeom>
          <a:solidFill>
            <a:srgbClr val="99CCFF"/>
          </a:solidFill>
          <a:ln>
            <a:noFill/>
          </a:ln>
          <a:extLst/>
        </p:spPr>
        <p:txBody>
          <a:bodyPr wrap="none" lIns="91435" tIns="45718" rIns="91435" bIns="45718"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dirty="0">
              <a:latin typeface="Times New Roman" pitchFamily="18" charset="0"/>
            </a:endParaRPr>
          </a:p>
        </p:txBody>
      </p:sp>
      <p:sp>
        <p:nvSpPr>
          <p:cNvPr id="1032" name="Rectangle 8">
            <a:extLst>
              <a:ext uri="{FF2B5EF4-FFF2-40B4-BE49-F238E27FC236}">
                <a16:creationId xmlns:a16="http://schemas.microsoft.com/office/drawing/2014/main" id="{7ACA91D9-D767-47D8-BE1B-4A3CD6E6BCEC}"/>
              </a:ext>
            </a:extLst>
          </p:cNvPr>
          <p:cNvSpPr>
            <a:spLocks noChangeArrowheads="1"/>
          </p:cNvSpPr>
          <p:nvPr/>
        </p:nvSpPr>
        <p:spPr bwMode="auto">
          <a:xfrm>
            <a:off x="0" y="4572000"/>
            <a:ext cx="228600" cy="2286000"/>
          </a:xfrm>
          <a:prstGeom prst="rect">
            <a:avLst/>
          </a:prstGeom>
          <a:solidFill>
            <a:srgbClr val="336699"/>
          </a:solidFill>
          <a:ln>
            <a:noFill/>
          </a:ln>
          <a:extLst/>
        </p:spPr>
        <p:txBody>
          <a:bodyPr wrap="none" lIns="91435" tIns="45718" rIns="91435" bIns="45718"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dirty="0">
              <a:latin typeface="Times New Roman" pitchFamily="18" charset="0"/>
            </a:endParaRPr>
          </a:p>
        </p:txBody>
      </p:sp>
      <p:sp>
        <p:nvSpPr>
          <p:cNvPr id="1033" name="Text Box 9">
            <a:extLst>
              <a:ext uri="{FF2B5EF4-FFF2-40B4-BE49-F238E27FC236}">
                <a16:creationId xmlns:a16="http://schemas.microsoft.com/office/drawing/2014/main" id="{5A696DF4-9531-413C-B89C-04D0A9231A2E}"/>
              </a:ext>
            </a:extLst>
          </p:cNvPr>
          <p:cNvSpPr txBox="1">
            <a:spLocks noChangeArrowheads="1"/>
          </p:cNvSpPr>
          <p:nvPr/>
        </p:nvSpPr>
        <p:spPr bwMode="auto">
          <a:xfrm>
            <a:off x="4256088" y="6613525"/>
            <a:ext cx="447675" cy="246063"/>
          </a:xfrm>
          <a:prstGeom prst="rect">
            <a:avLst/>
          </a:prstGeom>
          <a:noFill/>
          <a:ln>
            <a:noFill/>
          </a:ln>
          <a:extLst/>
        </p:spPr>
        <p:txBody>
          <a:bodyPr wrap="none" lIns="91435" tIns="45718" rIns="91435" bIns="45718">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defRPr/>
            </a:pPr>
            <a:r>
              <a:rPr lang="en-US" altLang="en-US" sz="1000" b="1">
                <a:solidFill>
                  <a:srgbClr val="006699"/>
                </a:solidFill>
                <a:latin typeface="Helvetica" panose="020B0604020202020204" pitchFamily="34" charset="0"/>
              </a:rPr>
              <a:t>6.</a:t>
            </a:r>
            <a:fld id="{4CE14127-523F-4F55-943A-3794C92E0C52}" type="slidenum">
              <a:rPr lang="en-US" altLang="en-US" sz="1000" b="1" smtClean="0">
                <a:solidFill>
                  <a:srgbClr val="006699"/>
                </a:solidFill>
                <a:latin typeface="Helvetica" panose="020B0604020202020204" pitchFamily="34" charset="0"/>
              </a:rPr>
              <a:pPr algn="ctr">
                <a:spcBef>
                  <a:spcPct val="50000"/>
                </a:spcBef>
                <a:defRPr/>
              </a:pPr>
              <a:t>‹#›</a:t>
            </a:fld>
            <a:endParaRPr lang="en-US" altLang="en-US" sz="1000" b="1">
              <a:solidFill>
                <a:srgbClr val="006699"/>
              </a:solidFill>
              <a:latin typeface="Helvetica" panose="020B0604020202020204" pitchFamily="34" charset="0"/>
            </a:endParaRPr>
          </a:p>
        </p:txBody>
      </p:sp>
      <p:sp>
        <p:nvSpPr>
          <p:cNvPr id="1034" name="Text Box 10">
            <a:extLst>
              <a:ext uri="{FF2B5EF4-FFF2-40B4-BE49-F238E27FC236}">
                <a16:creationId xmlns:a16="http://schemas.microsoft.com/office/drawing/2014/main" id="{9FE9D736-1152-4D37-89C2-8AB13DB7AB87}"/>
              </a:ext>
            </a:extLst>
          </p:cNvPr>
          <p:cNvSpPr txBox="1">
            <a:spLocks noChangeArrowheads="1"/>
          </p:cNvSpPr>
          <p:nvPr/>
        </p:nvSpPr>
        <p:spPr bwMode="auto">
          <a:xfrm>
            <a:off x="6489700" y="6588125"/>
            <a:ext cx="27130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p>
            <a:pPr algn="ctr">
              <a:spcBef>
                <a:spcPct val="50000"/>
              </a:spcBef>
            </a:pPr>
            <a:r>
              <a:rPr lang="en-US" altLang="en-US" sz="1000" b="1">
                <a:solidFill>
                  <a:srgbClr val="006699"/>
                </a:solidFill>
                <a:latin typeface="Helvetica" panose="020B0604020202020204" pitchFamily="34" charset="0"/>
              </a:rPr>
              <a:t>Silberschatz, Galvin and Gagne ©2018</a:t>
            </a:r>
          </a:p>
        </p:txBody>
      </p:sp>
      <p:sp>
        <p:nvSpPr>
          <p:cNvPr id="1035" name="Text Box 11">
            <a:extLst>
              <a:ext uri="{FF2B5EF4-FFF2-40B4-BE49-F238E27FC236}">
                <a16:creationId xmlns:a16="http://schemas.microsoft.com/office/drawing/2014/main" id="{B2014391-590A-490C-BA1F-B72CCED12A4D}"/>
              </a:ext>
            </a:extLst>
          </p:cNvPr>
          <p:cNvSpPr txBox="1">
            <a:spLocks noChangeArrowheads="1"/>
          </p:cNvSpPr>
          <p:nvPr/>
        </p:nvSpPr>
        <p:spPr bwMode="auto">
          <a:xfrm>
            <a:off x="185738" y="6621463"/>
            <a:ext cx="27305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p>
            <a:pPr>
              <a:spcBef>
                <a:spcPct val="50000"/>
              </a:spcBef>
            </a:pPr>
            <a:r>
              <a:rPr lang="en-US" altLang="en-US" sz="1000" b="1">
                <a:solidFill>
                  <a:srgbClr val="006699"/>
                </a:solidFill>
                <a:latin typeface="Helvetica" panose="020B0604020202020204" pitchFamily="34" charset="0"/>
              </a:rPr>
              <a:t>Operating System Concepts – 10</a:t>
            </a:r>
            <a:r>
              <a:rPr lang="en-US" altLang="en-US" sz="1000" b="1" baseline="30000">
                <a:solidFill>
                  <a:srgbClr val="006699"/>
                </a:solidFill>
                <a:latin typeface="Helvetica" panose="020B0604020202020204" pitchFamily="34" charset="0"/>
              </a:rPr>
              <a:t>th</a:t>
            </a:r>
            <a:r>
              <a:rPr lang="en-US" altLang="en-US" sz="1000" b="1">
                <a:solidFill>
                  <a:srgbClr val="006699"/>
                </a:solidFill>
                <a:latin typeface="Helvetica" panose="020B0604020202020204" pitchFamily="34" charset="0"/>
              </a:rPr>
              <a:t> Edition</a:t>
            </a:r>
          </a:p>
        </p:txBody>
      </p:sp>
      <p:pic>
        <p:nvPicPr>
          <p:cNvPr id="1036" name="Picture 12" descr="dino_6">
            <a:extLst>
              <a:ext uri="{FF2B5EF4-FFF2-40B4-BE49-F238E27FC236}">
                <a16:creationId xmlns:a16="http://schemas.microsoft.com/office/drawing/2014/main" id="{CF1F381F-2E57-42A1-AFEF-855F2ABC2C1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3988" y="5849938"/>
            <a:ext cx="128428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50" r:id="rId1"/>
    <p:sldLayoutId id="2147484340" r:id="rId2"/>
    <p:sldLayoutId id="2147484341" r:id="rId3"/>
    <p:sldLayoutId id="2147484342" r:id="rId4"/>
    <p:sldLayoutId id="2147484343" r:id="rId5"/>
    <p:sldLayoutId id="2147484344" r:id="rId6"/>
    <p:sldLayoutId id="2147484345" r:id="rId7"/>
    <p:sldLayoutId id="2147484346" r:id="rId8"/>
    <p:sldLayoutId id="2147484347" r:id="rId9"/>
    <p:sldLayoutId id="2147484348" r:id="rId10"/>
    <p:sldLayoutId id="2147484349" r:id="rId11"/>
  </p:sldLayoutIdLst>
  <p:txStyles>
    <p:titleStyle>
      <a:lvl1pPr algn="ctr" rtl="0" eaLnBrk="0" fontAlgn="base" hangingPunct="0">
        <a:spcBef>
          <a:spcPct val="0"/>
        </a:spcBef>
        <a:spcAft>
          <a:spcPct val="0"/>
        </a:spcAft>
        <a:defRPr sz="3200" b="1">
          <a:solidFill>
            <a:srgbClr val="006699"/>
          </a:solidFill>
          <a:latin typeface="+mj-lt"/>
          <a:ea typeface="MS PGothic" pitchFamily="34" charset="-128"/>
          <a:cs typeface="MS PGothic" charset="0"/>
        </a:defRPr>
      </a:lvl1pPr>
      <a:lvl2pPr algn="ctr" rtl="0" eaLnBrk="0" fontAlgn="base" hangingPunct="0">
        <a:spcBef>
          <a:spcPct val="0"/>
        </a:spcBef>
        <a:spcAft>
          <a:spcPct val="0"/>
        </a:spcAft>
        <a:defRPr sz="3200" b="1">
          <a:solidFill>
            <a:srgbClr val="006699"/>
          </a:solidFill>
          <a:latin typeface="Arial" charset="0"/>
          <a:ea typeface="MS PGothic" pitchFamily="34" charset="-128"/>
          <a:cs typeface="MS PGothic" charset="0"/>
        </a:defRPr>
      </a:lvl2pPr>
      <a:lvl3pPr algn="ctr" rtl="0" eaLnBrk="0" fontAlgn="base" hangingPunct="0">
        <a:spcBef>
          <a:spcPct val="0"/>
        </a:spcBef>
        <a:spcAft>
          <a:spcPct val="0"/>
        </a:spcAft>
        <a:defRPr sz="3200" b="1">
          <a:solidFill>
            <a:srgbClr val="006699"/>
          </a:solidFill>
          <a:latin typeface="Arial" charset="0"/>
          <a:ea typeface="MS PGothic" pitchFamily="34" charset="-128"/>
          <a:cs typeface="MS PGothic" charset="0"/>
        </a:defRPr>
      </a:lvl3pPr>
      <a:lvl4pPr algn="ctr" rtl="0" eaLnBrk="0" fontAlgn="base" hangingPunct="0">
        <a:spcBef>
          <a:spcPct val="0"/>
        </a:spcBef>
        <a:spcAft>
          <a:spcPct val="0"/>
        </a:spcAft>
        <a:defRPr sz="3200" b="1">
          <a:solidFill>
            <a:srgbClr val="006699"/>
          </a:solidFill>
          <a:latin typeface="Arial" charset="0"/>
          <a:ea typeface="MS PGothic" pitchFamily="34" charset="-128"/>
          <a:cs typeface="MS PGothic" charset="0"/>
        </a:defRPr>
      </a:lvl4pPr>
      <a:lvl5pPr algn="ctr" rtl="0" eaLnBrk="0" fontAlgn="base" hangingPunct="0">
        <a:spcBef>
          <a:spcPct val="0"/>
        </a:spcBef>
        <a:spcAft>
          <a:spcPct val="0"/>
        </a:spcAft>
        <a:defRPr sz="3200" b="1">
          <a:solidFill>
            <a:srgbClr val="006699"/>
          </a:solidFill>
          <a:latin typeface="Arial" charset="0"/>
          <a:ea typeface="MS PGothic" pitchFamily="34" charset="-128"/>
          <a:cs typeface="MS PGothic" charset="0"/>
        </a:defRPr>
      </a:lvl5pPr>
      <a:lvl6pPr marL="457177" algn="ctr" rtl="0" fontAlgn="base">
        <a:spcBef>
          <a:spcPct val="0"/>
        </a:spcBef>
        <a:spcAft>
          <a:spcPct val="0"/>
        </a:spcAft>
        <a:defRPr sz="3200" b="1">
          <a:solidFill>
            <a:srgbClr val="006699"/>
          </a:solidFill>
          <a:latin typeface="Arial" charset="0"/>
        </a:defRPr>
      </a:lvl6pPr>
      <a:lvl7pPr marL="914354" algn="ctr" rtl="0" fontAlgn="base">
        <a:spcBef>
          <a:spcPct val="0"/>
        </a:spcBef>
        <a:spcAft>
          <a:spcPct val="0"/>
        </a:spcAft>
        <a:defRPr sz="3200" b="1">
          <a:solidFill>
            <a:srgbClr val="006699"/>
          </a:solidFill>
          <a:latin typeface="Arial" charset="0"/>
        </a:defRPr>
      </a:lvl7pPr>
      <a:lvl8pPr marL="1371532" algn="ctr" rtl="0" fontAlgn="base">
        <a:spcBef>
          <a:spcPct val="0"/>
        </a:spcBef>
        <a:spcAft>
          <a:spcPct val="0"/>
        </a:spcAft>
        <a:defRPr sz="3200" b="1">
          <a:solidFill>
            <a:srgbClr val="006699"/>
          </a:solidFill>
          <a:latin typeface="Arial" charset="0"/>
        </a:defRPr>
      </a:lvl8pPr>
      <a:lvl9pPr marL="1828709" algn="ctr" rtl="0" fontAlgn="base">
        <a:spcBef>
          <a:spcPct val="0"/>
        </a:spcBef>
        <a:spcAft>
          <a:spcPct val="0"/>
        </a:spcAft>
        <a:defRPr sz="3200" b="1">
          <a:solidFill>
            <a:srgbClr val="006699"/>
          </a:solidFill>
          <a:latin typeface="Arial" charset="0"/>
        </a:defRPr>
      </a:lvl9pPr>
    </p:titleStyle>
    <p:bodyStyle>
      <a:lvl1pPr marL="341313" indent="-341313" algn="l" rtl="0" eaLnBrk="0" fontAlgn="base" hangingPunct="0">
        <a:spcBef>
          <a:spcPct val="35000"/>
        </a:spcBef>
        <a:spcAft>
          <a:spcPct val="0"/>
        </a:spcAft>
        <a:buClr>
          <a:srgbClr val="993300"/>
        </a:buClr>
        <a:buSzPct val="90000"/>
        <a:buFont typeface="Monotype Sorts" pitchFamily="-84" charset="2"/>
        <a:buChar char="n"/>
        <a:defRPr kumimoji="1">
          <a:solidFill>
            <a:schemeClr val="tx1"/>
          </a:solidFill>
          <a:latin typeface="+mn-lt"/>
          <a:ea typeface="MS PGothic" pitchFamily="34" charset="-128"/>
          <a:cs typeface="MS PGothic" charset="0"/>
        </a:defRPr>
      </a:lvl1pPr>
      <a:lvl2pPr marL="741363" indent="-284163" algn="l" rtl="0" eaLnBrk="0" fontAlgn="base" hangingPunct="0">
        <a:spcBef>
          <a:spcPct val="35000"/>
        </a:spcBef>
        <a:spcAft>
          <a:spcPct val="0"/>
        </a:spcAft>
        <a:buClr>
          <a:srgbClr val="CC6600"/>
        </a:buClr>
        <a:buSzPct val="80000"/>
        <a:buFont typeface="Monotype Sorts" pitchFamily="-84" charset="2"/>
        <a:buChar char="l"/>
        <a:defRPr kumimoji="1">
          <a:solidFill>
            <a:schemeClr val="tx1"/>
          </a:solidFill>
          <a:latin typeface="+mn-lt"/>
          <a:ea typeface="MS PGothic" pitchFamily="34" charset="-128"/>
          <a:cs typeface="MS PGothic" charset="0"/>
        </a:defRPr>
      </a:lvl2pPr>
      <a:lvl3pPr marL="1084263" indent="-227013"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cs typeface="MS PGothic" charset="0"/>
        </a:defRPr>
      </a:lvl3pPr>
      <a:lvl4pPr marL="1427163" indent="-227013"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cs typeface="MS PGothic" charset="0"/>
        </a:defRPr>
      </a:lvl4pPr>
      <a:lvl5pPr marL="1770063" indent="-227013"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cs typeface="MS PGothic" charset="0"/>
        </a:defRPr>
      </a:lvl5pPr>
      <a:lvl6pPr marL="2228738" indent="-228589"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5915" indent="-228589"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093" indent="-228589"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270" indent="-228589"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4" algn="l" defTabSz="457177" rtl="0" eaLnBrk="1" latinLnBrk="0" hangingPunct="1">
        <a:defRPr sz="1800" kern="1200">
          <a:solidFill>
            <a:schemeClr val="tx1"/>
          </a:solidFill>
          <a:latin typeface="+mn-lt"/>
          <a:ea typeface="+mn-ea"/>
          <a:cs typeface="+mn-cs"/>
        </a:defRPr>
      </a:lvl3pPr>
      <a:lvl4pPr marL="1371532" algn="l" defTabSz="457177" rtl="0" eaLnBrk="1" latinLnBrk="0" hangingPunct="1">
        <a:defRPr sz="1800" kern="1200">
          <a:solidFill>
            <a:schemeClr val="tx1"/>
          </a:solidFill>
          <a:latin typeface="+mn-lt"/>
          <a:ea typeface="+mn-ea"/>
          <a:cs typeface="+mn-cs"/>
        </a:defRPr>
      </a:lvl4pPr>
      <a:lvl5pPr marL="1828709" algn="l" defTabSz="457177" rtl="0" eaLnBrk="1" latinLnBrk="0" hangingPunct="1">
        <a:defRPr sz="1800" kern="1200">
          <a:solidFill>
            <a:schemeClr val="tx1"/>
          </a:solidFill>
          <a:latin typeface="+mn-lt"/>
          <a:ea typeface="+mn-ea"/>
          <a:cs typeface="+mn-cs"/>
        </a:defRPr>
      </a:lvl5pPr>
      <a:lvl6pPr marL="2285886" algn="l" defTabSz="457177" rtl="0" eaLnBrk="1" latinLnBrk="0" hangingPunct="1">
        <a:defRPr sz="1800" kern="1200">
          <a:solidFill>
            <a:schemeClr val="tx1"/>
          </a:solidFill>
          <a:latin typeface="+mn-lt"/>
          <a:ea typeface="+mn-ea"/>
          <a:cs typeface="+mn-cs"/>
        </a:defRPr>
      </a:lvl6pPr>
      <a:lvl7pPr marL="2743063" algn="l" defTabSz="457177" rtl="0" eaLnBrk="1" latinLnBrk="0" hangingPunct="1">
        <a:defRPr sz="1800" kern="1200">
          <a:solidFill>
            <a:schemeClr val="tx1"/>
          </a:solidFill>
          <a:latin typeface="+mn-lt"/>
          <a:ea typeface="+mn-ea"/>
          <a:cs typeface="+mn-cs"/>
        </a:defRPr>
      </a:lvl7pPr>
      <a:lvl8pPr marL="3200240" algn="l" defTabSz="457177" rtl="0" eaLnBrk="1" latinLnBrk="0" hangingPunct="1">
        <a:defRPr sz="1800" kern="1200">
          <a:solidFill>
            <a:schemeClr val="tx1"/>
          </a:solidFill>
          <a:latin typeface="+mn-lt"/>
          <a:ea typeface="+mn-ea"/>
          <a:cs typeface="+mn-cs"/>
        </a:defRPr>
      </a:lvl8pPr>
      <a:lvl9pPr marL="3657417" algn="l" defTabSz="4571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ino_3">
            <a:extLst>
              <a:ext uri="{FF2B5EF4-FFF2-40B4-BE49-F238E27FC236}">
                <a16:creationId xmlns:a16="http://schemas.microsoft.com/office/drawing/2014/main" id="{D7AC18D1-CA68-490E-A3D6-6CA478D3195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5750" y="0"/>
            <a:ext cx="11953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933CC51C-8C37-4E56-8F73-93E8BB2C3D39}"/>
              </a:ext>
            </a:extLst>
          </p:cNvPr>
          <p:cNvSpPr>
            <a:spLocks noGrp="1" noChangeArrowheads="1"/>
          </p:cNvSpPr>
          <p:nvPr>
            <p:ph type="title"/>
          </p:nvPr>
        </p:nvSpPr>
        <p:spPr bwMode="auto">
          <a:xfrm>
            <a:off x="457200" y="277813"/>
            <a:ext cx="82296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E4EB47BD-D361-40FF-AA03-1B8B95C82E89}"/>
              </a:ext>
            </a:extLst>
          </p:cNvPr>
          <p:cNvSpPr>
            <a:spLocks noGrp="1" noChangeArrowheads="1"/>
          </p:cNvSpPr>
          <p:nvPr>
            <p:ph type="body" idx="1"/>
          </p:nvPr>
        </p:nvSpPr>
        <p:spPr bwMode="auto">
          <a:xfrm>
            <a:off x="806450" y="1233488"/>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EB7DDEE9-9484-409A-951E-C0F4EBACFD75}"/>
              </a:ext>
            </a:extLst>
          </p:cNvPr>
          <p:cNvSpPr>
            <a:spLocks noChangeArrowheads="1"/>
          </p:cNvSpPr>
          <p:nvPr/>
        </p:nvSpPr>
        <p:spPr bwMode="auto">
          <a:xfrm>
            <a:off x="0" y="0"/>
            <a:ext cx="228600" cy="228600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charset="0"/>
                <a:ea typeface="MS PGothic" charset="-128"/>
              </a:defRPr>
            </a:lvl1pPr>
            <a:lvl2pPr marL="742950" indent="-285750">
              <a:defRPr>
                <a:solidFill>
                  <a:schemeClr val="tx1"/>
                </a:solidFill>
                <a:latin typeface="Verdana" charset="0"/>
                <a:ea typeface="MS PGothic" charset="-128"/>
              </a:defRPr>
            </a:lvl2pPr>
            <a:lvl3pPr marL="1143000" indent="-228600">
              <a:defRPr>
                <a:solidFill>
                  <a:schemeClr val="tx1"/>
                </a:solidFill>
                <a:latin typeface="Verdana" charset="0"/>
                <a:ea typeface="MS PGothic" charset="-128"/>
              </a:defRPr>
            </a:lvl3pPr>
            <a:lvl4pPr marL="1600200" indent="-228600">
              <a:defRPr>
                <a:solidFill>
                  <a:schemeClr val="tx1"/>
                </a:solidFill>
                <a:latin typeface="Verdana" charset="0"/>
                <a:ea typeface="MS PGothic" charset="-128"/>
              </a:defRPr>
            </a:lvl4pPr>
            <a:lvl5pPr marL="2057400" indent="-228600">
              <a:defRPr>
                <a:solidFill>
                  <a:schemeClr val="tx1"/>
                </a:solidFill>
                <a:latin typeface="Verdana" charset="0"/>
                <a:ea typeface="MS PGothic" charset="-128"/>
              </a:defRPr>
            </a:lvl5pPr>
            <a:lvl6pPr marL="2514600" indent="-228600" eaLnBrk="0" fontAlgn="base" hangingPunct="0">
              <a:spcBef>
                <a:spcPct val="0"/>
              </a:spcBef>
              <a:spcAft>
                <a:spcPct val="0"/>
              </a:spcAft>
              <a:defRPr>
                <a:solidFill>
                  <a:schemeClr val="tx1"/>
                </a:solidFill>
                <a:latin typeface="Verdana" charset="0"/>
                <a:ea typeface="MS PGothic" charset="-128"/>
              </a:defRPr>
            </a:lvl6pPr>
            <a:lvl7pPr marL="2971800" indent="-228600" eaLnBrk="0" fontAlgn="base" hangingPunct="0">
              <a:spcBef>
                <a:spcPct val="0"/>
              </a:spcBef>
              <a:spcAft>
                <a:spcPct val="0"/>
              </a:spcAft>
              <a:defRPr>
                <a:solidFill>
                  <a:schemeClr val="tx1"/>
                </a:solidFill>
                <a:latin typeface="Verdana" charset="0"/>
                <a:ea typeface="MS PGothic" charset="-128"/>
              </a:defRPr>
            </a:lvl7pPr>
            <a:lvl8pPr marL="3429000" indent="-228600" eaLnBrk="0" fontAlgn="base" hangingPunct="0">
              <a:spcBef>
                <a:spcPct val="0"/>
              </a:spcBef>
              <a:spcAft>
                <a:spcPct val="0"/>
              </a:spcAft>
              <a:defRPr>
                <a:solidFill>
                  <a:schemeClr val="tx1"/>
                </a:solidFill>
                <a:latin typeface="Verdana" charset="0"/>
                <a:ea typeface="MS PGothic" charset="-128"/>
              </a:defRPr>
            </a:lvl8pPr>
            <a:lvl9pPr marL="3886200" indent="-228600" eaLnBrk="0" fontAlgn="base" hangingPunct="0">
              <a:spcBef>
                <a:spcPct val="0"/>
              </a:spcBef>
              <a:spcAft>
                <a:spcPct val="0"/>
              </a:spcAft>
              <a:defRPr>
                <a:solidFill>
                  <a:schemeClr val="tx1"/>
                </a:solidFill>
                <a:latin typeface="Verdana" charset="0"/>
                <a:ea typeface="MS PGothic" charset="-128"/>
              </a:defRPr>
            </a:lvl9pPr>
          </a:lstStyle>
          <a:p>
            <a:pPr algn="ctr" eaLnBrk="1" hangingPunct="1">
              <a:defRPr/>
            </a:pPr>
            <a:endParaRPr lang="x-none" altLang="x-none" sz="2400">
              <a:latin typeface="Times New Roman" charset="0"/>
            </a:endParaRPr>
          </a:p>
        </p:txBody>
      </p:sp>
      <p:sp>
        <p:nvSpPr>
          <p:cNvPr id="1030" name="Line 6">
            <a:extLst>
              <a:ext uri="{FF2B5EF4-FFF2-40B4-BE49-F238E27FC236}">
                <a16:creationId xmlns:a16="http://schemas.microsoft.com/office/drawing/2014/main" id="{A5C1BC42-7CAD-4566-AAA8-DAC95639A13B}"/>
              </a:ext>
            </a:extLst>
          </p:cNvPr>
          <p:cNvSpPr>
            <a:spLocks noChangeShapeType="1"/>
          </p:cNvSpPr>
          <p:nvPr/>
        </p:nvSpPr>
        <p:spPr bwMode="auto">
          <a:xfrm>
            <a:off x="457200" y="860425"/>
            <a:ext cx="8077200" cy="0"/>
          </a:xfrm>
          <a:prstGeom prst="line">
            <a:avLst/>
          </a:prstGeom>
          <a:noFill/>
          <a:ln w="19050">
            <a:solidFill>
              <a:srgbClr val="33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 name="Rectangle 7">
            <a:extLst>
              <a:ext uri="{FF2B5EF4-FFF2-40B4-BE49-F238E27FC236}">
                <a16:creationId xmlns:a16="http://schemas.microsoft.com/office/drawing/2014/main" id="{5C8D14CB-A8FC-48EF-B3F0-26937B23C83B}"/>
              </a:ext>
            </a:extLst>
          </p:cNvPr>
          <p:cNvSpPr>
            <a:spLocks noChangeArrowheads="1"/>
          </p:cNvSpPr>
          <p:nvPr/>
        </p:nvSpPr>
        <p:spPr bwMode="auto">
          <a:xfrm>
            <a:off x="0" y="2286000"/>
            <a:ext cx="228600" cy="228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charset="0"/>
                <a:ea typeface="MS PGothic" charset="-128"/>
              </a:defRPr>
            </a:lvl1pPr>
            <a:lvl2pPr marL="742950" indent="-285750">
              <a:defRPr>
                <a:solidFill>
                  <a:schemeClr val="tx1"/>
                </a:solidFill>
                <a:latin typeface="Verdana" charset="0"/>
                <a:ea typeface="MS PGothic" charset="-128"/>
              </a:defRPr>
            </a:lvl2pPr>
            <a:lvl3pPr marL="1143000" indent="-228600">
              <a:defRPr>
                <a:solidFill>
                  <a:schemeClr val="tx1"/>
                </a:solidFill>
                <a:latin typeface="Verdana" charset="0"/>
                <a:ea typeface="MS PGothic" charset="-128"/>
              </a:defRPr>
            </a:lvl3pPr>
            <a:lvl4pPr marL="1600200" indent="-228600">
              <a:defRPr>
                <a:solidFill>
                  <a:schemeClr val="tx1"/>
                </a:solidFill>
                <a:latin typeface="Verdana" charset="0"/>
                <a:ea typeface="MS PGothic" charset="-128"/>
              </a:defRPr>
            </a:lvl4pPr>
            <a:lvl5pPr marL="2057400" indent="-228600">
              <a:defRPr>
                <a:solidFill>
                  <a:schemeClr val="tx1"/>
                </a:solidFill>
                <a:latin typeface="Verdana" charset="0"/>
                <a:ea typeface="MS PGothic" charset="-128"/>
              </a:defRPr>
            </a:lvl5pPr>
            <a:lvl6pPr marL="2514600" indent="-228600" eaLnBrk="0" fontAlgn="base" hangingPunct="0">
              <a:spcBef>
                <a:spcPct val="0"/>
              </a:spcBef>
              <a:spcAft>
                <a:spcPct val="0"/>
              </a:spcAft>
              <a:defRPr>
                <a:solidFill>
                  <a:schemeClr val="tx1"/>
                </a:solidFill>
                <a:latin typeface="Verdana" charset="0"/>
                <a:ea typeface="MS PGothic" charset="-128"/>
              </a:defRPr>
            </a:lvl6pPr>
            <a:lvl7pPr marL="2971800" indent="-228600" eaLnBrk="0" fontAlgn="base" hangingPunct="0">
              <a:spcBef>
                <a:spcPct val="0"/>
              </a:spcBef>
              <a:spcAft>
                <a:spcPct val="0"/>
              </a:spcAft>
              <a:defRPr>
                <a:solidFill>
                  <a:schemeClr val="tx1"/>
                </a:solidFill>
                <a:latin typeface="Verdana" charset="0"/>
                <a:ea typeface="MS PGothic" charset="-128"/>
              </a:defRPr>
            </a:lvl7pPr>
            <a:lvl8pPr marL="3429000" indent="-228600" eaLnBrk="0" fontAlgn="base" hangingPunct="0">
              <a:spcBef>
                <a:spcPct val="0"/>
              </a:spcBef>
              <a:spcAft>
                <a:spcPct val="0"/>
              </a:spcAft>
              <a:defRPr>
                <a:solidFill>
                  <a:schemeClr val="tx1"/>
                </a:solidFill>
                <a:latin typeface="Verdana" charset="0"/>
                <a:ea typeface="MS PGothic" charset="-128"/>
              </a:defRPr>
            </a:lvl8pPr>
            <a:lvl9pPr marL="3886200" indent="-228600" eaLnBrk="0" fontAlgn="base" hangingPunct="0">
              <a:spcBef>
                <a:spcPct val="0"/>
              </a:spcBef>
              <a:spcAft>
                <a:spcPct val="0"/>
              </a:spcAft>
              <a:defRPr>
                <a:solidFill>
                  <a:schemeClr val="tx1"/>
                </a:solidFill>
                <a:latin typeface="Verdana" charset="0"/>
                <a:ea typeface="MS PGothic" charset="-128"/>
              </a:defRPr>
            </a:lvl9pPr>
          </a:lstStyle>
          <a:p>
            <a:pPr algn="ctr" eaLnBrk="1" hangingPunct="1">
              <a:defRPr/>
            </a:pPr>
            <a:endParaRPr lang="x-none" altLang="x-none" sz="2400">
              <a:latin typeface="Times New Roman" charset="0"/>
            </a:endParaRPr>
          </a:p>
        </p:txBody>
      </p:sp>
      <p:sp>
        <p:nvSpPr>
          <p:cNvPr id="1032" name="Rectangle 8">
            <a:extLst>
              <a:ext uri="{FF2B5EF4-FFF2-40B4-BE49-F238E27FC236}">
                <a16:creationId xmlns:a16="http://schemas.microsoft.com/office/drawing/2014/main" id="{81E23F18-BF90-4DF5-BD81-2402125889D1}"/>
              </a:ext>
            </a:extLst>
          </p:cNvPr>
          <p:cNvSpPr>
            <a:spLocks noChangeArrowheads="1"/>
          </p:cNvSpPr>
          <p:nvPr/>
        </p:nvSpPr>
        <p:spPr bwMode="auto">
          <a:xfrm>
            <a:off x="0" y="4572000"/>
            <a:ext cx="228600" cy="228600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charset="0"/>
                <a:ea typeface="MS PGothic" charset="-128"/>
              </a:defRPr>
            </a:lvl1pPr>
            <a:lvl2pPr marL="742950" indent="-285750">
              <a:defRPr>
                <a:solidFill>
                  <a:schemeClr val="tx1"/>
                </a:solidFill>
                <a:latin typeface="Verdana" charset="0"/>
                <a:ea typeface="MS PGothic" charset="-128"/>
              </a:defRPr>
            </a:lvl2pPr>
            <a:lvl3pPr marL="1143000" indent="-228600">
              <a:defRPr>
                <a:solidFill>
                  <a:schemeClr val="tx1"/>
                </a:solidFill>
                <a:latin typeface="Verdana" charset="0"/>
                <a:ea typeface="MS PGothic" charset="-128"/>
              </a:defRPr>
            </a:lvl3pPr>
            <a:lvl4pPr marL="1600200" indent="-228600">
              <a:defRPr>
                <a:solidFill>
                  <a:schemeClr val="tx1"/>
                </a:solidFill>
                <a:latin typeface="Verdana" charset="0"/>
                <a:ea typeface="MS PGothic" charset="-128"/>
              </a:defRPr>
            </a:lvl4pPr>
            <a:lvl5pPr marL="2057400" indent="-228600">
              <a:defRPr>
                <a:solidFill>
                  <a:schemeClr val="tx1"/>
                </a:solidFill>
                <a:latin typeface="Verdana" charset="0"/>
                <a:ea typeface="MS PGothic" charset="-128"/>
              </a:defRPr>
            </a:lvl5pPr>
            <a:lvl6pPr marL="2514600" indent="-228600" eaLnBrk="0" fontAlgn="base" hangingPunct="0">
              <a:spcBef>
                <a:spcPct val="0"/>
              </a:spcBef>
              <a:spcAft>
                <a:spcPct val="0"/>
              </a:spcAft>
              <a:defRPr>
                <a:solidFill>
                  <a:schemeClr val="tx1"/>
                </a:solidFill>
                <a:latin typeface="Verdana" charset="0"/>
                <a:ea typeface="MS PGothic" charset="-128"/>
              </a:defRPr>
            </a:lvl6pPr>
            <a:lvl7pPr marL="2971800" indent="-228600" eaLnBrk="0" fontAlgn="base" hangingPunct="0">
              <a:spcBef>
                <a:spcPct val="0"/>
              </a:spcBef>
              <a:spcAft>
                <a:spcPct val="0"/>
              </a:spcAft>
              <a:defRPr>
                <a:solidFill>
                  <a:schemeClr val="tx1"/>
                </a:solidFill>
                <a:latin typeface="Verdana" charset="0"/>
                <a:ea typeface="MS PGothic" charset="-128"/>
              </a:defRPr>
            </a:lvl7pPr>
            <a:lvl8pPr marL="3429000" indent="-228600" eaLnBrk="0" fontAlgn="base" hangingPunct="0">
              <a:spcBef>
                <a:spcPct val="0"/>
              </a:spcBef>
              <a:spcAft>
                <a:spcPct val="0"/>
              </a:spcAft>
              <a:defRPr>
                <a:solidFill>
                  <a:schemeClr val="tx1"/>
                </a:solidFill>
                <a:latin typeface="Verdana" charset="0"/>
                <a:ea typeface="MS PGothic" charset="-128"/>
              </a:defRPr>
            </a:lvl8pPr>
            <a:lvl9pPr marL="3886200" indent="-228600" eaLnBrk="0" fontAlgn="base" hangingPunct="0">
              <a:spcBef>
                <a:spcPct val="0"/>
              </a:spcBef>
              <a:spcAft>
                <a:spcPct val="0"/>
              </a:spcAft>
              <a:defRPr>
                <a:solidFill>
                  <a:schemeClr val="tx1"/>
                </a:solidFill>
                <a:latin typeface="Verdana" charset="0"/>
                <a:ea typeface="MS PGothic" charset="-128"/>
              </a:defRPr>
            </a:lvl9pPr>
          </a:lstStyle>
          <a:p>
            <a:pPr algn="ctr" eaLnBrk="1" hangingPunct="1">
              <a:defRPr/>
            </a:pPr>
            <a:endParaRPr lang="x-none" altLang="x-none" sz="2400">
              <a:latin typeface="Times New Roman" charset="0"/>
            </a:endParaRPr>
          </a:p>
        </p:txBody>
      </p:sp>
      <p:sp>
        <p:nvSpPr>
          <p:cNvPr id="1033" name="Text Box 9">
            <a:extLst>
              <a:ext uri="{FF2B5EF4-FFF2-40B4-BE49-F238E27FC236}">
                <a16:creationId xmlns:a16="http://schemas.microsoft.com/office/drawing/2014/main" id="{6CA9B527-F44B-4B9E-B7FE-160BF63DBBCF}"/>
              </a:ext>
            </a:extLst>
          </p:cNvPr>
          <p:cNvSpPr txBox="1">
            <a:spLocks noChangeArrowheads="1"/>
          </p:cNvSpPr>
          <p:nvPr/>
        </p:nvSpPr>
        <p:spPr bwMode="auto">
          <a:xfrm>
            <a:off x="4256088" y="6613525"/>
            <a:ext cx="447675" cy="246063"/>
          </a:xfrm>
          <a:prstGeom prst="rect">
            <a:avLst/>
          </a:prstGeom>
          <a:noFill/>
          <a:ln>
            <a:noFill/>
          </a:ln>
          <a:extLst/>
        </p:spPr>
        <p:txBody>
          <a:bodyPr wrap="none">
            <a:spAutoFit/>
          </a:bodyPr>
          <a:lstStyle>
            <a:lvl1pPr>
              <a:defRPr>
                <a:solidFill>
                  <a:schemeClr val="tx1"/>
                </a:solidFill>
                <a:latin typeface="Verdana" charset="0"/>
                <a:ea typeface="MS PGothic" charset="-128"/>
              </a:defRPr>
            </a:lvl1pPr>
            <a:lvl2pPr marL="742950" indent="-285750">
              <a:defRPr>
                <a:solidFill>
                  <a:schemeClr val="tx1"/>
                </a:solidFill>
                <a:latin typeface="Verdana" charset="0"/>
                <a:ea typeface="MS PGothic" charset="-128"/>
              </a:defRPr>
            </a:lvl2pPr>
            <a:lvl3pPr marL="1143000" indent="-228600">
              <a:defRPr>
                <a:solidFill>
                  <a:schemeClr val="tx1"/>
                </a:solidFill>
                <a:latin typeface="Verdana" charset="0"/>
                <a:ea typeface="MS PGothic" charset="-128"/>
              </a:defRPr>
            </a:lvl3pPr>
            <a:lvl4pPr marL="1600200" indent="-228600">
              <a:defRPr>
                <a:solidFill>
                  <a:schemeClr val="tx1"/>
                </a:solidFill>
                <a:latin typeface="Verdana" charset="0"/>
                <a:ea typeface="MS PGothic" charset="-128"/>
              </a:defRPr>
            </a:lvl4pPr>
            <a:lvl5pPr marL="2057400" indent="-228600">
              <a:defRPr>
                <a:solidFill>
                  <a:schemeClr val="tx1"/>
                </a:solidFill>
                <a:latin typeface="Verdana" charset="0"/>
                <a:ea typeface="MS PGothic" charset="-128"/>
              </a:defRPr>
            </a:lvl5pPr>
            <a:lvl6pPr marL="2514600" indent="-228600" eaLnBrk="0" fontAlgn="base" hangingPunct="0">
              <a:spcBef>
                <a:spcPct val="0"/>
              </a:spcBef>
              <a:spcAft>
                <a:spcPct val="0"/>
              </a:spcAft>
              <a:defRPr>
                <a:solidFill>
                  <a:schemeClr val="tx1"/>
                </a:solidFill>
                <a:latin typeface="Verdana" charset="0"/>
                <a:ea typeface="MS PGothic" charset="-128"/>
              </a:defRPr>
            </a:lvl6pPr>
            <a:lvl7pPr marL="2971800" indent="-228600" eaLnBrk="0" fontAlgn="base" hangingPunct="0">
              <a:spcBef>
                <a:spcPct val="0"/>
              </a:spcBef>
              <a:spcAft>
                <a:spcPct val="0"/>
              </a:spcAft>
              <a:defRPr>
                <a:solidFill>
                  <a:schemeClr val="tx1"/>
                </a:solidFill>
                <a:latin typeface="Verdana" charset="0"/>
                <a:ea typeface="MS PGothic" charset="-128"/>
              </a:defRPr>
            </a:lvl7pPr>
            <a:lvl8pPr marL="3429000" indent="-228600" eaLnBrk="0" fontAlgn="base" hangingPunct="0">
              <a:spcBef>
                <a:spcPct val="0"/>
              </a:spcBef>
              <a:spcAft>
                <a:spcPct val="0"/>
              </a:spcAft>
              <a:defRPr>
                <a:solidFill>
                  <a:schemeClr val="tx1"/>
                </a:solidFill>
                <a:latin typeface="Verdana" charset="0"/>
                <a:ea typeface="MS PGothic" charset="-128"/>
              </a:defRPr>
            </a:lvl8pPr>
            <a:lvl9pPr marL="3886200" indent="-228600" eaLnBrk="0" fontAlgn="base" hangingPunct="0">
              <a:spcBef>
                <a:spcPct val="0"/>
              </a:spcBef>
              <a:spcAft>
                <a:spcPct val="0"/>
              </a:spcAft>
              <a:defRPr>
                <a:solidFill>
                  <a:schemeClr val="tx1"/>
                </a:solidFill>
                <a:latin typeface="Verdana" charset="0"/>
                <a:ea typeface="MS PGothic" charset="-128"/>
              </a:defRPr>
            </a:lvl9pPr>
          </a:lstStyle>
          <a:p>
            <a:pPr algn="ctr">
              <a:spcBef>
                <a:spcPct val="50000"/>
              </a:spcBef>
              <a:defRPr/>
            </a:pPr>
            <a:r>
              <a:rPr lang="en-US" altLang="x-none" sz="1000" b="1">
                <a:solidFill>
                  <a:srgbClr val="006699"/>
                </a:solidFill>
                <a:latin typeface="Helvetica" charset="0"/>
              </a:rPr>
              <a:t>3.</a:t>
            </a:r>
            <a:fld id="{2A6B5D37-061B-4361-A15D-74DBCF81C53A}" type="slidenum">
              <a:rPr lang="en-US" altLang="x-none" sz="1000" b="1" smtClean="0">
                <a:solidFill>
                  <a:srgbClr val="006699"/>
                </a:solidFill>
                <a:latin typeface="Helvetica" charset="0"/>
              </a:rPr>
              <a:pPr algn="ctr">
                <a:spcBef>
                  <a:spcPct val="50000"/>
                </a:spcBef>
                <a:defRPr/>
              </a:pPr>
              <a:t>‹#›</a:t>
            </a:fld>
            <a:endParaRPr lang="en-US" altLang="x-none" sz="1000" b="1">
              <a:solidFill>
                <a:srgbClr val="006699"/>
              </a:solidFill>
              <a:latin typeface="Helvetica" charset="0"/>
            </a:endParaRPr>
          </a:p>
        </p:txBody>
      </p:sp>
      <p:sp>
        <p:nvSpPr>
          <p:cNvPr id="1034" name="Text Box 10">
            <a:extLst>
              <a:ext uri="{FF2B5EF4-FFF2-40B4-BE49-F238E27FC236}">
                <a16:creationId xmlns:a16="http://schemas.microsoft.com/office/drawing/2014/main" id="{525A78A3-124B-48BD-82E9-A083EF155EBC}"/>
              </a:ext>
            </a:extLst>
          </p:cNvPr>
          <p:cNvSpPr txBox="1">
            <a:spLocks noChangeArrowheads="1"/>
          </p:cNvSpPr>
          <p:nvPr/>
        </p:nvSpPr>
        <p:spPr bwMode="auto">
          <a:xfrm>
            <a:off x="6430963" y="6613525"/>
            <a:ext cx="2713037" cy="244475"/>
          </a:xfrm>
          <a:prstGeom prst="rect">
            <a:avLst/>
          </a:prstGeom>
          <a:noFill/>
          <a:ln>
            <a:noFill/>
          </a:ln>
          <a:extLst/>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a:spcBef>
                <a:spcPct val="50000"/>
              </a:spcBef>
              <a:defRPr/>
            </a:pPr>
            <a:r>
              <a:rPr lang="en-US" sz="1000" b="1" dirty="0">
                <a:solidFill>
                  <a:srgbClr val="006699"/>
                </a:solidFill>
                <a:latin typeface="Helvetica" pitchFamily="-84" charset="0"/>
              </a:rPr>
              <a:t>Silberschatz, Galvin and Gagne ©2018</a:t>
            </a:r>
          </a:p>
        </p:txBody>
      </p:sp>
      <p:sp>
        <p:nvSpPr>
          <p:cNvPr id="1035" name="Text Box 11">
            <a:extLst>
              <a:ext uri="{FF2B5EF4-FFF2-40B4-BE49-F238E27FC236}">
                <a16:creationId xmlns:a16="http://schemas.microsoft.com/office/drawing/2014/main" id="{D035F125-EAE0-48DD-AAC6-50C12DB17C4C}"/>
              </a:ext>
            </a:extLst>
          </p:cNvPr>
          <p:cNvSpPr txBox="1">
            <a:spLocks noChangeArrowheads="1"/>
          </p:cNvSpPr>
          <p:nvPr/>
        </p:nvSpPr>
        <p:spPr bwMode="auto">
          <a:xfrm>
            <a:off x="185738" y="6621463"/>
            <a:ext cx="2730500" cy="246062"/>
          </a:xfrm>
          <a:prstGeom prst="rect">
            <a:avLst/>
          </a:prstGeom>
          <a:noFill/>
          <a:ln>
            <a:noFill/>
          </a:ln>
          <a:extLst/>
        </p:spPr>
        <p:txBody>
          <a:bodyPr wrap="non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spcBef>
                <a:spcPct val="50000"/>
              </a:spcBef>
              <a:defRPr/>
            </a:pPr>
            <a:r>
              <a:rPr lang="en-US" sz="1000" b="1" dirty="0">
                <a:solidFill>
                  <a:srgbClr val="006699"/>
                </a:solidFill>
                <a:latin typeface="Helvetica" pitchFamily="-84" charset="0"/>
              </a:rPr>
              <a:t>Operating System Concepts – 10</a:t>
            </a:r>
            <a:r>
              <a:rPr lang="en-US" sz="1000" b="1" baseline="30000" dirty="0">
                <a:solidFill>
                  <a:srgbClr val="006699"/>
                </a:solidFill>
                <a:latin typeface="Helvetica" pitchFamily="-84" charset="0"/>
              </a:rPr>
              <a:t>th</a:t>
            </a:r>
            <a:r>
              <a:rPr lang="en-US" sz="1000" b="1" dirty="0">
                <a:solidFill>
                  <a:srgbClr val="006699"/>
                </a:solidFill>
                <a:latin typeface="Helvetica" pitchFamily="-84" charset="0"/>
              </a:rPr>
              <a:t> Edition</a:t>
            </a:r>
          </a:p>
        </p:txBody>
      </p:sp>
      <p:pic>
        <p:nvPicPr>
          <p:cNvPr id="1036" name="Picture 12" descr="dino_6">
            <a:extLst>
              <a:ext uri="{FF2B5EF4-FFF2-40B4-BE49-F238E27FC236}">
                <a16:creationId xmlns:a16="http://schemas.microsoft.com/office/drawing/2014/main" id="{A033C195-BAF0-49E1-9120-BA0472865CA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3988" y="5849938"/>
            <a:ext cx="128428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2509286"/>
      </p:ext>
    </p:extLst>
  </p:cSld>
  <p:clrMap bg1="lt1" tx1="dk1" bg2="lt2" tx2="dk2" accent1="accent1" accent2="accent2" accent3="accent3" accent4="accent4" accent5="accent5" accent6="accent6" hlink="hlink" folHlink="folHlink"/>
  <p:sldLayoutIdLst>
    <p:sldLayoutId id="2147484352" r:id="rId1"/>
    <p:sldLayoutId id="2147484353" r:id="rId2"/>
    <p:sldLayoutId id="2147484354" r:id="rId3"/>
    <p:sldLayoutId id="2147484355" r:id="rId4"/>
    <p:sldLayoutId id="2147484356" r:id="rId5"/>
    <p:sldLayoutId id="2147484357" r:id="rId6"/>
    <p:sldLayoutId id="2147484358" r:id="rId7"/>
    <p:sldLayoutId id="2147484359" r:id="rId8"/>
    <p:sldLayoutId id="2147484360" r:id="rId9"/>
    <p:sldLayoutId id="2147484361" r:id="rId10"/>
    <p:sldLayoutId id="2147484362" r:id="rId11"/>
  </p:sldLayoutIdLst>
  <p:txStyles>
    <p:titleStyle>
      <a:lvl1pPr algn="ctr" rtl="0" eaLnBrk="0" fontAlgn="base" hangingPunct="0">
        <a:spcBef>
          <a:spcPct val="0"/>
        </a:spcBef>
        <a:spcAft>
          <a:spcPct val="0"/>
        </a:spcAft>
        <a:defRPr sz="3200" b="1">
          <a:solidFill>
            <a:srgbClr val="006699"/>
          </a:solidFill>
          <a:latin typeface="+mj-lt"/>
          <a:ea typeface="MS PGothic" pitchFamily="34" charset="-128"/>
          <a:cs typeface="MS PGothic" panose="020B0600070205080204" pitchFamily="34" charset="-128"/>
        </a:defRPr>
      </a:lvl1pPr>
      <a:lvl2pPr algn="ctr" rtl="0" eaLnBrk="0" fontAlgn="base" hangingPunct="0">
        <a:spcBef>
          <a:spcPct val="0"/>
        </a:spcBef>
        <a:spcAft>
          <a:spcPct val="0"/>
        </a:spcAft>
        <a:defRPr sz="3200" b="1">
          <a:solidFill>
            <a:srgbClr val="006699"/>
          </a:solidFill>
          <a:latin typeface="Arial" charset="0"/>
          <a:ea typeface="MS PGothic" pitchFamily="34" charset="-128"/>
          <a:cs typeface="MS PGothic" panose="020B0600070205080204" pitchFamily="34" charset="-128"/>
        </a:defRPr>
      </a:lvl2pPr>
      <a:lvl3pPr algn="ctr" rtl="0" eaLnBrk="0" fontAlgn="base" hangingPunct="0">
        <a:spcBef>
          <a:spcPct val="0"/>
        </a:spcBef>
        <a:spcAft>
          <a:spcPct val="0"/>
        </a:spcAft>
        <a:defRPr sz="3200" b="1">
          <a:solidFill>
            <a:srgbClr val="006699"/>
          </a:solidFill>
          <a:latin typeface="Arial" charset="0"/>
          <a:ea typeface="MS PGothic" pitchFamily="34" charset="-128"/>
          <a:cs typeface="MS PGothic" panose="020B0600070205080204" pitchFamily="34" charset="-128"/>
        </a:defRPr>
      </a:lvl3pPr>
      <a:lvl4pPr algn="ctr" rtl="0" eaLnBrk="0" fontAlgn="base" hangingPunct="0">
        <a:spcBef>
          <a:spcPct val="0"/>
        </a:spcBef>
        <a:spcAft>
          <a:spcPct val="0"/>
        </a:spcAft>
        <a:defRPr sz="3200" b="1">
          <a:solidFill>
            <a:srgbClr val="006699"/>
          </a:solidFill>
          <a:latin typeface="Arial" charset="0"/>
          <a:ea typeface="MS PGothic" pitchFamily="34" charset="-128"/>
          <a:cs typeface="MS PGothic" panose="020B0600070205080204" pitchFamily="34" charset="-128"/>
        </a:defRPr>
      </a:lvl4pPr>
      <a:lvl5pPr algn="ctr" rtl="0" eaLnBrk="0" fontAlgn="base" hangingPunct="0">
        <a:spcBef>
          <a:spcPct val="0"/>
        </a:spcBef>
        <a:spcAft>
          <a:spcPct val="0"/>
        </a:spcAft>
        <a:defRPr sz="3200" b="1">
          <a:solidFill>
            <a:srgbClr val="006699"/>
          </a:solidFill>
          <a:latin typeface="Arial" charset="0"/>
          <a:ea typeface="MS PGothic" pitchFamily="34" charset="-128"/>
          <a:cs typeface="MS PGothic" panose="020B0600070205080204" pitchFamily="34" charset="-128"/>
        </a:defRPr>
      </a:lvl5pPr>
      <a:lvl6pPr marL="457200" algn="ctr" rtl="0" fontAlgn="base">
        <a:spcBef>
          <a:spcPct val="0"/>
        </a:spcBef>
        <a:spcAft>
          <a:spcPct val="0"/>
        </a:spcAft>
        <a:defRPr sz="3200" b="1">
          <a:solidFill>
            <a:srgbClr val="006699"/>
          </a:solidFill>
          <a:latin typeface="Arial" charset="0"/>
        </a:defRPr>
      </a:lvl6pPr>
      <a:lvl7pPr marL="914400" algn="ctr" rtl="0" fontAlgn="base">
        <a:spcBef>
          <a:spcPct val="0"/>
        </a:spcBef>
        <a:spcAft>
          <a:spcPct val="0"/>
        </a:spcAft>
        <a:defRPr sz="3200" b="1">
          <a:solidFill>
            <a:srgbClr val="006699"/>
          </a:solidFill>
          <a:latin typeface="Arial" charset="0"/>
        </a:defRPr>
      </a:lvl7pPr>
      <a:lvl8pPr marL="1371600" algn="ctr" rtl="0" fontAlgn="base">
        <a:spcBef>
          <a:spcPct val="0"/>
        </a:spcBef>
        <a:spcAft>
          <a:spcPct val="0"/>
        </a:spcAft>
        <a:defRPr sz="3200" b="1">
          <a:solidFill>
            <a:srgbClr val="006699"/>
          </a:solidFill>
          <a:latin typeface="Arial" charset="0"/>
        </a:defRPr>
      </a:lvl8pPr>
      <a:lvl9pPr marL="1828800" algn="ctr" rtl="0" fontAlgn="base">
        <a:spcBef>
          <a:spcPct val="0"/>
        </a:spcBef>
        <a:spcAft>
          <a:spcPct val="0"/>
        </a:spcAft>
        <a:defRPr sz="3200" b="1">
          <a:solidFill>
            <a:srgbClr val="006699"/>
          </a:solidFill>
          <a:latin typeface="Arial" charset="0"/>
        </a:defRPr>
      </a:lvl9pPr>
    </p:titleStyle>
    <p:bodyStyle>
      <a:lvl1pPr marL="342900" indent="-342900" algn="l" rtl="0" eaLnBrk="0" fontAlgn="base" hangingPunct="0">
        <a:spcBef>
          <a:spcPct val="35000"/>
        </a:spcBef>
        <a:spcAft>
          <a:spcPct val="0"/>
        </a:spcAft>
        <a:buClr>
          <a:srgbClr val="993300"/>
        </a:buClr>
        <a:buSzPct val="90000"/>
        <a:buFont typeface="Monotype Sorts" pitchFamily="-84" charset="2"/>
        <a:buChar char="n"/>
        <a:defRPr kumimoji="1">
          <a:solidFill>
            <a:schemeClr val="tx1"/>
          </a:solidFill>
          <a:latin typeface="+mn-lt"/>
          <a:ea typeface="MS PGothic" pitchFamily="34" charset="-128"/>
          <a:cs typeface="MS PGothic" panose="020B0600070205080204" pitchFamily="34" charset="-128"/>
        </a:defRPr>
      </a:lvl1pPr>
      <a:lvl2pPr marL="742950" indent="-285750" algn="l" rtl="0" eaLnBrk="0" fontAlgn="base" hangingPunct="0">
        <a:spcBef>
          <a:spcPct val="35000"/>
        </a:spcBef>
        <a:spcAft>
          <a:spcPct val="0"/>
        </a:spcAft>
        <a:buClr>
          <a:srgbClr val="CC6600"/>
        </a:buClr>
        <a:buSzPct val="80000"/>
        <a:buFont typeface="Monotype Sorts" pitchFamily="-84" charset="2"/>
        <a:buChar char="l"/>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64DD010F-688E-4792-A2A0-854FADDAE177}"/>
              </a:ext>
            </a:extLst>
          </p:cNvPr>
          <p:cNvSpPr>
            <a:spLocks noChangeArrowheads="1"/>
          </p:cNvSpPr>
          <p:nvPr/>
        </p:nvSpPr>
        <p:spPr bwMode="auto">
          <a:xfrm>
            <a:off x="0" y="0"/>
            <a:ext cx="9144000" cy="6858000"/>
          </a:xfrm>
          <a:prstGeom prst="rect">
            <a:avLst/>
          </a:prstGeom>
          <a:gradFill rotWithShape="0">
            <a:gsLst>
              <a:gs pos="0">
                <a:srgbClr val="99CCFF"/>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23" name="Rectangle 3">
            <a:extLst>
              <a:ext uri="{FF2B5EF4-FFF2-40B4-BE49-F238E27FC236}">
                <a16:creationId xmlns:a16="http://schemas.microsoft.com/office/drawing/2014/main" id="{044FA64B-B04B-4754-B049-FF688D650177}"/>
              </a:ext>
            </a:extLst>
          </p:cNvPr>
          <p:cNvSpPr>
            <a:spLocks noGrp="1" noChangeArrowheads="1"/>
          </p:cNvSpPr>
          <p:nvPr>
            <p:ph type="title"/>
          </p:nvPr>
        </p:nvSpPr>
        <p:spPr bwMode="auto">
          <a:xfrm>
            <a:off x="1171575" y="0"/>
            <a:ext cx="7772400" cy="84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7589" name="Rectangle 69">
            <a:extLst>
              <a:ext uri="{FF2B5EF4-FFF2-40B4-BE49-F238E27FC236}">
                <a16:creationId xmlns:a16="http://schemas.microsoft.com/office/drawing/2014/main" id="{55703DAA-D602-4E94-8D94-C588F72198AC}"/>
              </a:ext>
            </a:extLst>
          </p:cNvPr>
          <p:cNvSpPr>
            <a:spLocks noChangeArrowheads="1"/>
          </p:cNvSpPr>
          <p:nvPr/>
        </p:nvSpPr>
        <p:spPr bwMode="auto">
          <a:xfrm>
            <a:off x="5354638" y="6537325"/>
            <a:ext cx="2895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000"/>
              <a:t>Silberschatz, Galvin and  Gagne </a:t>
            </a:r>
            <a:r>
              <a:rPr lang="en-US" altLang="en-US" sz="1000">
                <a:sym typeface="Symbol" panose="05050102010706020507" pitchFamily="18" charset="2"/>
              </a:rPr>
              <a:t>2002</a:t>
            </a:r>
            <a:endParaRPr lang="en-US" altLang="en-US" sz="1400">
              <a:latin typeface="Times New Roman" panose="02020603050405020304" pitchFamily="18" charset="0"/>
            </a:endParaRPr>
          </a:p>
        </p:txBody>
      </p:sp>
      <p:sp>
        <p:nvSpPr>
          <p:cNvPr id="107590" name="Text Box 70">
            <a:extLst>
              <a:ext uri="{FF2B5EF4-FFF2-40B4-BE49-F238E27FC236}">
                <a16:creationId xmlns:a16="http://schemas.microsoft.com/office/drawing/2014/main" id="{7230FB87-17BB-445D-977A-731009ED699C}"/>
              </a:ext>
            </a:extLst>
          </p:cNvPr>
          <p:cNvSpPr txBox="1">
            <a:spLocks noChangeArrowheads="1"/>
          </p:cNvSpPr>
          <p:nvPr/>
        </p:nvSpPr>
        <p:spPr bwMode="auto">
          <a:xfrm>
            <a:off x="4216400" y="6546850"/>
            <a:ext cx="44450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1000"/>
              <a:t>7.</a:t>
            </a:r>
            <a:fld id="{4B96A6AE-DA12-414A-9301-6DDBF5D3E0C9}" type="slidenum">
              <a:rPr lang="en-US" altLang="en-US" sz="1000"/>
              <a:pPr algn="ctr">
                <a:spcBef>
                  <a:spcPct val="50000"/>
                </a:spcBef>
              </a:pPr>
              <a:t>‹#›</a:t>
            </a:fld>
            <a:endParaRPr lang="en-US" altLang="en-US" sz="1000"/>
          </a:p>
        </p:txBody>
      </p:sp>
      <p:sp>
        <p:nvSpPr>
          <p:cNvPr id="107675" name="Rectangle 155">
            <a:extLst>
              <a:ext uri="{FF2B5EF4-FFF2-40B4-BE49-F238E27FC236}">
                <a16:creationId xmlns:a16="http://schemas.microsoft.com/office/drawing/2014/main" id="{6DB6C32B-98DD-4367-A3DF-8388EF2682BA}"/>
              </a:ext>
            </a:extLst>
          </p:cNvPr>
          <p:cNvSpPr>
            <a:spLocks noGrp="1" noChangeArrowheads="1"/>
          </p:cNvSpPr>
          <p:nvPr>
            <p:ph type="ftr" sz="quarter" idx="3"/>
          </p:nvPr>
        </p:nvSpPr>
        <p:spPr bwMode="auto">
          <a:xfrm>
            <a:off x="117475" y="6537325"/>
            <a:ext cx="2895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r>
              <a:rPr lang="en-US" altLang="en-US"/>
              <a:t>Operating System Concepts</a:t>
            </a:r>
          </a:p>
        </p:txBody>
      </p:sp>
      <p:grpSp>
        <p:nvGrpSpPr>
          <p:cNvPr id="107676" name="Group 156">
            <a:extLst>
              <a:ext uri="{FF2B5EF4-FFF2-40B4-BE49-F238E27FC236}">
                <a16:creationId xmlns:a16="http://schemas.microsoft.com/office/drawing/2014/main" id="{D0C7254C-7DAC-4B2C-B7ED-BF0F4EC0D150}"/>
              </a:ext>
            </a:extLst>
          </p:cNvPr>
          <p:cNvGrpSpPr>
            <a:grpSpLocks/>
          </p:cNvGrpSpPr>
          <p:nvPr/>
        </p:nvGrpSpPr>
        <p:grpSpPr bwMode="auto">
          <a:xfrm flipH="1">
            <a:off x="7989888" y="5722938"/>
            <a:ext cx="1154112" cy="1135062"/>
            <a:chOff x="1981" y="2529"/>
            <a:chExt cx="1095" cy="749"/>
          </a:xfrm>
        </p:grpSpPr>
        <p:sp>
          <p:nvSpPr>
            <p:cNvPr id="107677" name="Freeform 157">
              <a:extLst>
                <a:ext uri="{FF2B5EF4-FFF2-40B4-BE49-F238E27FC236}">
                  <a16:creationId xmlns:a16="http://schemas.microsoft.com/office/drawing/2014/main" id="{00C4C9C3-5146-47BC-8DD1-735F1DF1429C}"/>
                </a:ext>
              </a:extLst>
            </p:cNvPr>
            <p:cNvSpPr>
              <a:spLocks/>
            </p:cNvSpPr>
            <p:nvPr/>
          </p:nvSpPr>
          <p:spPr bwMode="auto">
            <a:xfrm>
              <a:off x="1981" y="2571"/>
              <a:ext cx="1094" cy="685"/>
            </a:xfrm>
            <a:custGeom>
              <a:avLst/>
              <a:gdLst>
                <a:gd name="T0" fmla="*/ 2178 w 2188"/>
                <a:gd name="T1" fmla="*/ 1568 h 1713"/>
                <a:gd name="T2" fmla="*/ 2129 w 2188"/>
                <a:gd name="T3" fmla="*/ 1544 h 1713"/>
                <a:gd name="T4" fmla="*/ 2057 w 2188"/>
                <a:gd name="T5" fmla="*/ 1495 h 1713"/>
                <a:gd name="T6" fmla="*/ 1968 w 2188"/>
                <a:gd name="T7" fmla="*/ 1431 h 1713"/>
                <a:gd name="T8" fmla="*/ 1872 w 2188"/>
                <a:gd name="T9" fmla="*/ 1363 h 1713"/>
                <a:gd name="T10" fmla="*/ 1776 w 2188"/>
                <a:gd name="T11" fmla="*/ 1298 h 1713"/>
                <a:gd name="T12" fmla="*/ 1734 w 2188"/>
                <a:gd name="T13" fmla="*/ 1281 h 1713"/>
                <a:gd name="T14" fmla="*/ 1690 w 2188"/>
                <a:gd name="T15" fmla="*/ 1273 h 1713"/>
                <a:gd name="T16" fmla="*/ 1646 w 2188"/>
                <a:gd name="T17" fmla="*/ 1267 h 1713"/>
                <a:gd name="T18" fmla="*/ 1608 w 2188"/>
                <a:gd name="T19" fmla="*/ 1258 h 1713"/>
                <a:gd name="T20" fmla="*/ 1578 w 2188"/>
                <a:gd name="T21" fmla="*/ 1240 h 1713"/>
                <a:gd name="T22" fmla="*/ 1546 w 2188"/>
                <a:gd name="T23" fmla="*/ 1188 h 1713"/>
                <a:gd name="T24" fmla="*/ 1507 w 2188"/>
                <a:gd name="T25" fmla="*/ 1131 h 1713"/>
                <a:gd name="T26" fmla="*/ 1467 w 2188"/>
                <a:gd name="T27" fmla="*/ 1082 h 1713"/>
                <a:gd name="T28" fmla="*/ 1424 w 2188"/>
                <a:gd name="T29" fmla="*/ 1044 h 1713"/>
                <a:gd name="T30" fmla="*/ 1379 w 2188"/>
                <a:gd name="T31" fmla="*/ 1020 h 1713"/>
                <a:gd name="T32" fmla="*/ 1331 w 2188"/>
                <a:gd name="T33" fmla="*/ 1009 h 1713"/>
                <a:gd name="T34" fmla="*/ 1294 w 2188"/>
                <a:gd name="T35" fmla="*/ 972 h 1713"/>
                <a:gd name="T36" fmla="*/ 1263 w 2188"/>
                <a:gd name="T37" fmla="*/ 930 h 1713"/>
                <a:gd name="T38" fmla="*/ 1242 w 2188"/>
                <a:gd name="T39" fmla="*/ 907 h 1713"/>
                <a:gd name="T40" fmla="*/ 1231 w 2188"/>
                <a:gd name="T41" fmla="*/ 874 h 1713"/>
                <a:gd name="T42" fmla="*/ 1219 w 2188"/>
                <a:gd name="T43" fmla="*/ 851 h 1713"/>
                <a:gd name="T44" fmla="*/ 1204 w 2188"/>
                <a:gd name="T45" fmla="*/ 838 h 1713"/>
                <a:gd name="T46" fmla="*/ 1191 w 2188"/>
                <a:gd name="T47" fmla="*/ 821 h 1713"/>
                <a:gd name="T48" fmla="*/ 1166 w 2188"/>
                <a:gd name="T49" fmla="*/ 803 h 1713"/>
                <a:gd name="T50" fmla="*/ 1130 w 2188"/>
                <a:gd name="T51" fmla="*/ 739 h 1713"/>
                <a:gd name="T52" fmla="*/ 1093 w 2188"/>
                <a:gd name="T53" fmla="*/ 667 h 1713"/>
                <a:gd name="T54" fmla="*/ 1065 w 2188"/>
                <a:gd name="T55" fmla="*/ 644 h 1713"/>
                <a:gd name="T56" fmla="*/ 1037 w 2188"/>
                <a:gd name="T57" fmla="*/ 629 h 1713"/>
                <a:gd name="T58" fmla="*/ 1007 w 2188"/>
                <a:gd name="T59" fmla="*/ 618 h 1713"/>
                <a:gd name="T60" fmla="*/ 978 w 2188"/>
                <a:gd name="T61" fmla="*/ 603 h 1713"/>
                <a:gd name="T62" fmla="*/ 933 w 2188"/>
                <a:gd name="T63" fmla="*/ 582 h 1713"/>
                <a:gd name="T64" fmla="*/ 899 w 2188"/>
                <a:gd name="T65" fmla="*/ 574 h 1713"/>
                <a:gd name="T66" fmla="*/ 885 w 2188"/>
                <a:gd name="T67" fmla="*/ 559 h 1713"/>
                <a:gd name="T68" fmla="*/ 862 w 2188"/>
                <a:gd name="T69" fmla="*/ 538 h 1713"/>
                <a:gd name="T70" fmla="*/ 842 w 2188"/>
                <a:gd name="T71" fmla="*/ 512 h 1713"/>
                <a:gd name="T72" fmla="*/ 832 w 2188"/>
                <a:gd name="T73" fmla="*/ 469 h 1713"/>
                <a:gd name="T74" fmla="*/ 811 w 2188"/>
                <a:gd name="T75" fmla="*/ 457 h 1713"/>
                <a:gd name="T76" fmla="*/ 787 w 2188"/>
                <a:gd name="T77" fmla="*/ 391 h 1713"/>
                <a:gd name="T78" fmla="*/ 743 w 2188"/>
                <a:gd name="T79" fmla="*/ 356 h 1713"/>
                <a:gd name="T80" fmla="*/ 674 w 2188"/>
                <a:gd name="T81" fmla="*/ 305 h 1713"/>
                <a:gd name="T82" fmla="*/ 611 w 2188"/>
                <a:gd name="T83" fmla="*/ 271 h 1713"/>
                <a:gd name="T84" fmla="*/ 588 w 2188"/>
                <a:gd name="T85" fmla="*/ 244 h 1713"/>
                <a:gd name="T86" fmla="*/ 561 w 2188"/>
                <a:gd name="T87" fmla="*/ 203 h 1713"/>
                <a:gd name="T88" fmla="*/ 539 w 2188"/>
                <a:gd name="T89" fmla="*/ 187 h 1713"/>
                <a:gd name="T90" fmla="*/ 505 w 2188"/>
                <a:gd name="T91" fmla="*/ 165 h 1713"/>
                <a:gd name="T92" fmla="*/ 477 w 2188"/>
                <a:gd name="T93" fmla="*/ 144 h 1713"/>
                <a:gd name="T94" fmla="*/ 429 w 2188"/>
                <a:gd name="T95" fmla="*/ 133 h 1713"/>
                <a:gd name="T96" fmla="*/ 383 w 2188"/>
                <a:gd name="T97" fmla="*/ 114 h 1713"/>
                <a:gd name="T98" fmla="*/ 353 w 2188"/>
                <a:gd name="T99" fmla="*/ 100 h 1713"/>
                <a:gd name="T100" fmla="*/ 285 w 2188"/>
                <a:gd name="T101" fmla="*/ 73 h 1713"/>
                <a:gd name="T102" fmla="*/ 222 w 2188"/>
                <a:gd name="T103" fmla="*/ 42 h 1713"/>
                <a:gd name="T104" fmla="*/ 180 w 2188"/>
                <a:gd name="T105" fmla="*/ 32 h 1713"/>
                <a:gd name="T106" fmla="*/ 139 w 2188"/>
                <a:gd name="T107" fmla="*/ 31 h 1713"/>
                <a:gd name="T108" fmla="*/ 101 w 2188"/>
                <a:gd name="T109" fmla="*/ 27 h 1713"/>
                <a:gd name="T110" fmla="*/ 65 w 2188"/>
                <a:gd name="T111" fmla="*/ 15 h 1713"/>
                <a:gd name="T112" fmla="*/ 28 w 2188"/>
                <a:gd name="T113" fmla="*/ 2 h 1713"/>
                <a:gd name="T114" fmla="*/ 0 w 2188"/>
                <a:gd name="T115" fmla="*/ 2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88" h="1713">
                  <a:moveTo>
                    <a:pt x="2188" y="1713"/>
                  </a:moveTo>
                  <a:lnTo>
                    <a:pt x="2188" y="1568"/>
                  </a:lnTo>
                  <a:lnTo>
                    <a:pt x="2178" y="1568"/>
                  </a:lnTo>
                  <a:lnTo>
                    <a:pt x="2165" y="1563"/>
                  </a:lnTo>
                  <a:lnTo>
                    <a:pt x="2149" y="1555"/>
                  </a:lnTo>
                  <a:lnTo>
                    <a:pt x="2129" y="1544"/>
                  </a:lnTo>
                  <a:lnTo>
                    <a:pt x="2107" y="1530"/>
                  </a:lnTo>
                  <a:lnTo>
                    <a:pt x="2083" y="1514"/>
                  </a:lnTo>
                  <a:lnTo>
                    <a:pt x="2057" y="1495"/>
                  </a:lnTo>
                  <a:lnTo>
                    <a:pt x="2029" y="1475"/>
                  </a:lnTo>
                  <a:lnTo>
                    <a:pt x="1999" y="1454"/>
                  </a:lnTo>
                  <a:lnTo>
                    <a:pt x="1968" y="1431"/>
                  </a:lnTo>
                  <a:lnTo>
                    <a:pt x="1937" y="1409"/>
                  </a:lnTo>
                  <a:lnTo>
                    <a:pt x="1905" y="1386"/>
                  </a:lnTo>
                  <a:lnTo>
                    <a:pt x="1872" y="1363"/>
                  </a:lnTo>
                  <a:lnTo>
                    <a:pt x="1839" y="1340"/>
                  </a:lnTo>
                  <a:lnTo>
                    <a:pt x="1808" y="1319"/>
                  </a:lnTo>
                  <a:lnTo>
                    <a:pt x="1776" y="1298"/>
                  </a:lnTo>
                  <a:lnTo>
                    <a:pt x="1763" y="1291"/>
                  </a:lnTo>
                  <a:lnTo>
                    <a:pt x="1749" y="1286"/>
                  </a:lnTo>
                  <a:lnTo>
                    <a:pt x="1734" y="1281"/>
                  </a:lnTo>
                  <a:lnTo>
                    <a:pt x="1720" y="1278"/>
                  </a:lnTo>
                  <a:lnTo>
                    <a:pt x="1705" y="1275"/>
                  </a:lnTo>
                  <a:lnTo>
                    <a:pt x="1690" y="1273"/>
                  </a:lnTo>
                  <a:lnTo>
                    <a:pt x="1675" y="1271"/>
                  </a:lnTo>
                  <a:lnTo>
                    <a:pt x="1660" y="1270"/>
                  </a:lnTo>
                  <a:lnTo>
                    <a:pt x="1646" y="1267"/>
                  </a:lnTo>
                  <a:lnTo>
                    <a:pt x="1633" y="1265"/>
                  </a:lnTo>
                  <a:lnTo>
                    <a:pt x="1620" y="1263"/>
                  </a:lnTo>
                  <a:lnTo>
                    <a:pt x="1608" y="1258"/>
                  </a:lnTo>
                  <a:lnTo>
                    <a:pt x="1597" y="1253"/>
                  </a:lnTo>
                  <a:lnTo>
                    <a:pt x="1588" y="1246"/>
                  </a:lnTo>
                  <a:lnTo>
                    <a:pt x="1578" y="1240"/>
                  </a:lnTo>
                  <a:lnTo>
                    <a:pt x="1572" y="1229"/>
                  </a:lnTo>
                  <a:lnTo>
                    <a:pt x="1559" y="1208"/>
                  </a:lnTo>
                  <a:lnTo>
                    <a:pt x="1546" y="1188"/>
                  </a:lnTo>
                  <a:lnTo>
                    <a:pt x="1534" y="1168"/>
                  </a:lnTo>
                  <a:lnTo>
                    <a:pt x="1521" y="1150"/>
                  </a:lnTo>
                  <a:lnTo>
                    <a:pt x="1507" y="1131"/>
                  </a:lnTo>
                  <a:lnTo>
                    <a:pt x="1494" y="1114"/>
                  </a:lnTo>
                  <a:lnTo>
                    <a:pt x="1481" y="1097"/>
                  </a:lnTo>
                  <a:lnTo>
                    <a:pt x="1467" y="1082"/>
                  </a:lnTo>
                  <a:lnTo>
                    <a:pt x="1453" y="1068"/>
                  </a:lnTo>
                  <a:lnTo>
                    <a:pt x="1438" y="1055"/>
                  </a:lnTo>
                  <a:lnTo>
                    <a:pt x="1424" y="1044"/>
                  </a:lnTo>
                  <a:lnTo>
                    <a:pt x="1409" y="1035"/>
                  </a:lnTo>
                  <a:lnTo>
                    <a:pt x="1394" y="1026"/>
                  </a:lnTo>
                  <a:lnTo>
                    <a:pt x="1379" y="1020"/>
                  </a:lnTo>
                  <a:lnTo>
                    <a:pt x="1363" y="1016"/>
                  </a:lnTo>
                  <a:lnTo>
                    <a:pt x="1347" y="1014"/>
                  </a:lnTo>
                  <a:lnTo>
                    <a:pt x="1331" y="1009"/>
                  </a:lnTo>
                  <a:lnTo>
                    <a:pt x="1317" y="1000"/>
                  </a:lnTo>
                  <a:lnTo>
                    <a:pt x="1304" y="987"/>
                  </a:lnTo>
                  <a:lnTo>
                    <a:pt x="1294" y="972"/>
                  </a:lnTo>
                  <a:lnTo>
                    <a:pt x="1282" y="957"/>
                  </a:lnTo>
                  <a:lnTo>
                    <a:pt x="1273" y="942"/>
                  </a:lnTo>
                  <a:lnTo>
                    <a:pt x="1263" y="930"/>
                  </a:lnTo>
                  <a:lnTo>
                    <a:pt x="1254" y="922"/>
                  </a:lnTo>
                  <a:lnTo>
                    <a:pt x="1247" y="916"/>
                  </a:lnTo>
                  <a:lnTo>
                    <a:pt x="1242" y="907"/>
                  </a:lnTo>
                  <a:lnTo>
                    <a:pt x="1237" y="896"/>
                  </a:lnTo>
                  <a:lnTo>
                    <a:pt x="1234" y="885"/>
                  </a:lnTo>
                  <a:lnTo>
                    <a:pt x="1231" y="874"/>
                  </a:lnTo>
                  <a:lnTo>
                    <a:pt x="1228" y="864"/>
                  </a:lnTo>
                  <a:lnTo>
                    <a:pt x="1224" y="856"/>
                  </a:lnTo>
                  <a:lnTo>
                    <a:pt x="1219" y="851"/>
                  </a:lnTo>
                  <a:lnTo>
                    <a:pt x="1214" y="848"/>
                  </a:lnTo>
                  <a:lnTo>
                    <a:pt x="1210" y="843"/>
                  </a:lnTo>
                  <a:lnTo>
                    <a:pt x="1204" y="838"/>
                  </a:lnTo>
                  <a:lnTo>
                    <a:pt x="1199" y="832"/>
                  </a:lnTo>
                  <a:lnTo>
                    <a:pt x="1195" y="826"/>
                  </a:lnTo>
                  <a:lnTo>
                    <a:pt x="1191" y="821"/>
                  </a:lnTo>
                  <a:lnTo>
                    <a:pt x="1188" y="817"/>
                  </a:lnTo>
                  <a:lnTo>
                    <a:pt x="1184" y="815"/>
                  </a:lnTo>
                  <a:lnTo>
                    <a:pt x="1166" y="803"/>
                  </a:lnTo>
                  <a:lnTo>
                    <a:pt x="1152" y="786"/>
                  </a:lnTo>
                  <a:lnTo>
                    <a:pt x="1141" y="764"/>
                  </a:lnTo>
                  <a:lnTo>
                    <a:pt x="1130" y="739"/>
                  </a:lnTo>
                  <a:lnTo>
                    <a:pt x="1120" y="713"/>
                  </a:lnTo>
                  <a:lnTo>
                    <a:pt x="1108" y="688"/>
                  </a:lnTo>
                  <a:lnTo>
                    <a:pt x="1093" y="667"/>
                  </a:lnTo>
                  <a:lnTo>
                    <a:pt x="1075" y="651"/>
                  </a:lnTo>
                  <a:lnTo>
                    <a:pt x="1070" y="649"/>
                  </a:lnTo>
                  <a:lnTo>
                    <a:pt x="1065" y="644"/>
                  </a:lnTo>
                  <a:lnTo>
                    <a:pt x="1057" y="639"/>
                  </a:lnTo>
                  <a:lnTo>
                    <a:pt x="1047" y="635"/>
                  </a:lnTo>
                  <a:lnTo>
                    <a:pt x="1037" y="629"/>
                  </a:lnTo>
                  <a:lnTo>
                    <a:pt x="1027" y="624"/>
                  </a:lnTo>
                  <a:lnTo>
                    <a:pt x="1016" y="621"/>
                  </a:lnTo>
                  <a:lnTo>
                    <a:pt x="1007" y="618"/>
                  </a:lnTo>
                  <a:lnTo>
                    <a:pt x="1000" y="614"/>
                  </a:lnTo>
                  <a:lnTo>
                    <a:pt x="990" y="609"/>
                  </a:lnTo>
                  <a:lnTo>
                    <a:pt x="978" y="603"/>
                  </a:lnTo>
                  <a:lnTo>
                    <a:pt x="964" y="595"/>
                  </a:lnTo>
                  <a:lnTo>
                    <a:pt x="949" y="588"/>
                  </a:lnTo>
                  <a:lnTo>
                    <a:pt x="933" y="582"/>
                  </a:lnTo>
                  <a:lnTo>
                    <a:pt x="917" y="577"/>
                  </a:lnTo>
                  <a:lnTo>
                    <a:pt x="902" y="575"/>
                  </a:lnTo>
                  <a:lnTo>
                    <a:pt x="899" y="574"/>
                  </a:lnTo>
                  <a:lnTo>
                    <a:pt x="894" y="570"/>
                  </a:lnTo>
                  <a:lnTo>
                    <a:pt x="891" y="565"/>
                  </a:lnTo>
                  <a:lnTo>
                    <a:pt x="885" y="559"/>
                  </a:lnTo>
                  <a:lnTo>
                    <a:pt x="879" y="552"/>
                  </a:lnTo>
                  <a:lnTo>
                    <a:pt x="871" y="544"/>
                  </a:lnTo>
                  <a:lnTo>
                    <a:pt x="862" y="538"/>
                  </a:lnTo>
                  <a:lnTo>
                    <a:pt x="849" y="532"/>
                  </a:lnTo>
                  <a:lnTo>
                    <a:pt x="846" y="525"/>
                  </a:lnTo>
                  <a:lnTo>
                    <a:pt x="842" y="512"/>
                  </a:lnTo>
                  <a:lnTo>
                    <a:pt x="839" y="492"/>
                  </a:lnTo>
                  <a:lnTo>
                    <a:pt x="835" y="474"/>
                  </a:lnTo>
                  <a:lnTo>
                    <a:pt x="832" y="469"/>
                  </a:lnTo>
                  <a:lnTo>
                    <a:pt x="825" y="464"/>
                  </a:lnTo>
                  <a:lnTo>
                    <a:pt x="818" y="460"/>
                  </a:lnTo>
                  <a:lnTo>
                    <a:pt x="811" y="457"/>
                  </a:lnTo>
                  <a:lnTo>
                    <a:pt x="798" y="442"/>
                  </a:lnTo>
                  <a:lnTo>
                    <a:pt x="792" y="416"/>
                  </a:lnTo>
                  <a:lnTo>
                    <a:pt x="787" y="391"/>
                  </a:lnTo>
                  <a:lnTo>
                    <a:pt x="778" y="377"/>
                  </a:lnTo>
                  <a:lnTo>
                    <a:pt x="762" y="369"/>
                  </a:lnTo>
                  <a:lnTo>
                    <a:pt x="743" y="356"/>
                  </a:lnTo>
                  <a:lnTo>
                    <a:pt x="721" y="340"/>
                  </a:lnTo>
                  <a:lnTo>
                    <a:pt x="698" y="323"/>
                  </a:lnTo>
                  <a:lnTo>
                    <a:pt x="674" y="305"/>
                  </a:lnTo>
                  <a:lnTo>
                    <a:pt x="651" y="290"/>
                  </a:lnTo>
                  <a:lnTo>
                    <a:pt x="629" y="278"/>
                  </a:lnTo>
                  <a:lnTo>
                    <a:pt x="611" y="271"/>
                  </a:lnTo>
                  <a:lnTo>
                    <a:pt x="605" y="266"/>
                  </a:lnTo>
                  <a:lnTo>
                    <a:pt x="597" y="257"/>
                  </a:lnTo>
                  <a:lnTo>
                    <a:pt x="588" y="244"/>
                  </a:lnTo>
                  <a:lnTo>
                    <a:pt x="578" y="229"/>
                  </a:lnTo>
                  <a:lnTo>
                    <a:pt x="569" y="216"/>
                  </a:lnTo>
                  <a:lnTo>
                    <a:pt x="561" y="203"/>
                  </a:lnTo>
                  <a:lnTo>
                    <a:pt x="554" y="194"/>
                  </a:lnTo>
                  <a:lnTo>
                    <a:pt x="550" y="190"/>
                  </a:lnTo>
                  <a:lnTo>
                    <a:pt x="539" y="187"/>
                  </a:lnTo>
                  <a:lnTo>
                    <a:pt x="528" y="181"/>
                  </a:lnTo>
                  <a:lnTo>
                    <a:pt x="516" y="174"/>
                  </a:lnTo>
                  <a:lnTo>
                    <a:pt x="505" y="165"/>
                  </a:lnTo>
                  <a:lnTo>
                    <a:pt x="494" y="157"/>
                  </a:lnTo>
                  <a:lnTo>
                    <a:pt x="484" y="150"/>
                  </a:lnTo>
                  <a:lnTo>
                    <a:pt x="477" y="144"/>
                  </a:lnTo>
                  <a:lnTo>
                    <a:pt x="471" y="142"/>
                  </a:lnTo>
                  <a:lnTo>
                    <a:pt x="448" y="138"/>
                  </a:lnTo>
                  <a:lnTo>
                    <a:pt x="429" y="133"/>
                  </a:lnTo>
                  <a:lnTo>
                    <a:pt x="410" y="127"/>
                  </a:lnTo>
                  <a:lnTo>
                    <a:pt x="395" y="120"/>
                  </a:lnTo>
                  <a:lnTo>
                    <a:pt x="383" y="114"/>
                  </a:lnTo>
                  <a:lnTo>
                    <a:pt x="371" y="107"/>
                  </a:lnTo>
                  <a:lnTo>
                    <a:pt x="362" y="103"/>
                  </a:lnTo>
                  <a:lnTo>
                    <a:pt x="353" y="100"/>
                  </a:lnTo>
                  <a:lnTo>
                    <a:pt x="330" y="93"/>
                  </a:lnTo>
                  <a:lnTo>
                    <a:pt x="306" y="84"/>
                  </a:lnTo>
                  <a:lnTo>
                    <a:pt x="285" y="73"/>
                  </a:lnTo>
                  <a:lnTo>
                    <a:pt x="263" y="61"/>
                  </a:lnTo>
                  <a:lnTo>
                    <a:pt x="242" y="51"/>
                  </a:lnTo>
                  <a:lnTo>
                    <a:pt x="222" y="42"/>
                  </a:lnTo>
                  <a:lnTo>
                    <a:pt x="205" y="35"/>
                  </a:lnTo>
                  <a:lnTo>
                    <a:pt x="191" y="32"/>
                  </a:lnTo>
                  <a:lnTo>
                    <a:pt x="180" y="32"/>
                  </a:lnTo>
                  <a:lnTo>
                    <a:pt x="167" y="32"/>
                  </a:lnTo>
                  <a:lnTo>
                    <a:pt x="153" y="32"/>
                  </a:lnTo>
                  <a:lnTo>
                    <a:pt x="139" y="31"/>
                  </a:lnTo>
                  <a:lnTo>
                    <a:pt x="126" y="30"/>
                  </a:lnTo>
                  <a:lnTo>
                    <a:pt x="113" y="29"/>
                  </a:lnTo>
                  <a:lnTo>
                    <a:pt x="101" y="27"/>
                  </a:lnTo>
                  <a:lnTo>
                    <a:pt x="91" y="24"/>
                  </a:lnTo>
                  <a:lnTo>
                    <a:pt x="78" y="20"/>
                  </a:lnTo>
                  <a:lnTo>
                    <a:pt x="65" y="15"/>
                  </a:lnTo>
                  <a:lnTo>
                    <a:pt x="52" y="11"/>
                  </a:lnTo>
                  <a:lnTo>
                    <a:pt x="39" y="6"/>
                  </a:lnTo>
                  <a:lnTo>
                    <a:pt x="28" y="2"/>
                  </a:lnTo>
                  <a:lnTo>
                    <a:pt x="16" y="0"/>
                  </a:lnTo>
                  <a:lnTo>
                    <a:pt x="7" y="0"/>
                  </a:lnTo>
                  <a:lnTo>
                    <a:pt x="0" y="2"/>
                  </a:lnTo>
                  <a:lnTo>
                    <a:pt x="0" y="1713"/>
                  </a:lnTo>
                  <a:lnTo>
                    <a:pt x="2188" y="1713"/>
                  </a:lnTo>
                  <a:close/>
                </a:path>
              </a:pathLst>
            </a:custGeom>
            <a:solidFill>
              <a:srgbClr val="995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678" name="Freeform 158">
              <a:extLst>
                <a:ext uri="{FF2B5EF4-FFF2-40B4-BE49-F238E27FC236}">
                  <a16:creationId xmlns:a16="http://schemas.microsoft.com/office/drawing/2014/main" id="{4FA748F3-2925-4D9D-822C-BD8142FE762F}"/>
                </a:ext>
              </a:extLst>
            </p:cNvPr>
            <p:cNvSpPr>
              <a:spLocks/>
            </p:cNvSpPr>
            <p:nvPr/>
          </p:nvSpPr>
          <p:spPr bwMode="auto">
            <a:xfrm>
              <a:off x="1981" y="2872"/>
              <a:ext cx="1094" cy="379"/>
            </a:xfrm>
            <a:custGeom>
              <a:avLst/>
              <a:gdLst>
                <a:gd name="T0" fmla="*/ 2068 w 2188"/>
                <a:gd name="T1" fmla="*/ 382 h 1109"/>
                <a:gd name="T2" fmla="*/ 2044 w 2188"/>
                <a:gd name="T3" fmla="*/ 367 h 1109"/>
                <a:gd name="T4" fmla="*/ 2021 w 2188"/>
                <a:gd name="T5" fmla="*/ 349 h 1109"/>
                <a:gd name="T6" fmla="*/ 1970 w 2188"/>
                <a:gd name="T7" fmla="*/ 344 h 1109"/>
                <a:gd name="T8" fmla="*/ 1902 w 2188"/>
                <a:gd name="T9" fmla="*/ 348 h 1109"/>
                <a:gd name="T10" fmla="*/ 1870 w 2188"/>
                <a:gd name="T11" fmla="*/ 345 h 1109"/>
                <a:gd name="T12" fmla="*/ 1847 w 2188"/>
                <a:gd name="T13" fmla="*/ 364 h 1109"/>
                <a:gd name="T14" fmla="*/ 1825 w 2188"/>
                <a:gd name="T15" fmla="*/ 384 h 1109"/>
                <a:gd name="T16" fmla="*/ 1787 w 2188"/>
                <a:gd name="T17" fmla="*/ 380 h 1109"/>
                <a:gd name="T18" fmla="*/ 1750 w 2188"/>
                <a:gd name="T19" fmla="*/ 391 h 1109"/>
                <a:gd name="T20" fmla="*/ 1717 w 2188"/>
                <a:gd name="T21" fmla="*/ 402 h 1109"/>
                <a:gd name="T22" fmla="*/ 1701 w 2188"/>
                <a:gd name="T23" fmla="*/ 411 h 1109"/>
                <a:gd name="T24" fmla="*/ 1680 w 2188"/>
                <a:gd name="T25" fmla="*/ 424 h 1109"/>
                <a:gd name="T26" fmla="*/ 1656 w 2188"/>
                <a:gd name="T27" fmla="*/ 424 h 1109"/>
                <a:gd name="T28" fmla="*/ 1617 w 2188"/>
                <a:gd name="T29" fmla="*/ 421 h 1109"/>
                <a:gd name="T30" fmla="*/ 1567 w 2188"/>
                <a:gd name="T31" fmla="*/ 421 h 1109"/>
                <a:gd name="T32" fmla="*/ 1530 w 2188"/>
                <a:gd name="T33" fmla="*/ 420 h 1109"/>
                <a:gd name="T34" fmla="*/ 1475 w 2188"/>
                <a:gd name="T35" fmla="*/ 417 h 1109"/>
                <a:gd name="T36" fmla="*/ 1421 w 2188"/>
                <a:gd name="T37" fmla="*/ 408 h 1109"/>
                <a:gd name="T38" fmla="*/ 1395 w 2188"/>
                <a:gd name="T39" fmla="*/ 413 h 1109"/>
                <a:gd name="T40" fmla="*/ 1360 w 2188"/>
                <a:gd name="T41" fmla="*/ 418 h 1109"/>
                <a:gd name="T42" fmla="*/ 1341 w 2188"/>
                <a:gd name="T43" fmla="*/ 406 h 1109"/>
                <a:gd name="T44" fmla="*/ 1284 w 2188"/>
                <a:gd name="T45" fmla="*/ 387 h 1109"/>
                <a:gd name="T46" fmla="*/ 1225 w 2188"/>
                <a:gd name="T47" fmla="*/ 371 h 1109"/>
                <a:gd name="T48" fmla="*/ 1202 w 2188"/>
                <a:gd name="T49" fmla="*/ 368 h 1109"/>
                <a:gd name="T50" fmla="*/ 1189 w 2188"/>
                <a:gd name="T51" fmla="*/ 381 h 1109"/>
                <a:gd name="T52" fmla="*/ 1174 w 2188"/>
                <a:gd name="T53" fmla="*/ 386 h 1109"/>
                <a:gd name="T54" fmla="*/ 1115 w 2188"/>
                <a:gd name="T55" fmla="*/ 372 h 1109"/>
                <a:gd name="T56" fmla="*/ 1043 w 2188"/>
                <a:gd name="T57" fmla="*/ 359 h 1109"/>
                <a:gd name="T58" fmla="*/ 995 w 2188"/>
                <a:gd name="T59" fmla="*/ 349 h 1109"/>
                <a:gd name="T60" fmla="*/ 981 w 2188"/>
                <a:gd name="T61" fmla="*/ 333 h 1109"/>
                <a:gd name="T62" fmla="*/ 966 w 2188"/>
                <a:gd name="T63" fmla="*/ 318 h 1109"/>
                <a:gd name="T64" fmla="*/ 946 w 2188"/>
                <a:gd name="T65" fmla="*/ 312 h 1109"/>
                <a:gd name="T66" fmla="*/ 899 w 2188"/>
                <a:gd name="T67" fmla="*/ 296 h 1109"/>
                <a:gd name="T68" fmla="*/ 839 w 2188"/>
                <a:gd name="T69" fmla="*/ 275 h 1109"/>
                <a:gd name="T70" fmla="*/ 780 w 2188"/>
                <a:gd name="T71" fmla="*/ 254 h 1109"/>
                <a:gd name="T72" fmla="*/ 737 w 2188"/>
                <a:gd name="T73" fmla="*/ 239 h 1109"/>
                <a:gd name="T74" fmla="*/ 703 w 2188"/>
                <a:gd name="T75" fmla="*/ 231 h 1109"/>
                <a:gd name="T76" fmla="*/ 657 w 2188"/>
                <a:gd name="T77" fmla="*/ 205 h 1109"/>
                <a:gd name="T78" fmla="*/ 629 w 2188"/>
                <a:gd name="T79" fmla="*/ 181 h 1109"/>
                <a:gd name="T80" fmla="*/ 591 w 2188"/>
                <a:gd name="T81" fmla="*/ 169 h 1109"/>
                <a:gd name="T82" fmla="*/ 527 w 2188"/>
                <a:gd name="T83" fmla="*/ 146 h 1109"/>
                <a:gd name="T84" fmla="*/ 451 w 2188"/>
                <a:gd name="T85" fmla="*/ 117 h 1109"/>
                <a:gd name="T86" fmla="*/ 378 w 2188"/>
                <a:gd name="T87" fmla="*/ 91 h 1109"/>
                <a:gd name="T88" fmla="*/ 321 w 2188"/>
                <a:gd name="T89" fmla="*/ 72 h 1109"/>
                <a:gd name="T90" fmla="*/ 286 w 2188"/>
                <a:gd name="T91" fmla="*/ 67 h 1109"/>
                <a:gd name="T92" fmla="*/ 217 w 2188"/>
                <a:gd name="T93" fmla="*/ 55 h 1109"/>
                <a:gd name="T94" fmla="*/ 150 w 2188"/>
                <a:gd name="T95" fmla="*/ 41 h 1109"/>
                <a:gd name="T96" fmla="*/ 104 w 2188"/>
                <a:gd name="T97" fmla="*/ 29 h 1109"/>
                <a:gd name="T98" fmla="*/ 45 w 2188"/>
                <a:gd name="T99" fmla="*/ 14 h 1109"/>
                <a:gd name="T100" fmla="*/ 0 w 2188"/>
                <a:gd name="T101" fmla="*/ 0 h 1109"/>
                <a:gd name="T102" fmla="*/ 2188 w 2188"/>
                <a:gd name="T103" fmla="*/ 398 h 1109"/>
                <a:gd name="T104" fmla="*/ 2143 w 2188"/>
                <a:gd name="T105" fmla="*/ 398 h 1109"/>
                <a:gd name="T106" fmla="*/ 2111 w 2188"/>
                <a:gd name="T107" fmla="*/ 390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88" h="1109">
                  <a:moveTo>
                    <a:pt x="2094" y="387"/>
                  </a:moveTo>
                  <a:lnTo>
                    <a:pt x="2079" y="386"/>
                  </a:lnTo>
                  <a:lnTo>
                    <a:pt x="2068" y="382"/>
                  </a:lnTo>
                  <a:lnTo>
                    <a:pt x="2059" y="378"/>
                  </a:lnTo>
                  <a:lnTo>
                    <a:pt x="2051" y="373"/>
                  </a:lnTo>
                  <a:lnTo>
                    <a:pt x="2044" y="367"/>
                  </a:lnTo>
                  <a:lnTo>
                    <a:pt x="2038" y="361"/>
                  </a:lnTo>
                  <a:lnTo>
                    <a:pt x="2030" y="355"/>
                  </a:lnTo>
                  <a:lnTo>
                    <a:pt x="2021" y="349"/>
                  </a:lnTo>
                  <a:lnTo>
                    <a:pt x="2009" y="345"/>
                  </a:lnTo>
                  <a:lnTo>
                    <a:pt x="1992" y="344"/>
                  </a:lnTo>
                  <a:lnTo>
                    <a:pt x="1970" y="344"/>
                  </a:lnTo>
                  <a:lnTo>
                    <a:pt x="1947" y="345"/>
                  </a:lnTo>
                  <a:lnTo>
                    <a:pt x="1923" y="346"/>
                  </a:lnTo>
                  <a:lnTo>
                    <a:pt x="1902" y="348"/>
                  </a:lnTo>
                  <a:lnTo>
                    <a:pt x="1885" y="346"/>
                  </a:lnTo>
                  <a:lnTo>
                    <a:pt x="1876" y="345"/>
                  </a:lnTo>
                  <a:lnTo>
                    <a:pt x="1870" y="345"/>
                  </a:lnTo>
                  <a:lnTo>
                    <a:pt x="1863" y="350"/>
                  </a:lnTo>
                  <a:lnTo>
                    <a:pt x="1855" y="356"/>
                  </a:lnTo>
                  <a:lnTo>
                    <a:pt x="1847" y="364"/>
                  </a:lnTo>
                  <a:lnTo>
                    <a:pt x="1839" y="372"/>
                  </a:lnTo>
                  <a:lnTo>
                    <a:pt x="1831" y="380"/>
                  </a:lnTo>
                  <a:lnTo>
                    <a:pt x="1825" y="384"/>
                  </a:lnTo>
                  <a:lnTo>
                    <a:pt x="1822" y="386"/>
                  </a:lnTo>
                  <a:lnTo>
                    <a:pt x="1803" y="381"/>
                  </a:lnTo>
                  <a:lnTo>
                    <a:pt x="1787" y="380"/>
                  </a:lnTo>
                  <a:lnTo>
                    <a:pt x="1773" y="382"/>
                  </a:lnTo>
                  <a:lnTo>
                    <a:pt x="1762" y="387"/>
                  </a:lnTo>
                  <a:lnTo>
                    <a:pt x="1750" y="391"/>
                  </a:lnTo>
                  <a:lnTo>
                    <a:pt x="1740" y="396"/>
                  </a:lnTo>
                  <a:lnTo>
                    <a:pt x="1729" y="401"/>
                  </a:lnTo>
                  <a:lnTo>
                    <a:pt x="1717" y="402"/>
                  </a:lnTo>
                  <a:lnTo>
                    <a:pt x="1712" y="403"/>
                  </a:lnTo>
                  <a:lnTo>
                    <a:pt x="1708" y="406"/>
                  </a:lnTo>
                  <a:lnTo>
                    <a:pt x="1701" y="411"/>
                  </a:lnTo>
                  <a:lnTo>
                    <a:pt x="1695" y="416"/>
                  </a:lnTo>
                  <a:lnTo>
                    <a:pt x="1687" y="420"/>
                  </a:lnTo>
                  <a:lnTo>
                    <a:pt x="1680" y="424"/>
                  </a:lnTo>
                  <a:lnTo>
                    <a:pt x="1671" y="426"/>
                  </a:lnTo>
                  <a:lnTo>
                    <a:pt x="1663" y="425"/>
                  </a:lnTo>
                  <a:lnTo>
                    <a:pt x="1656" y="424"/>
                  </a:lnTo>
                  <a:lnTo>
                    <a:pt x="1644" y="422"/>
                  </a:lnTo>
                  <a:lnTo>
                    <a:pt x="1631" y="422"/>
                  </a:lnTo>
                  <a:lnTo>
                    <a:pt x="1617" y="421"/>
                  </a:lnTo>
                  <a:lnTo>
                    <a:pt x="1600" y="421"/>
                  </a:lnTo>
                  <a:lnTo>
                    <a:pt x="1583" y="421"/>
                  </a:lnTo>
                  <a:lnTo>
                    <a:pt x="1567" y="421"/>
                  </a:lnTo>
                  <a:lnTo>
                    <a:pt x="1551" y="421"/>
                  </a:lnTo>
                  <a:lnTo>
                    <a:pt x="1544" y="421"/>
                  </a:lnTo>
                  <a:lnTo>
                    <a:pt x="1530" y="420"/>
                  </a:lnTo>
                  <a:lnTo>
                    <a:pt x="1514" y="420"/>
                  </a:lnTo>
                  <a:lnTo>
                    <a:pt x="1494" y="419"/>
                  </a:lnTo>
                  <a:lnTo>
                    <a:pt x="1475" y="417"/>
                  </a:lnTo>
                  <a:lnTo>
                    <a:pt x="1454" y="414"/>
                  </a:lnTo>
                  <a:lnTo>
                    <a:pt x="1436" y="412"/>
                  </a:lnTo>
                  <a:lnTo>
                    <a:pt x="1421" y="408"/>
                  </a:lnTo>
                  <a:lnTo>
                    <a:pt x="1416" y="408"/>
                  </a:lnTo>
                  <a:lnTo>
                    <a:pt x="1407" y="410"/>
                  </a:lnTo>
                  <a:lnTo>
                    <a:pt x="1395" y="413"/>
                  </a:lnTo>
                  <a:lnTo>
                    <a:pt x="1383" y="416"/>
                  </a:lnTo>
                  <a:lnTo>
                    <a:pt x="1370" y="418"/>
                  </a:lnTo>
                  <a:lnTo>
                    <a:pt x="1360" y="418"/>
                  </a:lnTo>
                  <a:lnTo>
                    <a:pt x="1350" y="416"/>
                  </a:lnTo>
                  <a:lnTo>
                    <a:pt x="1347" y="410"/>
                  </a:lnTo>
                  <a:lnTo>
                    <a:pt x="1341" y="406"/>
                  </a:lnTo>
                  <a:lnTo>
                    <a:pt x="1327" y="401"/>
                  </a:lnTo>
                  <a:lnTo>
                    <a:pt x="1307" y="394"/>
                  </a:lnTo>
                  <a:lnTo>
                    <a:pt x="1284" y="387"/>
                  </a:lnTo>
                  <a:lnTo>
                    <a:pt x="1260" y="381"/>
                  </a:lnTo>
                  <a:lnTo>
                    <a:pt x="1240" y="375"/>
                  </a:lnTo>
                  <a:lnTo>
                    <a:pt x="1225" y="371"/>
                  </a:lnTo>
                  <a:lnTo>
                    <a:pt x="1217" y="368"/>
                  </a:lnTo>
                  <a:lnTo>
                    <a:pt x="1209" y="367"/>
                  </a:lnTo>
                  <a:lnTo>
                    <a:pt x="1202" y="368"/>
                  </a:lnTo>
                  <a:lnTo>
                    <a:pt x="1197" y="372"/>
                  </a:lnTo>
                  <a:lnTo>
                    <a:pt x="1193" y="376"/>
                  </a:lnTo>
                  <a:lnTo>
                    <a:pt x="1189" y="381"/>
                  </a:lnTo>
                  <a:lnTo>
                    <a:pt x="1184" y="384"/>
                  </a:lnTo>
                  <a:lnTo>
                    <a:pt x="1180" y="387"/>
                  </a:lnTo>
                  <a:lnTo>
                    <a:pt x="1174" y="386"/>
                  </a:lnTo>
                  <a:lnTo>
                    <a:pt x="1158" y="381"/>
                  </a:lnTo>
                  <a:lnTo>
                    <a:pt x="1138" y="376"/>
                  </a:lnTo>
                  <a:lnTo>
                    <a:pt x="1115" y="372"/>
                  </a:lnTo>
                  <a:lnTo>
                    <a:pt x="1091" y="367"/>
                  </a:lnTo>
                  <a:lnTo>
                    <a:pt x="1066" y="363"/>
                  </a:lnTo>
                  <a:lnTo>
                    <a:pt x="1043" y="359"/>
                  </a:lnTo>
                  <a:lnTo>
                    <a:pt x="1020" y="355"/>
                  </a:lnTo>
                  <a:lnTo>
                    <a:pt x="1001" y="351"/>
                  </a:lnTo>
                  <a:lnTo>
                    <a:pt x="995" y="349"/>
                  </a:lnTo>
                  <a:lnTo>
                    <a:pt x="991" y="344"/>
                  </a:lnTo>
                  <a:lnTo>
                    <a:pt x="985" y="340"/>
                  </a:lnTo>
                  <a:lnTo>
                    <a:pt x="981" y="333"/>
                  </a:lnTo>
                  <a:lnTo>
                    <a:pt x="975" y="327"/>
                  </a:lnTo>
                  <a:lnTo>
                    <a:pt x="970" y="321"/>
                  </a:lnTo>
                  <a:lnTo>
                    <a:pt x="966" y="318"/>
                  </a:lnTo>
                  <a:lnTo>
                    <a:pt x="962" y="315"/>
                  </a:lnTo>
                  <a:lnTo>
                    <a:pt x="955" y="314"/>
                  </a:lnTo>
                  <a:lnTo>
                    <a:pt x="946" y="312"/>
                  </a:lnTo>
                  <a:lnTo>
                    <a:pt x="932" y="307"/>
                  </a:lnTo>
                  <a:lnTo>
                    <a:pt x="916" y="303"/>
                  </a:lnTo>
                  <a:lnTo>
                    <a:pt x="899" y="296"/>
                  </a:lnTo>
                  <a:lnTo>
                    <a:pt x="879" y="290"/>
                  </a:lnTo>
                  <a:lnTo>
                    <a:pt x="860" y="282"/>
                  </a:lnTo>
                  <a:lnTo>
                    <a:pt x="839" y="275"/>
                  </a:lnTo>
                  <a:lnTo>
                    <a:pt x="818" y="268"/>
                  </a:lnTo>
                  <a:lnTo>
                    <a:pt x="798" y="261"/>
                  </a:lnTo>
                  <a:lnTo>
                    <a:pt x="780" y="254"/>
                  </a:lnTo>
                  <a:lnTo>
                    <a:pt x="763" y="249"/>
                  </a:lnTo>
                  <a:lnTo>
                    <a:pt x="749" y="244"/>
                  </a:lnTo>
                  <a:lnTo>
                    <a:pt x="737" y="239"/>
                  </a:lnTo>
                  <a:lnTo>
                    <a:pt x="729" y="237"/>
                  </a:lnTo>
                  <a:lnTo>
                    <a:pt x="725" y="236"/>
                  </a:lnTo>
                  <a:lnTo>
                    <a:pt x="703" y="231"/>
                  </a:lnTo>
                  <a:lnTo>
                    <a:pt x="684" y="224"/>
                  </a:lnTo>
                  <a:lnTo>
                    <a:pt x="669" y="215"/>
                  </a:lnTo>
                  <a:lnTo>
                    <a:pt x="657" y="205"/>
                  </a:lnTo>
                  <a:lnTo>
                    <a:pt x="646" y="196"/>
                  </a:lnTo>
                  <a:lnTo>
                    <a:pt x="637" y="186"/>
                  </a:lnTo>
                  <a:lnTo>
                    <a:pt x="629" y="181"/>
                  </a:lnTo>
                  <a:lnTo>
                    <a:pt x="621" y="177"/>
                  </a:lnTo>
                  <a:lnTo>
                    <a:pt x="607" y="174"/>
                  </a:lnTo>
                  <a:lnTo>
                    <a:pt x="591" y="169"/>
                  </a:lnTo>
                  <a:lnTo>
                    <a:pt x="571" y="162"/>
                  </a:lnTo>
                  <a:lnTo>
                    <a:pt x="550" y="155"/>
                  </a:lnTo>
                  <a:lnTo>
                    <a:pt x="527" y="146"/>
                  </a:lnTo>
                  <a:lnTo>
                    <a:pt x="501" y="137"/>
                  </a:lnTo>
                  <a:lnTo>
                    <a:pt x="476" y="128"/>
                  </a:lnTo>
                  <a:lnTo>
                    <a:pt x="451" y="117"/>
                  </a:lnTo>
                  <a:lnTo>
                    <a:pt x="425" y="108"/>
                  </a:lnTo>
                  <a:lnTo>
                    <a:pt x="401" y="99"/>
                  </a:lnTo>
                  <a:lnTo>
                    <a:pt x="378" y="91"/>
                  </a:lnTo>
                  <a:lnTo>
                    <a:pt x="356" y="83"/>
                  </a:lnTo>
                  <a:lnTo>
                    <a:pt x="338" y="77"/>
                  </a:lnTo>
                  <a:lnTo>
                    <a:pt x="321" y="72"/>
                  </a:lnTo>
                  <a:lnTo>
                    <a:pt x="309" y="69"/>
                  </a:lnTo>
                  <a:lnTo>
                    <a:pt x="301" y="68"/>
                  </a:lnTo>
                  <a:lnTo>
                    <a:pt x="286" y="67"/>
                  </a:lnTo>
                  <a:lnTo>
                    <a:pt x="266" y="64"/>
                  </a:lnTo>
                  <a:lnTo>
                    <a:pt x="242" y="60"/>
                  </a:lnTo>
                  <a:lnTo>
                    <a:pt x="217" y="55"/>
                  </a:lnTo>
                  <a:lnTo>
                    <a:pt x="191" y="50"/>
                  </a:lnTo>
                  <a:lnTo>
                    <a:pt x="168" y="46"/>
                  </a:lnTo>
                  <a:lnTo>
                    <a:pt x="150" y="41"/>
                  </a:lnTo>
                  <a:lnTo>
                    <a:pt x="137" y="38"/>
                  </a:lnTo>
                  <a:lnTo>
                    <a:pt x="122" y="33"/>
                  </a:lnTo>
                  <a:lnTo>
                    <a:pt x="104" y="29"/>
                  </a:lnTo>
                  <a:lnTo>
                    <a:pt x="84" y="24"/>
                  </a:lnTo>
                  <a:lnTo>
                    <a:pt x="65" y="18"/>
                  </a:lnTo>
                  <a:lnTo>
                    <a:pt x="45" y="14"/>
                  </a:lnTo>
                  <a:lnTo>
                    <a:pt x="27" y="9"/>
                  </a:lnTo>
                  <a:lnTo>
                    <a:pt x="12" y="4"/>
                  </a:lnTo>
                  <a:lnTo>
                    <a:pt x="0" y="0"/>
                  </a:lnTo>
                  <a:lnTo>
                    <a:pt x="0" y="1109"/>
                  </a:lnTo>
                  <a:lnTo>
                    <a:pt x="2188" y="1109"/>
                  </a:lnTo>
                  <a:lnTo>
                    <a:pt x="2188" y="398"/>
                  </a:lnTo>
                  <a:lnTo>
                    <a:pt x="2172" y="399"/>
                  </a:lnTo>
                  <a:lnTo>
                    <a:pt x="2157" y="399"/>
                  </a:lnTo>
                  <a:lnTo>
                    <a:pt x="2143" y="398"/>
                  </a:lnTo>
                  <a:lnTo>
                    <a:pt x="2132" y="396"/>
                  </a:lnTo>
                  <a:lnTo>
                    <a:pt x="2120" y="393"/>
                  </a:lnTo>
                  <a:lnTo>
                    <a:pt x="2111" y="390"/>
                  </a:lnTo>
                  <a:lnTo>
                    <a:pt x="2102" y="388"/>
                  </a:lnTo>
                  <a:lnTo>
                    <a:pt x="2094" y="387"/>
                  </a:lnTo>
                  <a:close/>
                </a:path>
              </a:pathLst>
            </a:custGeom>
            <a:solidFill>
              <a:srgbClr val="BFA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679" name="Freeform 159">
              <a:extLst>
                <a:ext uri="{FF2B5EF4-FFF2-40B4-BE49-F238E27FC236}">
                  <a16:creationId xmlns:a16="http://schemas.microsoft.com/office/drawing/2014/main" id="{D0445131-2750-4CFD-A147-9A5C822D249D}"/>
                </a:ext>
              </a:extLst>
            </p:cNvPr>
            <p:cNvSpPr>
              <a:spLocks/>
            </p:cNvSpPr>
            <p:nvPr/>
          </p:nvSpPr>
          <p:spPr bwMode="auto">
            <a:xfrm>
              <a:off x="1981" y="2529"/>
              <a:ext cx="235" cy="362"/>
            </a:xfrm>
            <a:custGeom>
              <a:avLst/>
              <a:gdLst>
                <a:gd name="T0" fmla="*/ 214 w 470"/>
                <a:gd name="T1" fmla="*/ 691 h 725"/>
                <a:gd name="T2" fmla="*/ 174 w 470"/>
                <a:gd name="T3" fmla="*/ 639 h 725"/>
                <a:gd name="T4" fmla="*/ 139 w 470"/>
                <a:gd name="T5" fmla="*/ 586 h 725"/>
                <a:gd name="T6" fmla="*/ 108 w 470"/>
                <a:gd name="T7" fmla="*/ 601 h 725"/>
                <a:gd name="T8" fmla="*/ 127 w 470"/>
                <a:gd name="T9" fmla="*/ 578 h 725"/>
                <a:gd name="T10" fmla="*/ 149 w 470"/>
                <a:gd name="T11" fmla="*/ 561 h 725"/>
                <a:gd name="T12" fmla="*/ 136 w 470"/>
                <a:gd name="T13" fmla="*/ 547 h 725"/>
                <a:gd name="T14" fmla="*/ 134 w 470"/>
                <a:gd name="T15" fmla="*/ 480 h 725"/>
                <a:gd name="T16" fmla="*/ 104 w 470"/>
                <a:gd name="T17" fmla="*/ 424 h 725"/>
                <a:gd name="T18" fmla="*/ 91 w 470"/>
                <a:gd name="T19" fmla="*/ 424 h 725"/>
                <a:gd name="T20" fmla="*/ 94 w 470"/>
                <a:gd name="T21" fmla="*/ 403 h 725"/>
                <a:gd name="T22" fmla="*/ 30 w 470"/>
                <a:gd name="T23" fmla="*/ 432 h 725"/>
                <a:gd name="T24" fmla="*/ 47 w 470"/>
                <a:gd name="T25" fmla="*/ 409 h 725"/>
                <a:gd name="T26" fmla="*/ 94 w 470"/>
                <a:gd name="T27" fmla="*/ 381 h 725"/>
                <a:gd name="T28" fmla="*/ 90 w 470"/>
                <a:gd name="T29" fmla="*/ 340 h 725"/>
                <a:gd name="T30" fmla="*/ 58 w 470"/>
                <a:gd name="T31" fmla="*/ 309 h 725"/>
                <a:gd name="T32" fmla="*/ 1 w 470"/>
                <a:gd name="T33" fmla="*/ 326 h 725"/>
                <a:gd name="T34" fmla="*/ 43 w 470"/>
                <a:gd name="T35" fmla="*/ 298 h 725"/>
                <a:gd name="T36" fmla="*/ 60 w 470"/>
                <a:gd name="T37" fmla="*/ 260 h 725"/>
                <a:gd name="T38" fmla="*/ 28 w 470"/>
                <a:gd name="T39" fmla="*/ 176 h 725"/>
                <a:gd name="T40" fmla="*/ 0 w 470"/>
                <a:gd name="T41" fmla="*/ 176 h 725"/>
                <a:gd name="T42" fmla="*/ 23 w 470"/>
                <a:gd name="T43" fmla="*/ 160 h 725"/>
                <a:gd name="T44" fmla="*/ 0 w 470"/>
                <a:gd name="T45" fmla="*/ 0 h 725"/>
                <a:gd name="T46" fmla="*/ 33 w 470"/>
                <a:gd name="T47" fmla="*/ 78 h 725"/>
                <a:gd name="T48" fmla="*/ 45 w 470"/>
                <a:gd name="T49" fmla="*/ 115 h 725"/>
                <a:gd name="T50" fmla="*/ 70 w 470"/>
                <a:gd name="T51" fmla="*/ 181 h 725"/>
                <a:gd name="T52" fmla="*/ 115 w 470"/>
                <a:gd name="T53" fmla="*/ 304 h 725"/>
                <a:gd name="T54" fmla="*/ 197 w 470"/>
                <a:gd name="T55" fmla="*/ 291 h 725"/>
                <a:gd name="T56" fmla="*/ 245 w 470"/>
                <a:gd name="T57" fmla="*/ 278 h 725"/>
                <a:gd name="T58" fmla="*/ 267 w 470"/>
                <a:gd name="T59" fmla="*/ 274 h 725"/>
                <a:gd name="T60" fmla="*/ 286 w 470"/>
                <a:gd name="T61" fmla="*/ 288 h 725"/>
                <a:gd name="T62" fmla="*/ 312 w 470"/>
                <a:gd name="T63" fmla="*/ 287 h 725"/>
                <a:gd name="T64" fmla="*/ 368 w 470"/>
                <a:gd name="T65" fmla="*/ 266 h 725"/>
                <a:gd name="T66" fmla="*/ 398 w 470"/>
                <a:gd name="T67" fmla="*/ 270 h 725"/>
                <a:gd name="T68" fmla="*/ 404 w 470"/>
                <a:gd name="T69" fmla="*/ 222 h 725"/>
                <a:gd name="T70" fmla="*/ 424 w 470"/>
                <a:gd name="T71" fmla="*/ 192 h 725"/>
                <a:gd name="T72" fmla="*/ 429 w 470"/>
                <a:gd name="T73" fmla="*/ 203 h 725"/>
                <a:gd name="T74" fmla="*/ 408 w 470"/>
                <a:gd name="T75" fmla="*/ 233 h 725"/>
                <a:gd name="T76" fmla="*/ 427 w 470"/>
                <a:gd name="T77" fmla="*/ 244 h 725"/>
                <a:gd name="T78" fmla="*/ 456 w 470"/>
                <a:gd name="T79" fmla="*/ 233 h 725"/>
                <a:gd name="T80" fmla="*/ 425 w 470"/>
                <a:gd name="T81" fmla="*/ 255 h 725"/>
                <a:gd name="T82" fmla="*/ 442 w 470"/>
                <a:gd name="T83" fmla="*/ 259 h 725"/>
                <a:gd name="T84" fmla="*/ 470 w 470"/>
                <a:gd name="T85" fmla="*/ 255 h 725"/>
                <a:gd name="T86" fmla="*/ 409 w 470"/>
                <a:gd name="T87" fmla="*/ 273 h 725"/>
                <a:gd name="T88" fmla="*/ 358 w 470"/>
                <a:gd name="T89" fmla="*/ 304 h 725"/>
                <a:gd name="T90" fmla="*/ 285 w 470"/>
                <a:gd name="T91" fmla="*/ 300 h 725"/>
                <a:gd name="T92" fmla="*/ 262 w 470"/>
                <a:gd name="T93" fmla="*/ 306 h 725"/>
                <a:gd name="T94" fmla="*/ 221 w 470"/>
                <a:gd name="T95" fmla="*/ 311 h 725"/>
                <a:gd name="T96" fmla="*/ 149 w 470"/>
                <a:gd name="T97" fmla="*/ 323 h 725"/>
                <a:gd name="T98" fmla="*/ 149 w 470"/>
                <a:gd name="T99" fmla="*/ 382 h 725"/>
                <a:gd name="T100" fmla="*/ 153 w 470"/>
                <a:gd name="T101" fmla="*/ 411 h 725"/>
                <a:gd name="T102" fmla="*/ 190 w 470"/>
                <a:gd name="T103" fmla="*/ 532 h 725"/>
                <a:gd name="T104" fmla="*/ 237 w 470"/>
                <a:gd name="T105" fmla="*/ 659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0" h="725">
                  <a:moveTo>
                    <a:pt x="251" y="725"/>
                  </a:moveTo>
                  <a:lnTo>
                    <a:pt x="244" y="719"/>
                  </a:lnTo>
                  <a:lnTo>
                    <a:pt x="236" y="711"/>
                  </a:lnTo>
                  <a:lnTo>
                    <a:pt x="226" y="702"/>
                  </a:lnTo>
                  <a:lnTo>
                    <a:pt x="214" y="691"/>
                  </a:lnTo>
                  <a:lnTo>
                    <a:pt x="203" y="682"/>
                  </a:lnTo>
                  <a:lnTo>
                    <a:pt x="194" y="673"/>
                  </a:lnTo>
                  <a:lnTo>
                    <a:pt x="187" y="666"/>
                  </a:lnTo>
                  <a:lnTo>
                    <a:pt x="182" y="661"/>
                  </a:lnTo>
                  <a:lnTo>
                    <a:pt x="174" y="639"/>
                  </a:lnTo>
                  <a:lnTo>
                    <a:pt x="165" y="613"/>
                  </a:lnTo>
                  <a:lnTo>
                    <a:pt x="158" y="591"/>
                  </a:lnTo>
                  <a:lnTo>
                    <a:pt x="154" y="582"/>
                  </a:lnTo>
                  <a:lnTo>
                    <a:pt x="146" y="583"/>
                  </a:lnTo>
                  <a:lnTo>
                    <a:pt x="139" y="586"/>
                  </a:lnTo>
                  <a:lnTo>
                    <a:pt x="131" y="592"/>
                  </a:lnTo>
                  <a:lnTo>
                    <a:pt x="121" y="604"/>
                  </a:lnTo>
                  <a:lnTo>
                    <a:pt x="119" y="604"/>
                  </a:lnTo>
                  <a:lnTo>
                    <a:pt x="114" y="602"/>
                  </a:lnTo>
                  <a:lnTo>
                    <a:pt x="108" y="601"/>
                  </a:lnTo>
                  <a:lnTo>
                    <a:pt x="103" y="599"/>
                  </a:lnTo>
                  <a:lnTo>
                    <a:pt x="108" y="593"/>
                  </a:lnTo>
                  <a:lnTo>
                    <a:pt x="114" y="589"/>
                  </a:lnTo>
                  <a:lnTo>
                    <a:pt x="120" y="583"/>
                  </a:lnTo>
                  <a:lnTo>
                    <a:pt x="127" y="578"/>
                  </a:lnTo>
                  <a:lnTo>
                    <a:pt x="133" y="574"/>
                  </a:lnTo>
                  <a:lnTo>
                    <a:pt x="138" y="571"/>
                  </a:lnTo>
                  <a:lnTo>
                    <a:pt x="144" y="569"/>
                  </a:lnTo>
                  <a:lnTo>
                    <a:pt x="150" y="568"/>
                  </a:lnTo>
                  <a:lnTo>
                    <a:pt x="149" y="561"/>
                  </a:lnTo>
                  <a:lnTo>
                    <a:pt x="147" y="556"/>
                  </a:lnTo>
                  <a:lnTo>
                    <a:pt x="147" y="554"/>
                  </a:lnTo>
                  <a:lnTo>
                    <a:pt x="147" y="553"/>
                  </a:lnTo>
                  <a:lnTo>
                    <a:pt x="136" y="552"/>
                  </a:lnTo>
                  <a:lnTo>
                    <a:pt x="136" y="547"/>
                  </a:lnTo>
                  <a:lnTo>
                    <a:pt x="147" y="538"/>
                  </a:lnTo>
                  <a:lnTo>
                    <a:pt x="146" y="533"/>
                  </a:lnTo>
                  <a:lnTo>
                    <a:pt x="143" y="520"/>
                  </a:lnTo>
                  <a:lnTo>
                    <a:pt x="139" y="501"/>
                  </a:lnTo>
                  <a:lnTo>
                    <a:pt x="134" y="480"/>
                  </a:lnTo>
                  <a:lnTo>
                    <a:pt x="128" y="459"/>
                  </a:lnTo>
                  <a:lnTo>
                    <a:pt x="121" y="440"/>
                  </a:lnTo>
                  <a:lnTo>
                    <a:pt x="115" y="427"/>
                  </a:lnTo>
                  <a:lnTo>
                    <a:pt x="111" y="422"/>
                  </a:lnTo>
                  <a:lnTo>
                    <a:pt x="104" y="424"/>
                  </a:lnTo>
                  <a:lnTo>
                    <a:pt x="99" y="429"/>
                  </a:lnTo>
                  <a:lnTo>
                    <a:pt x="97" y="434"/>
                  </a:lnTo>
                  <a:lnTo>
                    <a:pt x="97" y="437"/>
                  </a:lnTo>
                  <a:lnTo>
                    <a:pt x="84" y="438"/>
                  </a:lnTo>
                  <a:lnTo>
                    <a:pt x="91" y="424"/>
                  </a:lnTo>
                  <a:lnTo>
                    <a:pt x="96" y="414"/>
                  </a:lnTo>
                  <a:lnTo>
                    <a:pt x="97" y="407"/>
                  </a:lnTo>
                  <a:lnTo>
                    <a:pt x="97" y="404"/>
                  </a:lnTo>
                  <a:lnTo>
                    <a:pt x="97" y="404"/>
                  </a:lnTo>
                  <a:lnTo>
                    <a:pt x="94" y="403"/>
                  </a:lnTo>
                  <a:lnTo>
                    <a:pt x="90" y="404"/>
                  </a:lnTo>
                  <a:lnTo>
                    <a:pt x="82" y="406"/>
                  </a:lnTo>
                  <a:lnTo>
                    <a:pt x="70" y="411"/>
                  </a:lnTo>
                  <a:lnTo>
                    <a:pt x="53" y="419"/>
                  </a:lnTo>
                  <a:lnTo>
                    <a:pt x="30" y="432"/>
                  </a:lnTo>
                  <a:lnTo>
                    <a:pt x="1" y="449"/>
                  </a:lnTo>
                  <a:lnTo>
                    <a:pt x="9" y="440"/>
                  </a:lnTo>
                  <a:lnTo>
                    <a:pt x="21" y="430"/>
                  </a:lnTo>
                  <a:lnTo>
                    <a:pt x="33" y="419"/>
                  </a:lnTo>
                  <a:lnTo>
                    <a:pt x="47" y="409"/>
                  </a:lnTo>
                  <a:lnTo>
                    <a:pt x="61" y="400"/>
                  </a:lnTo>
                  <a:lnTo>
                    <a:pt x="74" y="392"/>
                  </a:lnTo>
                  <a:lnTo>
                    <a:pt x="85" y="386"/>
                  </a:lnTo>
                  <a:lnTo>
                    <a:pt x="94" y="382"/>
                  </a:lnTo>
                  <a:lnTo>
                    <a:pt x="94" y="381"/>
                  </a:lnTo>
                  <a:lnTo>
                    <a:pt x="96" y="378"/>
                  </a:lnTo>
                  <a:lnTo>
                    <a:pt x="97" y="372"/>
                  </a:lnTo>
                  <a:lnTo>
                    <a:pt x="96" y="364"/>
                  </a:lnTo>
                  <a:lnTo>
                    <a:pt x="94" y="354"/>
                  </a:lnTo>
                  <a:lnTo>
                    <a:pt x="90" y="340"/>
                  </a:lnTo>
                  <a:lnTo>
                    <a:pt x="82" y="324"/>
                  </a:lnTo>
                  <a:lnTo>
                    <a:pt x="71" y="304"/>
                  </a:lnTo>
                  <a:lnTo>
                    <a:pt x="70" y="305"/>
                  </a:lnTo>
                  <a:lnTo>
                    <a:pt x="65" y="306"/>
                  </a:lnTo>
                  <a:lnTo>
                    <a:pt x="58" y="309"/>
                  </a:lnTo>
                  <a:lnTo>
                    <a:pt x="48" y="312"/>
                  </a:lnTo>
                  <a:lnTo>
                    <a:pt x="38" y="316"/>
                  </a:lnTo>
                  <a:lnTo>
                    <a:pt x="25" y="319"/>
                  </a:lnTo>
                  <a:lnTo>
                    <a:pt x="14" y="323"/>
                  </a:lnTo>
                  <a:lnTo>
                    <a:pt x="1" y="326"/>
                  </a:lnTo>
                  <a:lnTo>
                    <a:pt x="8" y="320"/>
                  </a:lnTo>
                  <a:lnTo>
                    <a:pt x="15" y="315"/>
                  </a:lnTo>
                  <a:lnTo>
                    <a:pt x="24" y="309"/>
                  </a:lnTo>
                  <a:lnTo>
                    <a:pt x="33" y="303"/>
                  </a:lnTo>
                  <a:lnTo>
                    <a:pt x="43" y="298"/>
                  </a:lnTo>
                  <a:lnTo>
                    <a:pt x="52" y="294"/>
                  </a:lnTo>
                  <a:lnTo>
                    <a:pt x="60" y="289"/>
                  </a:lnTo>
                  <a:lnTo>
                    <a:pt x="68" y="287"/>
                  </a:lnTo>
                  <a:lnTo>
                    <a:pt x="65" y="277"/>
                  </a:lnTo>
                  <a:lnTo>
                    <a:pt x="60" y="260"/>
                  </a:lnTo>
                  <a:lnTo>
                    <a:pt x="54" y="242"/>
                  </a:lnTo>
                  <a:lnTo>
                    <a:pt x="47" y="222"/>
                  </a:lnTo>
                  <a:lnTo>
                    <a:pt x="40" y="203"/>
                  </a:lnTo>
                  <a:lnTo>
                    <a:pt x="33" y="187"/>
                  </a:lnTo>
                  <a:lnTo>
                    <a:pt x="28" y="176"/>
                  </a:lnTo>
                  <a:lnTo>
                    <a:pt x="23" y="172"/>
                  </a:lnTo>
                  <a:lnTo>
                    <a:pt x="15" y="173"/>
                  </a:lnTo>
                  <a:lnTo>
                    <a:pt x="7" y="174"/>
                  </a:lnTo>
                  <a:lnTo>
                    <a:pt x="2" y="175"/>
                  </a:lnTo>
                  <a:lnTo>
                    <a:pt x="0" y="176"/>
                  </a:lnTo>
                  <a:lnTo>
                    <a:pt x="0" y="168"/>
                  </a:lnTo>
                  <a:lnTo>
                    <a:pt x="2" y="167"/>
                  </a:lnTo>
                  <a:lnTo>
                    <a:pt x="8" y="164"/>
                  </a:lnTo>
                  <a:lnTo>
                    <a:pt x="15" y="161"/>
                  </a:lnTo>
                  <a:lnTo>
                    <a:pt x="23" y="160"/>
                  </a:lnTo>
                  <a:lnTo>
                    <a:pt x="18" y="138"/>
                  </a:lnTo>
                  <a:lnTo>
                    <a:pt x="12" y="115"/>
                  </a:lnTo>
                  <a:lnTo>
                    <a:pt x="5" y="95"/>
                  </a:lnTo>
                  <a:lnTo>
                    <a:pt x="0" y="81"/>
                  </a:lnTo>
                  <a:lnTo>
                    <a:pt x="0" y="0"/>
                  </a:lnTo>
                  <a:lnTo>
                    <a:pt x="8" y="17"/>
                  </a:lnTo>
                  <a:lnTo>
                    <a:pt x="16" y="35"/>
                  </a:lnTo>
                  <a:lnTo>
                    <a:pt x="23" y="51"/>
                  </a:lnTo>
                  <a:lnTo>
                    <a:pt x="29" y="66"/>
                  </a:lnTo>
                  <a:lnTo>
                    <a:pt x="33" y="78"/>
                  </a:lnTo>
                  <a:lnTo>
                    <a:pt x="37" y="90"/>
                  </a:lnTo>
                  <a:lnTo>
                    <a:pt x="38" y="99"/>
                  </a:lnTo>
                  <a:lnTo>
                    <a:pt x="39" y="105"/>
                  </a:lnTo>
                  <a:lnTo>
                    <a:pt x="40" y="112"/>
                  </a:lnTo>
                  <a:lnTo>
                    <a:pt x="45" y="115"/>
                  </a:lnTo>
                  <a:lnTo>
                    <a:pt x="48" y="119"/>
                  </a:lnTo>
                  <a:lnTo>
                    <a:pt x="51" y="123"/>
                  </a:lnTo>
                  <a:lnTo>
                    <a:pt x="54" y="133"/>
                  </a:lnTo>
                  <a:lnTo>
                    <a:pt x="61" y="153"/>
                  </a:lnTo>
                  <a:lnTo>
                    <a:pt x="70" y="181"/>
                  </a:lnTo>
                  <a:lnTo>
                    <a:pt x="82" y="213"/>
                  </a:lnTo>
                  <a:lnTo>
                    <a:pt x="93" y="244"/>
                  </a:lnTo>
                  <a:lnTo>
                    <a:pt x="104" y="273"/>
                  </a:lnTo>
                  <a:lnTo>
                    <a:pt x="111" y="294"/>
                  </a:lnTo>
                  <a:lnTo>
                    <a:pt x="115" y="304"/>
                  </a:lnTo>
                  <a:lnTo>
                    <a:pt x="127" y="302"/>
                  </a:lnTo>
                  <a:lnTo>
                    <a:pt x="142" y="300"/>
                  </a:lnTo>
                  <a:lnTo>
                    <a:pt x="160" y="297"/>
                  </a:lnTo>
                  <a:lnTo>
                    <a:pt x="179" y="294"/>
                  </a:lnTo>
                  <a:lnTo>
                    <a:pt x="197" y="291"/>
                  </a:lnTo>
                  <a:lnTo>
                    <a:pt x="213" y="290"/>
                  </a:lnTo>
                  <a:lnTo>
                    <a:pt x="226" y="289"/>
                  </a:lnTo>
                  <a:lnTo>
                    <a:pt x="234" y="289"/>
                  </a:lnTo>
                  <a:lnTo>
                    <a:pt x="241" y="283"/>
                  </a:lnTo>
                  <a:lnTo>
                    <a:pt x="245" y="278"/>
                  </a:lnTo>
                  <a:lnTo>
                    <a:pt x="249" y="274"/>
                  </a:lnTo>
                  <a:lnTo>
                    <a:pt x="250" y="273"/>
                  </a:lnTo>
                  <a:lnTo>
                    <a:pt x="256" y="281"/>
                  </a:lnTo>
                  <a:lnTo>
                    <a:pt x="259" y="279"/>
                  </a:lnTo>
                  <a:lnTo>
                    <a:pt x="267" y="274"/>
                  </a:lnTo>
                  <a:lnTo>
                    <a:pt x="275" y="272"/>
                  </a:lnTo>
                  <a:lnTo>
                    <a:pt x="280" y="273"/>
                  </a:lnTo>
                  <a:lnTo>
                    <a:pt x="281" y="279"/>
                  </a:lnTo>
                  <a:lnTo>
                    <a:pt x="283" y="285"/>
                  </a:lnTo>
                  <a:lnTo>
                    <a:pt x="286" y="288"/>
                  </a:lnTo>
                  <a:lnTo>
                    <a:pt x="290" y="289"/>
                  </a:lnTo>
                  <a:lnTo>
                    <a:pt x="294" y="289"/>
                  </a:lnTo>
                  <a:lnTo>
                    <a:pt x="300" y="288"/>
                  </a:lnTo>
                  <a:lnTo>
                    <a:pt x="305" y="287"/>
                  </a:lnTo>
                  <a:lnTo>
                    <a:pt x="312" y="287"/>
                  </a:lnTo>
                  <a:lnTo>
                    <a:pt x="319" y="286"/>
                  </a:lnTo>
                  <a:lnTo>
                    <a:pt x="325" y="285"/>
                  </a:lnTo>
                  <a:lnTo>
                    <a:pt x="328" y="285"/>
                  </a:lnTo>
                  <a:lnTo>
                    <a:pt x="330" y="285"/>
                  </a:lnTo>
                  <a:lnTo>
                    <a:pt x="368" y="266"/>
                  </a:lnTo>
                  <a:lnTo>
                    <a:pt x="384" y="270"/>
                  </a:lnTo>
                  <a:lnTo>
                    <a:pt x="366" y="272"/>
                  </a:lnTo>
                  <a:lnTo>
                    <a:pt x="342" y="288"/>
                  </a:lnTo>
                  <a:lnTo>
                    <a:pt x="381" y="291"/>
                  </a:lnTo>
                  <a:lnTo>
                    <a:pt x="398" y="270"/>
                  </a:lnTo>
                  <a:lnTo>
                    <a:pt x="398" y="264"/>
                  </a:lnTo>
                  <a:lnTo>
                    <a:pt x="398" y="250"/>
                  </a:lnTo>
                  <a:lnTo>
                    <a:pt x="399" y="235"/>
                  </a:lnTo>
                  <a:lnTo>
                    <a:pt x="401" y="227"/>
                  </a:lnTo>
                  <a:lnTo>
                    <a:pt x="404" y="222"/>
                  </a:lnTo>
                  <a:lnTo>
                    <a:pt x="411" y="215"/>
                  </a:lnTo>
                  <a:lnTo>
                    <a:pt x="417" y="209"/>
                  </a:lnTo>
                  <a:lnTo>
                    <a:pt x="419" y="206"/>
                  </a:lnTo>
                  <a:lnTo>
                    <a:pt x="421" y="202"/>
                  </a:lnTo>
                  <a:lnTo>
                    <a:pt x="424" y="192"/>
                  </a:lnTo>
                  <a:lnTo>
                    <a:pt x="429" y="183"/>
                  </a:lnTo>
                  <a:lnTo>
                    <a:pt x="436" y="176"/>
                  </a:lnTo>
                  <a:lnTo>
                    <a:pt x="432" y="187"/>
                  </a:lnTo>
                  <a:lnTo>
                    <a:pt x="431" y="196"/>
                  </a:lnTo>
                  <a:lnTo>
                    <a:pt x="429" y="203"/>
                  </a:lnTo>
                  <a:lnTo>
                    <a:pt x="426" y="207"/>
                  </a:lnTo>
                  <a:lnTo>
                    <a:pt x="422" y="213"/>
                  </a:lnTo>
                  <a:lnTo>
                    <a:pt x="416" y="221"/>
                  </a:lnTo>
                  <a:lnTo>
                    <a:pt x="410" y="229"/>
                  </a:lnTo>
                  <a:lnTo>
                    <a:pt x="408" y="233"/>
                  </a:lnTo>
                  <a:lnTo>
                    <a:pt x="408" y="258"/>
                  </a:lnTo>
                  <a:lnTo>
                    <a:pt x="409" y="257"/>
                  </a:lnTo>
                  <a:lnTo>
                    <a:pt x="414" y="253"/>
                  </a:lnTo>
                  <a:lnTo>
                    <a:pt x="419" y="249"/>
                  </a:lnTo>
                  <a:lnTo>
                    <a:pt x="427" y="244"/>
                  </a:lnTo>
                  <a:lnTo>
                    <a:pt x="436" y="239"/>
                  </a:lnTo>
                  <a:lnTo>
                    <a:pt x="445" y="234"/>
                  </a:lnTo>
                  <a:lnTo>
                    <a:pt x="454" y="230"/>
                  </a:lnTo>
                  <a:lnTo>
                    <a:pt x="462" y="229"/>
                  </a:lnTo>
                  <a:lnTo>
                    <a:pt x="456" y="233"/>
                  </a:lnTo>
                  <a:lnTo>
                    <a:pt x="449" y="237"/>
                  </a:lnTo>
                  <a:lnTo>
                    <a:pt x="444" y="242"/>
                  </a:lnTo>
                  <a:lnTo>
                    <a:pt x="437" y="245"/>
                  </a:lnTo>
                  <a:lnTo>
                    <a:pt x="431" y="250"/>
                  </a:lnTo>
                  <a:lnTo>
                    <a:pt x="425" y="255"/>
                  </a:lnTo>
                  <a:lnTo>
                    <a:pt x="422" y="258"/>
                  </a:lnTo>
                  <a:lnTo>
                    <a:pt x="418" y="262"/>
                  </a:lnTo>
                  <a:lnTo>
                    <a:pt x="426" y="260"/>
                  </a:lnTo>
                  <a:lnTo>
                    <a:pt x="434" y="260"/>
                  </a:lnTo>
                  <a:lnTo>
                    <a:pt x="442" y="259"/>
                  </a:lnTo>
                  <a:lnTo>
                    <a:pt x="449" y="258"/>
                  </a:lnTo>
                  <a:lnTo>
                    <a:pt x="456" y="258"/>
                  </a:lnTo>
                  <a:lnTo>
                    <a:pt x="462" y="257"/>
                  </a:lnTo>
                  <a:lnTo>
                    <a:pt x="467" y="256"/>
                  </a:lnTo>
                  <a:lnTo>
                    <a:pt x="470" y="255"/>
                  </a:lnTo>
                  <a:lnTo>
                    <a:pt x="462" y="260"/>
                  </a:lnTo>
                  <a:lnTo>
                    <a:pt x="453" y="265"/>
                  </a:lnTo>
                  <a:lnTo>
                    <a:pt x="444" y="268"/>
                  </a:lnTo>
                  <a:lnTo>
                    <a:pt x="440" y="270"/>
                  </a:lnTo>
                  <a:lnTo>
                    <a:pt x="409" y="273"/>
                  </a:lnTo>
                  <a:lnTo>
                    <a:pt x="395" y="293"/>
                  </a:lnTo>
                  <a:lnTo>
                    <a:pt x="414" y="296"/>
                  </a:lnTo>
                  <a:lnTo>
                    <a:pt x="407" y="308"/>
                  </a:lnTo>
                  <a:lnTo>
                    <a:pt x="381" y="305"/>
                  </a:lnTo>
                  <a:lnTo>
                    <a:pt x="358" y="304"/>
                  </a:lnTo>
                  <a:lnTo>
                    <a:pt x="338" y="302"/>
                  </a:lnTo>
                  <a:lnTo>
                    <a:pt x="319" y="301"/>
                  </a:lnTo>
                  <a:lnTo>
                    <a:pt x="304" y="300"/>
                  </a:lnTo>
                  <a:lnTo>
                    <a:pt x="293" y="300"/>
                  </a:lnTo>
                  <a:lnTo>
                    <a:pt x="285" y="300"/>
                  </a:lnTo>
                  <a:lnTo>
                    <a:pt x="280" y="300"/>
                  </a:lnTo>
                  <a:lnTo>
                    <a:pt x="277" y="301"/>
                  </a:lnTo>
                  <a:lnTo>
                    <a:pt x="272" y="303"/>
                  </a:lnTo>
                  <a:lnTo>
                    <a:pt x="267" y="304"/>
                  </a:lnTo>
                  <a:lnTo>
                    <a:pt x="262" y="306"/>
                  </a:lnTo>
                  <a:lnTo>
                    <a:pt x="255" y="309"/>
                  </a:lnTo>
                  <a:lnTo>
                    <a:pt x="247" y="310"/>
                  </a:lnTo>
                  <a:lnTo>
                    <a:pt x="240" y="311"/>
                  </a:lnTo>
                  <a:lnTo>
                    <a:pt x="232" y="311"/>
                  </a:lnTo>
                  <a:lnTo>
                    <a:pt x="221" y="311"/>
                  </a:lnTo>
                  <a:lnTo>
                    <a:pt x="209" y="312"/>
                  </a:lnTo>
                  <a:lnTo>
                    <a:pt x="195" y="315"/>
                  </a:lnTo>
                  <a:lnTo>
                    <a:pt x="179" y="317"/>
                  </a:lnTo>
                  <a:lnTo>
                    <a:pt x="164" y="320"/>
                  </a:lnTo>
                  <a:lnTo>
                    <a:pt x="149" y="323"/>
                  </a:lnTo>
                  <a:lnTo>
                    <a:pt x="136" y="326"/>
                  </a:lnTo>
                  <a:lnTo>
                    <a:pt x="127" y="330"/>
                  </a:lnTo>
                  <a:lnTo>
                    <a:pt x="138" y="351"/>
                  </a:lnTo>
                  <a:lnTo>
                    <a:pt x="145" y="369"/>
                  </a:lnTo>
                  <a:lnTo>
                    <a:pt x="149" y="382"/>
                  </a:lnTo>
                  <a:lnTo>
                    <a:pt x="151" y="392"/>
                  </a:lnTo>
                  <a:lnTo>
                    <a:pt x="151" y="399"/>
                  </a:lnTo>
                  <a:lnTo>
                    <a:pt x="151" y="404"/>
                  </a:lnTo>
                  <a:lnTo>
                    <a:pt x="152" y="408"/>
                  </a:lnTo>
                  <a:lnTo>
                    <a:pt x="153" y="411"/>
                  </a:lnTo>
                  <a:lnTo>
                    <a:pt x="164" y="434"/>
                  </a:lnTo>
                  <a:lnTo>
                    <a:pt x="174" y="463"/>
                  </a:lnTo>
                  <a:lnTo>
                    <a:pt x="182" y="494"/>
                  </a:lnTo>
                  <a:lnTo>
                    <a:pt x="187" y="520"/>
                  </a:lnTo>
                  <a:lnTo>
                    <a:pt x="190" y="532"/>
                  </a:lnTo>
                  <a:lnTo>
                    <a:pt x="197" y="551"/>
                  </a:lnTo>
                  <a:lnTo>
                    <a:pt x="206" y="573"/>
                  </a:lnTo>
                  <a:lnTo>
                    <a:pt x="218" y="599"/>
                  </a:lnTo>
                  <a:lnTo>
                    <a:pt x="228" y="628"/>
                  </a:lnTo>
                  <a:lnTo>
                    <a:pt x="237" y="659"/>
                  </a:lnTo>
                  <a:lnTo>
                    <a:pt x="245" y="691"/>
                  </a:lnTo>
                  <a:lnTo>
                    <a:pt x="251" y="725"/>
                  </a:lnTo>
                  <a:close/>
                </a:path>
              </a:pathLst>
            </a:custGeom>
            <a:solidFill>
              <a:srgbClr val="2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680" name="Freeform 160">
              <a:extLst>
                <a:ext uri="{FF2B5EF4-FFF2-40B4-BE49-F238E27FC236}">
                  <a16:creationId xmlns:a16="http://schemas.microsoft.com/office/drawing/2014/main" id="{58AB4C6B-0897-4EE8-88F8-A910F6C281A8}"/>
                </a:ext>
              </a:extLst>
            </p:cNvPr>
            <p:cNvSpPr>
              <a:spLocks/>
            </p:cNvSpPr>
            <p:nvPr/>
          </p:nvSpPr>
          <p:spPr bwMode="auto">
            <a:xfrm>
              <a:off x="2172" y="3160"/>
              <a:ext cx="40" cy="15"/>
            </a:xfrm>
            <a:custGeom>
              <a:avLst/>
              <a:gdLst>
                <a:gd name="T0" fmla="*/ 21 w 79"/>
                <a:gd name="T1" fmla="*/ 24 h 29"/>
                <a:gd name="T2" fmla="*/ 26 w 79"/>
                <a:gd name="T3" fmla="*/ 25 h 29"/>
                <a:gd name="T4" fmla="*/ 34 w 79"/>
                <a:gd name="T5" fmla="*/ 26 h 29"/>
                <a:gd name="T6" fmla="*/ 42 w 79"/>
                <a:gd name="T7" fmla="*/ 27 h 29"/>
                <a:gd name="T8" fmla="*/ 51 w 79"/>
                <a:gd name="T9" fmla="*/ 28 h 29"/>
                <a:gd name="T10" fmla="*/ 59 w 79"/>
                <a:gd name="T11" fmla="*/ 29 h 29"/>
                <a:gd name="T12" fmla="*/ 68 w 79"/>
                <a:gd name="T13" fmla="*/ 29 h 29"/>
                <a:gd name="T14" fmla="*/ 72 w 79"/>
                <a:gd name="T15" fmla="*/ 29 h 29"/>
                <a:gd name="T16" fmla="*/ 76 w 79"/>
                <a:gd name="T17" fmla="*/ 27 h 29"/>
                <a:gd name="T18" fmla="*/ 78 w 79"/>
                <a:gd name="T19" fmla="*/ 23 h 29"/>
                <a:gd name="T20" fmla="*/ 79 w 79"/>
                <a:gd name="T21" fmla="*/ 19 h 29"/>
                <a:gd name="T22" fmla="*/ 79 w 79"/>
                <a:gd name="T23" fmla="*/ 16 h 29"/>
                <a:gd name="T24" fmla="*/ 79 w 79"/>
                <a:gd name="T25" fmla="*/ 15 h 29"/>
                <a:gd name="T26" fmla="*/ 74 w 79"/>
                <a:gd name="T27" fmla="*/ 13 h 29"/>
                <a:gd name="T28" fmla="*/ 65 w 79"/>
                <a:gd name="T29" fmla="*/ 11 h 29"/>
                <a:gd name="T30" fmla="*/ 55 w 79"/>
                <a:gd name="T31" fmla="*/ 9 h 29"/>
                <a:gd name="T32" fmla="*/ 47 w 79"/>
                <a:gd name="T33" fmla="*/ 6 h 29"/>
                <a:gd name="T34" fmla="*/ 40 w 79"/>
                <a:gd name="T35" fmla="*/ 3 h 29"/>
                <a:gd name="T36" fmla="*/ 31 w 79"/>
                <a:gd name="T37" fmla="*/ 1 h 29"/>
                <a:gd name="T38" fmla="*/ 21 w 79"/>
                <a:gd name="T39" fmla="*/ 0 h 29"/>
                <a:gd name="T40" fmla="*/ 15 w 79"/>
                <a:gd name="T41" fmla="*/ 2 h 29"/>
                <a:gd name="T42" fmla="*/ 9 w 79"/>
                <a:gd name="T43" fmla="*/ 8 h 29"/>
                <a:gd name="T44" fmla="*/ 3 w 79"/>
                <a:gd name="T45" fmla="*/ 13 h 29"/>
                <a:gd name="T46" fmla="*/ 0 w 79"/>
                <a:gd name="T47" fmla="*/ 18 h 29"/>
                <a:gd name="T48" fmla="*/ 1 w 79"/>
                <a:gd name="T49" fmla="*/ 21 h 29"/>
                <a:gd name="T50" fmla="*/ 5 w 79"/>
                <a:gd name="T51" fmla="*/ 23 h 29"/>
                <a:gd name="T52" fmla="*/ 11 w 79"/>
                <a:gd name="T53" fmla="*/ 23 h 29"/>
                <a:gd name="T54" fmla="*/ 17 w 79"/>
                <a:gd name="T55" fmla="*/ 24 h 29"/>
                <a:gd name="T56" fmla="*/ 21 w 79"/>
                <a:gd name="T5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9" h="29">
                  <a:moveTo>
                    <a:pt x="21" y="24"/>
                  </a:moveTo>
                  <a:lnTo>
                    <a:pt x="26" y="25"/>
                  </a:lnTo>
                  <a:lnTo>
                    <a:pt x="34" y="26"/>
                  </a:lnTo>
                  <a:lnTo>
                    <a:pt x="42" y="27"/>
                  </a:lnTo>
                  <a:lnTo>
                    <a:pt x="51" y="28"/>
                  </a:lnTo>
                  <a:lnTo>
                    <a:pt x="59" y="29"/>
                  </a:lnTo>
                  <a:lnTo>
                    <a:pt x="68" y="29"/>
                  </a:lnTo>
                  <a:lnTo>
                    <a:pt x="72" y="29"/>
                  </a:lnTo>
                  <a:lnTo>
                    <a:pt x="76" y="27"/>
                  </a:lnTo>
                  <a:lnTo>
                    <a:pt x="78" y="23"/>
                  </a:lnTo>
                  <a:lnTo>
                    <a:pt x="79" y="19"/>
                  </a:lnTo>
                  <a:lnTo>
                    <a:pt x="79" y="16"/>
                  </a:lnTo>
                  <a:lnTo>
                    <a:pt x="79" y="15"/>
                  </a:lnTo>
                  <a:lnTo>
                    <a:pt x="74" y="13"/>
                  </a:lnTo>
                  <a:lnTo>
                    <a:pt x="65" y="11"/>
                  </a:lnTo>
                  <a:lnTo>
                    <a:pt x="55" y="9"/>
                  </a:lnTo>
                  <a:lnTo>
                    <a:pt x="47" y="6"/>
                  </a:lnTo>
                  <a:lnTo>
                    <a:pt x="40" y="3"/>
                  </a:lnTo>
                  <a:lnTo>
                    <a:pt x="31" y="1"/>
                  </a:lnTo>
                  <a:lnTo>
                    <a:pt x="21" y="0"/>
                  </a:lnTo>
                  <a:lnTo>
                    <a:pt x="15" y="2"/>
                  </a:lnTo>
                  <a:lnTo>
                    <a:pt x="9" y="8"/>
                  </a:lnTo>
                  <a:lnTo>
                    <a:pt x="3" y="13"/>
                  </a:lnTo>
                  <a:lnTo>
                    <a:pt x="0" y="18"/>
                  </a:lnTo>
                  <a:lnTo>
                    <a:pt x="1" y="21"/>
                  </a:lnTo>
                  <a:lnTo>
                    <a:pt x="5" y="23"/>
                  </a:lnTo>
                  <a:lnTo>
                    <a:pt x="11" y="23"/>
                  </a:lnTo>
                  <a:lnTo>
                    <a:pt x="17" y="24"/>
                  </a:lnTo>
                  <a:lnTo>
                    <a:pt x="21" y="24"/>
                  </a:lnTo>
                  <a:close/>
                </a:path>
              </a:pathLst>
            </a:custGeom>
            <a:solidFill>
              <a:srgbClr val="284C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681" name="Freeform 161">
              <a:extLst>
                <a:ext uri="{FF2B5EF4-FFF2-40B4-BE49-F238E27FC236}">
                  <a16:creationId xmlns:a16="http://schemas.microsoft.com/office/drawing/2014/main" id="{151F7C52-E654-4277-BCD1-A4DCA4F30602}"/>
                </a:ext>
              </a:extLst>
            </p:cNvPr>
            <p:cNvSpPr>
              <a:spLocks/>
            </p:cNvSpPr>
            <p:nvPr/>
          </p:nvSpPr>
          <p:spPr bwMode="auto">
            <a:xfrm>
              <a:off x="2205" y="3176"/>
              <a:ext cx="57" cy="28"/>
            </a:xfrm>
            <a:custGeom>
              <a:avLst/>
              <a:gdLst>
                <a:gd name="T0" fmla="*/ 61 w 114"/>
                <a:gd name="T1" fmla="*/ 0 h 54"/>
                <a:gd name="T2" fmla="*/ 57 w 114"/>
                <a:gd name="T3" fmla="*/ 0 h 54"/>
                <a:gd name="T4" fmla="*/ 50 w 114"/>
                <a:gd name="T5" fmla="*/ 1 h 54"/>
                <a:gd name="T6" fmla="*/ 43 w 114"/>
                <a:gd name="T7" fmla="*/ 2 h 54"/>
                <a:gd name="T8" fmla="*/ 36 w 114"/>
                <a:gd name="T9" fmla="*/ 5 h 54"/>
                <a:gd name="T10" fmla="*/ 28 w 114"/>
                <a:gd name="T11" fmla="*/ 7 h 54"/>
                <a:gd name="T12" fmla="*/ 22 w 114"/>
                <a:gd name="T13" fmla="*/ 10 h 54"/>
                <a:gd name="T14" fmla="*/ 17 w 114"/>
                <a:gd name="T15" fmla="*/ 14 h 54"/>
                <a:gd name="T16" fmla="*/ 14 w 114"/>
                <a:gd name="T17" fmla="*/ 17 h 54"/>
                <a:gd name="T18" fmla="*/ 11 w 114"/>
                <a:gd name="T19" fmla="*/ 24 h 54"/>
                <a:gd name="T20" fmla="*/ 7 w 114"/>
                <a:gd name="T21" fmla="*/ 28 h 54"/>
                <a:gd name="T22" fmla="*/ 4 w 114"/>
                <a:gd name="T23" fmla="*/ 30 h 54"/>
                <a:gd name="T24" fmla="*/ 1 w 114"/>
                <a:gd name="T25" fmla="*/ 32 h 54"/>
                <a:gd name="T26" fmla="*/ 0 w 114"/>
                <a:gd name="T27" fmla="*/ 36 h 54"/>
                <a:gd name="T28" fmla="*/ 0 w 114"/>
                <a:gd name="T29" fmla="*/ 41 h 54"/>
                <a:gd name="T30" fmla="*/ 3 w 114"/>
                <a:gd name="T31" fmla="*/ 47 h 54"/>
                <a:gd name="T32" fmla="*/ 8 w 114"/>
                <a:gd name="T33" fmla="*/ 49 h 54"/>
                <a:gd name="T34" fmla="*/ 16 w 114"/>
                <a:gd name="T35" fmla="*/ 49 h 54"/>
                <a:gd name="T36" fmla="*/ 27 w 114"/>
                <a:gd name="T37" fmla="*/ 48 h 54"/>
                <a:gd name="T38" fmla="*/ 36 w 114"/>
                <a:gd name="T39" fmla="*/ 48 h 54"/>
                <a:gd name="T40" fmla="*/ 42 w 114"/>
                <a:gd name="T41" fmla="*/ 48 h 54"/>
                <a:gd name="T42" fmla="*/ 44 w 114"/>
                <a:gd name="T43" fmla="*/ 49 h 54"/>
                <a:gd name="T44" fmla="*/ 46 w 114"/>
                <a:gd name="T45" fmla="*/ 51 h 54"/>
                <a:gd name="T46" fmla="*/ 49 w 114"/>
                <a:gd name="T47" fmla="*/ 53 h 54"/>
                <a:gd name="T48" fmla="*/ 54 w 114"/>
                <a:gd name="T49" fmla="*/ 54 h 54"/>
                <a:gd name="T50" fmla="*/ 59 w 114"/>
                <a:gd name="T51" fmla="*/ 54 h 54"/>
                <a:gd name="T52" fmla="*/ 66 w 114"/>
                <a:gd name="T53" fmla="*/ 54 h 54"/>
                <a:gd name="T54" fmla="*/ 75 w 114"/>
                <a:gd name="T55" fmla="*/ 54 h 54"/>
                <a:gd name="T56" fmla="*/ 84 w 114"/>
                <a:gd name="T57" fmla="*/ 54 h 54"/>
                <a:gd name="T58" fmla="*/ 94 w 114"/>
                <a:gd name="T59" fmla="*/ 53 h 54"/>
                <a:gd name="T60" fmla="*/ 102 w 114"/>
                <a:gd name="T61" fmla="*/ 51 h 54"/>
                <a:gd name="T62" fmla="*/ 107 w 114"/>
                <a:gd name="T63" fmla="*/ 48 h 54"/>
                <a:gd name="T64" fmla="*/ 112 w 114"/>
                <a:gd name="T65" fmla="*/ 45 h 54"/>
                <a:gd name="T66" fmla="*/ 114 w 114"/>
                <a:gd name="T67" fmla="*/ 37 h 54"/>
                <a:gd name="T68" fmla="*/ 113 w 114"/>
                <a:gd name="T69" fmla="*/ 30 h 54"/>
                <a:gd name="T70" fmla="*/ 110 w 114"/>
                <a:gd name="T71" fmla="*/ 22 h 54"/>
                <a:gd name="T72" fmla="*/ 103 w 114"/>
                <a:gd name="T73" fmla="*/ 15 h 54"/>
                <a:gd name="T74" fmla="*/ 94 w 114"/>
                <a:gd name="T75" fmla="*/ 9 h 54"/>
                <a:gd name="T76" fmla="*/ 83 w 114"/>
                <a:gd name="T77" fmla="*/ 5 h 54"/>
                <a:gd name="T78" fmla="*/ 73 w 114"/>
                <a:gd name="T79" fmla="*/ 2 h 54"/>
                <a:gd name="T80" fmla="*/ 61 w 114"/>
                <a:gd name="T8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4" h="54">
                  <a:moveTo>
                    <a:pt x="61" y="0"/>
                  </a:moveTo>
                  <a:lnTo>
                    <a:pt x="57" y="0"/>
                  </a:lnTo>
                  <a:lnTo>
                    <a:pt x="50" y="1"/>
                  </a:lnTo>
                  <a:lnTo>
                    <a:pt x="43" y="2"/>
                  </a:lnTo>
                  <a:lnTo>
                    <a:pt x="36" y="5"/>
                  </a:lnTo>
                  <a:lnTo>
                    <a:pt x="28" y="7"/>
                  </a:lnTo>
                  <a:lnTo>
                    <a:pt x="22" y="10"/>
                  </a:lnTo>
                  <a:lnTo>
                    <a:pt x="17" y="14"/>
                  </a:lnTo>
                  <a:lnTo>
                    <a:pt x="14" y="17"/>
                  </a:lnTo>
                  <a:lnTo>
                    <a:pt x="11" y="24"/>
                  </a:lnTo>
                  <a:lnTo>
                    <a:pt x="7" y="28"/>
                  </a:lnTo>
                  <a:lnTo>
                    <a:pt x="4" y="30"/>
                  </a:lnTo>
                  <a:lnTo>
                    <a:pt x="1" y="32"/>
                  </a:lnTo>
                  <a:lnTo>
                    <a:pt x="0" y="36"/>
                  </a:lnTo>
                  <a:lnTo>
                    <a:pt x="0" y="41"/>
                  </a:lnTo>
                  <a:lnTo>
                    <a:pt x="3" y="47"/>
                  </a:lnTo>
                  <a:lnTo>
                    <a:pt x="8" y="49"/>
                  </a:lnTo>
                  <a:lnTo>
                    <a:pt x="16" y="49"/>
                  </a:lnTo>
                  <a:lnTo>
                    <a:pt x="27" y="48"/>
                  </a:lnTo>
                  <a:lnTo>
                    <a:pt x="36" y="48"/>
                  </a:lnTo>
                  <a:lnTo>
                    <a:pt x="42" y="48"/>
                  </a:lnTo>
                  <a:lnTo>
                    <a:pt x="44" y="49"/>
                  </a:lnTo>
                  <a:lnTo>
                    <a:pt x="46" y="51"/>
                  </a:lnTo>
                  <a:lnTo>
                    <a:pt x="49" y="53"/>
                  </a:lnTo>
                  <a:lnTo>
                    <a:pt x="54" y="54"/>
                  </a:lnTo>
                  <a:lnTo>
                    <a:pt x="59" y="54"/>
                  </a:lnTo>
                  <a:lnTo>
                    <a:pt x="66" y="54"/>
                  </a:lnTo>
                  <a:lnTo>
                    <a:pt x="75" y="54"/>
                  </a:lnTo>
                  <a:lnTo>
                    <a:pt x="84" y="54"/>
                  </a:lnTo>
                  <a:lnTo>
                    <a:pt x="94" y="53"/>
                  </a:lnTo>
                  <a:lnTo>
                    <a:pt x="102" y="51"/>
                  </a:lnTo>
                  <a:lnTo>
                    <a:pt x="107" y="48"/>
                  </a:lnTo>
                  <a:lnTo>
                    <a:pt x="112" y="45"/>
                  </a:lnTo>
                  <a:lnTo>
                    <a:pt x="114" y="37"/>
                  </a:lnTo>
                  <a:lnTo>
                    <a:pt x="113" y="30"/>
                  </a:lnTo>
                  <a:lnTo>
                    <a:pt x="110" y="22"/>
                  </a:lnTo>
                  <a:lnTo>
                    <a:pt x="103" y="15"/>
                  </a:lnTo>
                  <a:lnTo>
                    <a:pt x="94" y="9"/>
                  </a:lnTo>
                  <a:lnTo>
                    <a:pt x="83" y="5"/>
                  </a:lnTo>
                  <a:lnTo>
                    <a:pt x="73" y="2"/>
                  </a:lnTo>
                  <a:lnTo>
                    <a:pt x="61" y="0"/>
                  </a:lnTo>
                  <a:close/>
                </a:path>
              </a:pathLst>
            </a:custGeom>
            <a:solidFill>
              <a:srgbClr val="284C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682" name="Freeform 162">
              <a:extLst>
                <a:ext uri="{FF2B5EF4-FFF2-40B4-BE49-F238E27FC236}">
                  <a16:creationId xmlns:a16="http://schemas.microsoft.com/office/drawing/2014/main" id="{102DFC9C-A681-4BFB-BDBA-2833795F5B3F}"/>
                </a:ext>
              </a:extLst>
            </p:cNvPr>
            <p:cNvSpPr>
              <a:spLocks/>
            </p:cNvSpPr>
            <p:nvPr/>
          </p:nvSpPr>
          <p:spPr bwMode="auto">
            <a:xfrm>
              <a:off x="2172" y="3160"/>
              <a:ext cx="33" cy="14"/>
            </a:xfrm>
            <a:custGeom>
              <a:avLst/>
              <a:gdLst>
                <a:gd name="T0" fmla="*/ 47 w 64"/>
                <a:gd name="T1" fmla="*/ 6 h 27"/>
                <a:gd name="T2" fmla="*/ 40 w 64"/>
                <a:gd name="T3" fmla="*/ 3 h 27"/>
                <a:gd name="T4" fmla="*/ 31 w 64"/>
                <a:gd name="T5" fmla="*/ 1 h 27"/>
                <a:gd name="T6" fmla="*/ 21 w 64"/>
                <a:gd name="T7" fmla="*/ 0 h 27"/>
                <a:gd name="T8" fmla="*/ 15 w 64"/>
                <a:gd name="T9" fmla="*/ 2 h 27"/>
                <a:gd name="T10" fmla="*/ 9 w 64"/>
                <a:gd name="T11" fmla="*/ 8 h 27"/>
                <a:gd name="T12" fmla="*/ 3 w 64"/>
                <a:gd name="T13" fmla="*/ 13 h 27"/>
                <a:gd name="T14" fmla="*/ 0 w 64"/>
                <a:gd name="T15" fmla="*/ 18 h 27"/>
                <a:gd name="T16" fmla="*/ 1 w 64"/>
                <a:gd name="T17" fmla="*/ 21 h 27"/>
                <a:gd name="T18" fmla="*/ 5 w 64"/>
                <a:gd name="T19" fmla="*/ 23 h 27"/>
                <a:gd name="T20" fmla="*/ 11 w 64"/>
                <a:gd name="T21" fmla="*/ 23 h 27"/>
                <a:gd name="T22" fmla="*/ 17 w 64"/>
                <a:gd name="T23" fmla="*/ 24 h 27"/>
                <a:gd name="T24" fmla="*/ 21 w 64"/>
                <a:gd name="T25" fmla="*/ 24 h 27"/>
                <a:gd name="T26" fmla="*/ 26 w 64"/>
                <a:gd name="T27" fmla="*/ 25 h 27"/>
                <a:gd name="T28" fmla="*/ 32 w 64"/>
                <a:gd name="T29" fmla="*/ 26 h 27"/>
                <a:gd name="T30" fmla="*/ 39 w 64"/>
                <a:gd name="T31" fmla="*/ 26 h 27"/>
                <a:gd name="T32" fmla="*/ 46 w 64"/>
                <a:gd name="T33" fmla="*/ 27 h 27"/>
                <a:gd name="T34" fmla="*/ 51 w 64"/>
                <a:gd name="T35" fmla="*/ 27 h 27"/>
                <a:gd name="T36" fmla="*/ 57 w 64"/>
                <a:gd name="T37" fmla="*/ 26 h 27"/>
                <a:gd name="T38" fmla="*/ 62 w 64"/>
                <a:gd name="T39" fmla="*/ 26 h 27"/>
                <a:gd name="T40" fmla="*/ 64 w 64"/>
                <a:gd name="T41" fmla="*/ 24 h 27"/>
                <a:gd name="T42" fmla="*/ 64 w 64"/>
                <a:gd name="T43" fmla="*/ 21 h 27"/>
                <a:gd name="T44" fmla="*/ 63 w 64"/>
                <a:gd name="T45" fmla="*/ 17 h 27"/>
                <a:gd name="T46" fmla="*/ 57 w 64"/>
                <a:gd name="T47" fmla="*/ 11 h 27"/>
                <a:gd name="T48" fmla="*/ 47 w 64"/>
                <a:gd name="T49"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27">
                  <a:moveTo>
                    <a:pt x="47" y="6"/>
                  </a:moveTo>
                  <a:lnTo>
                    <a:pt x="40" y="3"/>
                  </a:lnTo>
                  <a:lnTo>
                    <a:pt x="31" y="1"/>
                  </a:lnTo>
                  <a:lnTo>
                    <a:pt x="21" y="0"/>
                  </a:lnTo>
                  <a:lnTo>
                    <a:pt x="15" y="2"/>
                  </a:lnTo>
                  <a:lnTo>
                    <a:pt x="9" y="8"/>
                  </a:lnTo>
                  <a:lnTo>
                    <a:pt x="3" y="13"/>
                  </a:lnTo>
                  <a:lnTo>
                    <a:pt x="0" y="18"/>
                  </a:lnTo>
                  <a:lnTo>
                    <a:pt x="1" y="21"/>
                  </a:lnTo>
                  <a:lnTo>
                    <a:pt x="5" y="23"/>
                  </a:lnTo>
                  <a:lnTo>
                    <a:pt x="11" y="23"/>
                  </a:lnTo>
                  <a:lnTo>
                    <a:pt x="17" y="24"/>
                  </a:lnTo>
                  <a:lnTo>
                    <a:pt x="21" y="24"/>
                  </a:lnTo>
                  <a:lnTo>
                    <a:pt x="26" y="25"/>
                  </a:lnTo>
                  <a:lnTo>
                    <a:pt x="32" y="26"/>
                  </a:lnTo>
                  <a:lnTo>
                    <a:pt x="39" y="26"/>
                  </a:lnTo>
                  <a:lnTo>
                    <a:pt x="46" y="27"/>
                  </a:lnTo>
                  <a:lnTo>
                    <a:pt x="51" y="27"/>
                  </a:lnTo>
                  <a:lnTo>
                    <a:pt x="57" y="26"/>
                  </a:lnTo>
                  <a:lnTo>
                    <a:pt x="62" y="26"/>
                  </a:lnTo>
                  <a:lnTo>
                    <a:pt x="64" y="24"/>
                  </a:lnTo>
                  <a:lnTo>
                    <a:pt x="64" y="21"/>
                  </a:lnTo>
                  <a:lnTo>
                    <a:pt x="63" y="17"/>
                  </a:lnTo>
                  <a:lnTo>
                    <a:pt x="57" y="11"/>
                  </a:lnTo>
                  <a:lnTo>
                    <a:pt x="47" y="6"/>
                  </a:lnTo>
                  <a:close/>
                </a:path>
              </a:pathLst>
            </a:custGeom>
            <a:solidFill>
              <a:srgbClr val="BFCC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683" name="Freeform 163">
              <a:extLst>
                <a:ext uri="{FF2B5EF4-FFF2-40B4-BE49-F238E27FC236}">
                  <a16:creationId xmlns:a16="http://schemas.microsoft.com/office/drawing/2014/main" id="{3E10D5A4-0E11-4316-9FE4-A56EFB4E69A4}"/>
                </a:ext>
              </a:extLst>
            </p:cNvPr>
            <p:cNvSpPr>
              <a:spLocks/>
            </p:cNvSpPr>
            <p:nvPr/>
          </p:nvSpPr>
          <p:spPr bwMode="auto">
            <a:xfrm>
              <a:off x="2800" y="3129"/>
              <a:ext cx="51" cy="26"/>
            </a:xfrm>
            <a:custGeom>
              <a:avLst/>
              <a:gdLst>
                <a:gd name="T0" fmla="*/ 82 w 103"/>
                <a:gd name="T1" fmla="*/ 52 h 53"/>
                <a:gd name="T2" fmla="*/ 79 w 103"/>
                <a:gd name="T3" fmla="*/ 53 h 53"/>
                <a:gd name="T4" fmla="*/ 73 w 103"/>
                <a:gd name="T5" fmla="*/ 52 h 53"/>
                <a:gd name="T6" fmla="*/ 64 w 103"/>
                <a:gd name="T7" fmla="*/ 51 h 53"/>
                <a:gd name="T8" fmla="*/ 53 w 103"/>
                <a:gd name="T9" fmla="*/ 50 h 53"/>
                <a:gd name="T10" fmla="*/ 43 w 103"/>
                <a:gd name="T11" fmla="*/ 48 h 53"/>
                <a:gd name="T12" fmla="*/ 34 w 103"/>
                <a:gd name="T13" fmla="*/ 45 h 53"/>
                <a:gd name="T14" fmla="*/ 27 w 103"/>
                <a:gd name="T15" fmla="*/ 43 h 53"/>
                <a:gd name="T16" fmla="*/ 22 w 103"/>
                <a:gd name="T17" fmla="*/ 41 h 53"/>
                <a:gd name="T18" fmla="*/ 18 w 103"/>
                <a:gd name="T19" fmla="*/ 38 h 53"/>
                <a:gd name="T20" fmla="*/ 14 w 103"/>
                <a:gd name="T21" fmla="*/ 36 h 53"/>
                <a:gd name="T22" fmla="*/ 8 w 103"/>
                <a:gd name="T23" fmla="*/ 36 h 53"/>
                <a:gd name="T24" fmla="*/ 0 w 103"/>
                <a:gd name="T25" fmla="*/ 36 h 53"/>
                <a:gd name="T26" fmla="*/ 5 w 103"/>
                <a:gd name="T27" fmla="*/ 34 h 53"/>
                <a:gd name="T28" fmla="*/ 10 w 103"/>
                <a:gd name="T29" fmla="*/ 31 h 53"/>
                <a:gd name="T30" fmla="*/ 13 w 103"/>
                <a:gd name="T31" fmla="*/ 28 h 53"/>
                <a:gd name="T32" fmla="*/ 18 w 103"/>
                <a:gd name="T33" fmla="*/ 23 h 53"/>
                <a:gd name="T34" fmla="*/ 22 w 103"/>
                <a:gd name="T35" fmla="*/ 19 h 53"/>
                <a:gd name="T36" fmla="*/ 28 w 103"/>
                <a:gd name="T37" fmla="*/ 14 h 53"/>
                <a:gd name="T38" fmla="*/ 33 w 103"/>
                <a:gd name="T39" fmla="*/ 10 h 53"/>
                <a:gd name="T40" fmla="*/ 38 w 103"/>
                <a:gd name="T41" fmla="*/ 5 h 53"/>
                <a:gd name="T42" fmla="*/ 44 w 103"/>
                <a:gd name="T43" fmla="*/ 1 h 53"/>
                <a:gd name="T44" fmla="*/ 51 w 103"/>
                <a:gd name="T45" fmla="*/ 0 h 53"/>
                <a:gd name="T46" fmla="*/ 57 w 103"/>
                <a:gd name="T47" fmla="*/ 0 h 53"/>
                <a:gd name="T48" fmla="*/ 64 w 103"/>
                <a:gd name="T49" fmla="*/ 3 h 53"/>
                <a:gd name="T50" fmla="*/ 70 w 103"/>
                <a:gd name="T51" fmla="*/ 5 h 53"/>
                <a:gd name="T52" fmla="*/ 75 w 103"/>
                <a:gd name="T53" fmla="*/ 7 h 53"/>
                <a:gd name="T54" fmla="*/ 81 w 103"/>
                <a:gd name="T55" fmla="*/ 11 h 53"/>
                <a:gd name="T56" fmla="*/ 86 w 103"/>
                <a:gd name="T57" fmla="*/ 14 h 53"/>
                <a:gd name="T58" fmla="*/ 93 w 103"/>
                <a:gd name="T59" fmla="*/ 20 h 53"/>
                <a:gd name="T60" fmla="*/ 99 w 103"/>
                <a:gd name="T61" fmla="*/ 26 h 53"/>
                <a:gd name="T62" fmla="*/ 103 w 103"/>
                <a:gd name="T63" fmla="*/ 30 h 53"/>
                <a:gd name="T64" fmla="*/ 98 w 103"/>
                <a:gd name="T65" fmla="*/ 31 h 53"/>
                <a:gd name="T66" fmla="*/ 90 w 103"/>
                <a:gd name="T67" fmla="*/ 33 h 53"/>
                <a:gd name="T68" fmla="*/ 85 w 103"/>
                <a:gd name="T69" fmla="*/ 35 h 53"/>
                <a:gd name="T70" fmla="*/ 82 w 103"/>
                <a:gd name="T71" fmla="*/ 42 h 53"/>
                <a:gd name="T72" fmla="*/ 82 w 103"/>
                <a:gd name="T73"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 h="53">
                  <a:moveTo>
                    <a:pt x="82" y="52"/>
                  </a:moveTo>
                  <a:lnTo>
                    <a:pt x="79" y="53"/>
                  </a:lnTo>
                  <a:lnTo>
                    <a:pt x="73" y="52"/>
                  </a:lnTo>
                  <a:lnTo>
                    <a:pt x="64" y="51"/>
                  </a:lnTo>
                  <a:lnTo>
                    <a:pt x="53" y="50"/>
                  </a:lnTo>
                  <a:lnTo>
                    <a:pt x="43" y="48"/>
                  </a:lnTo>
                  <a:lnTo>
                    <a:pt x="34" y="45"/>
                  </a:lnTo>
                  <a:lnTo>
                    <a:pt x="27" y="43"/>
                  </a:lnTo>
                  <a:lnTo>
                    <a:pt x="22" y="41"/>
                  </a:lnTo>
                  <a:lnTo>
                    <a:pt x="18" y="38"/>
                  </a:lnTo>
                  <a:lnTo>
                    <a:pt x="14" y="36"/>
                  </a:lnTo>
                  <a:lnTo>
                    <a:pt x="8" y="36"/>
                  </a:lnTo>
                  <a:lnTo>
                    <a:pt x="0" y="36"/>
                  </a:lnTo>
                  <a:lnTo>
                    <a:pt x="5" y="34"/>
                  </a:lnTo>
                  <a:lnTo>
                    <a:pt x="10" y="31"/>
                  </a:lnTo>
                  <a:lnTo>
                    <a:pt x="13" y="28"/>
                  </a:lnTo>
                  <a:lnTo>
                    <a:pt x="18" y="23"/>
                  </a:lnTo>
                  <a:lnTo>
                    <a:pt x="22" y="19"/>
                  </a:lnTo>
                  <a:lnTo>
                    <a:pt x="28" y="14"/>
                  </a:lnTo>
                  <a:lnTo>
                    <a:pt x="33" y="10"/>
                  </a:lnTo>
                  <a:lnTo>
                    <a:pt x="38" y="5"/>
                  </a:lnTo>
                  <a:lnTo>
                    <a:pt x="44" y="1"/>
                  </a:lnTo>
                  <a:lnTo>
                    <a:pt x="51" y="0"/>
                  </a:lnTo>
                  <a:lnTo>
                    <a:pt x="57" y="0"/>
                  </a:lnTo>
                  <a:lnTo>
                    <a:pt x="64" y="3"/>
                  </a:lnTo>
                  <a:lnTo>
                    <a:pt x="70" y="5"/>
                  </a:lnTo>
                  <a:lnTo>
                    <a:pt x="75" y="7"/>
                  </a:lnTo>
                  <a:lnTo>
                    <a:pt x="81" y="11"/>
                  </a:lnTo>
                  <a:lnTo>
                    <a:pt x="86" y="14"/>
                  </a:lnTo>
                  <a:lnTo>
                    <a:pt x="93" y="20"/>
                  </a:lnTo>
                  <a:lnTo>
                    <a:pt x="99" y="26"/>
                  </a:lnTo>
                  <a:lnTo>
                    <a:pt x="103" y="30"/>
                  </a:lnTo>
                  <a:lnTo>
                    <a:pt x="98" y="31"/>
                  </a:lnTo>
                  <a:lnTo>
                    <a:pt x="90" y="33"/>
                  </a:lnTo>
                  <a:lnTo>
                    <a:pt x="85" y="35"/>
                  </a:lnTo>
                  <a:lnTo>
                    <a:pt x="82" y="42"/>
                  </a:lnTo>
                  <a:lnTo>
                    <a:pt x="82" y="52"/>
                  </a:lnTo>
                  <a:close/>
                </a:path>
              </a:pathLst>
            </a:custGeom>
            <a:solidFill>
              <a:srgbClr val="BFCC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7684" name="Group 164">
              <a:extLst>
                <a:ext uri="{FF2B5EF4-FFF2-40B4-BE49-F238E27FC236}">
                  <a16:creationId xmlns:a16="http://schemas.microsoft.com/office/drawing/2014/main" id="{DFB24C2C-0DB3-4266-A7AB-93037A593176}"/>
                </a:ext>
              </a:extLst>
            </p:cNvPr>
            <p:cNvGrpSpPr>
              <a:grpSpLocks/>
            </p:cNvGrpSpPr>
            <p:nvPr/>
          </p:nvGrpSpPr>
          <p:grpSpPr bwMode="auto">
            <a:xfrm>
              <a:off x="1992" y="2914"/>
              <a:ext cx="1084" cy="364"/>
              <a:chOff x="1981" y="2837"/>
              <a:chExt cx="1084" cy="364"/>
            </a:xfrm>
          </p:grpSpPr>
          <p:sp>
            <p:nvSpPr>
              <p:cNvPr id="107685" name="Freeform 165">
                <a:extLst>
                  <a:ext uri="{FF2B5EF4-FFF2-40B4-BE49-F238E27FC236}">
                    <a16:creationId xmlns:a16="http://schemas.microsoft.com/office/drawing/2014/main" id="{62B4F0EA-5CD4-49BE-850E-A6CB6B2B6D37}"/>
                  </a:ext>
                </a:extLst>
              </p:cNvPr>
              <p:cNvSpPr>
                <a:spLocks/>
              </p:cNvSpPr>
              <p:nvPr/>
            </p:nvSpPr>
            <p:spPr bwMode="auto">
              <a:xfrm>
                <a:off x="1981" y="2954"/>
                <a:ext cx="122" cy="130"/>
              </a:xfrm>
              <a:custGeom>
                <a:avLst/>
                <a:gdLst>
                  <a:gd name="T0" fmla="*/ 3 w 243"/>
                  <a:gd name="T1" fmla="*/ 13 h 260"/>
                  <a:gd name="T2" fmla="*/ 21 w 243"/>
                  <a:gd name="T3" fmla="*/ 0 h 260"/>
                  <a:gd name="T4" fmla="*/ 33 w 243"/>
                  <a:gd name="T5" fmla="*/ 2 h 260"/>
                  <a:gd name="T6" fmla="*/ 46 w 243"/>
                  <a:gd name="T7" fmla="*/ 5 h 260"/>
                  <a:gd name="T8" fmla="*/ 62 w 243"/>
                  <a:gd name="T9" fmla="*/ 5 h 260"/>
                  <a:gd name="T10" fmla="*/ 77 w 243"/>
                  <a:gd name="T11" fmla="*/ 7 h 260"/>
                  <a:gd name="T12" fmla="*/ 86 w 243"/>
                  <a:gd name="T13" fmla="*/ 13 h 260"/>
                  <a:gd name="T14" fmla="*/ 104 w 243"/>
                  <a:gd name="T15" fmla="*/ 27 h 260"/>
                  <a:gd name="T16" fmla="*/ 124 w 243"/>
                  <a:gd name="T17" fmla="*/ 43 h 260"/>
                  <a:gd name="T18" fmla="*/ 142 w 243"/>
                  <a:gd name="T19" fmla="*/ 54 h 260"/>
                  <a:gd name="T20" fmla="*/ 154 w 243"/>
                  <a:gd name="T21" fmla="*/ 58 h 260"/>
                  <a:gd name="T22" fmla="*/ 161 w 243"/>
                  <a:gd name="T23" fmla="*/ 60 h 260"/>
                  <a:gd name="T24" fmla="*/ 166 w 243"/>
                  <a:gd name="T25" fmla="*/ 65 h 260"/>
                  <a:gd name="T26" fmla="*/ 180 w 243"/>
                  <a:gd name="T27" fmla="*/ 76 h 260"/>
                  <a:gd name="T28" fmla="*/ 197 w 243"/>
                  <a:gd name="T29" fmla="*/ 91 h 260"/>
                  <a:gd name="T30" fmla="*/ 212 w 243"/>
                  <a:gd name="T31" fmla="*/ 102 h 260"/>
                  <a:gd name="T32" fmla="*/ 217 w 243"/>
                  <a:gd name="T33" fmla="*/ 118 h 260"/>
                  <a:gd name="T34" fmla="*/ 212 w 243"/>
                  <a:gd name="T35" fmla="*/ 143 h 260"/>
                  <a:gd name="T36" fmla="*/ 202 w 243"/>
                  <a:gd name="T37" fmla="*/ 150 h 260"/>
                  <a:gd name="T38" fmla="*/ 190 w 243"/>
                  <a:gd name="T39" fmla="*/ 156 h 260"/>
                  <a:gd name="T40" fmla="*/ 179 w 243"/>
                  <a:gd name="T41" fmla="*/ 159 h 260"/>
                  <a:gd name="T42" fmla="*/ 172 w 243"/>
                  <a:gd name="T43" fmla="*/ 165 h 260"/>
                  <a:gd name="T44" fmla="*/ 177 w 243"/>
                  <a:gd name="T45" fmla="*/ 173 h 260"/>
                  <a:gd name="T46" fmla="*/ 191 w 243"/>
                  <a:gd name="T47" fmla="*/ 182 h 260"/>
                  <a:gd name="T48" fmla="*/ 204 w 243"/>
                  <a:gd name="T49" fmla="*/ 186 h 260"/>
                  <a:gd name="T50" fmla="*/ 214 w 243"/>
                  <a:gd name="T51" fmla="*/ 184 h 260"/>
                  <a:gd name="T52" fmla="*/ 225 w 243"/>
                  <a:gd name="T53" fmla="*/ 189 h 260"/>
                  <a:gd name="T54" fmla="*/ 241 w 243"/>
                  <a:gd name="T55" fmla="*/ 211 h 260"/>
                  <a:gd name="T56" fmla="*/ 230 w 243"/>
                  <a:gd name="T57" fmla="*/ 227 h 260"/>
                  <a:gd name="T58" fmla="*/ 221 w 243"/>
                  <a:gd name="T59" fmla="*/ 239 h 260"/>
                  <a:gd name="T60" fmla="*/ 206 w 243"/>
                  <a:gd name="T61" fmla="*/ 242 h 260"/>
                  <a:gd name="T62" fmla="*/ 177 w 243"/>
                  <a:gd name="T63" fmla="*/ 247 h 260"/>
                  <a:gd name="T64" fmla="*/ 151 w 243"/>
                  <a:gd name="T65" fmla="*/ 254 h 260"/>
                  <a:gd name="T66" fmla="*/ 129 w 243"/>
                  <a:gd name="T67" fmla="*/ 258 h 260"/>
                  <a:gd name="T68" fmla="*/ 113 w 243"/>
                  <a:gd name="T69" fmla="*/ 259 h 260"/>
                  <a:gd name="T70" fmla="*/ 84 w 243"/>
                  <a:gd name="T71" fmla="*/ 260 h 260"/>
                  <a:gd name="T72" fmla="*/ 46 w 243"/>
                  <a:gd name="T73" fmla="*/ 259 h 260"/>
                  <a:gd name="T74" fmla="*/ 13 w 243"/>
                  <a:gd name="T75" fmla="*/ 254 h 260"/>
                  <a:gd name="T76" fmla="*/ 0 w 243"/>
                  <a:gd name="T77" fmla="*/ 16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3" h="260">
                    <a:moveTo>
                      <a:pt x="0" y="16"/>
                    </a:moveTo>
                    <a:lnTo>
                      <a:pt x="3" y="13"/>
                    </a:lnTo>
                    <a:lnTo>
                      <a:pt x="12" y="6"/>
                    </a:lnTo>
                    <a:lnTo>
                      <a:pt x="21" y="0"/>
                    </a:lnTo>
                    <a:lnTo>
                      <a:pt x="29" y="0"/>
                    </a:lnTo>
                    <a:lnTo>
                      <a:pt x="33" y="2"/>
                    </a:lnTo>
                    <a:lnTo>
                      <a:pt x="39" y="4"/>
                    </a:lnTo>
                    <a:lnTo>
                      <a:pt x="46" y="5"/>
                    </a:lnTo>
                    <a:lnTo>
                      <a:pt x="54" y="5"/>
                    </a:lnTo>
                    <a:lnTo>
                      <a:pt x="62" y="5"/>
                    </a:lnTo>
                    <a:lnTo>
                      <a:pt x="70" y="6"/>
                    </a:lnTo>
                    <a:lnTo>
                      <a:pt x="77" y="7"/>
                    </a:lnTo>
                    <a:lnTo>
                      <a:pt x="82" y="9"/>
                    </a:lnTo>
                    <a:lnTo>
                      <a:pt x="86" y="13"/>
                    </a:lnTo>
                    <a:lnTo>
                      <a:pt x="94" y="20"/>
                    </a:lnTo>
                    <a:lnTo>
                      <a:pt x="104" y="27"/>
                    </a:lnTo>
                    <a:lnTo>
                      <a:pt x="114" y="35"/>
                    </a:lnTo>
                    <a:lnTo>
                      <a:pt x="124" y="43"/>
                    </a:lnTo>
                    <a:lnTo>
                      <a:pt x="134" y="50"/>
                    </a:lnTo>
                    <a:lnTo>
                      <a:pt x="142" y="54"/>
                    </a:lnTo>
                    <a:lnTo>
                      <a:pt x="147" y="57"/>
                    </a:lnTo>
                    <a:lnTo>
                      <a:pt x="154" y="58"/>
                    </a:lnTo>
                    <a:lnTo>
                      <a:pt x="158" y="59"/>
                    </a:lnTo>
                    <a:lnTo>
                      <a:pt x="161" y="60"/>
                    </a:lnTo>
                    <a:lnTo>
                      <a:pt x="164" y="62"/>
                    </a:lnTo>
                    <a:lnTo>
                      <a:pt x="166" y="65"/>
                    </a:lnTo>
                    <a:lnTo>
                      <a:pt x="172" y="69"/>
                    </a:lnTo>
                    <a:lnTo>
                      <a:pt x="180" y="76"/>
                    </a:lnTo>
                    <a:lnTo>
                      <a:pt x="188" y="83"/>
                    </a:lnTo>
                    <a:lnTo>
                      <a:pt x="197" y="91"/>
                    </a:lnTo>
                    <a:lnTo>
                      <a:pt x="205" y="97"/>
                    </a:lnTo>
                    <a:lnTo>
                      <a:pt x="212" y="102"/>
                    </a:lnTo>
                    <a:lnTo>
                      <a:pt x="217" y="104"/>
                    </a:lnTo>
                    <a:lnTo>
                      <a:pt x="217" y="118"/>
                    </a:lnTo>
                    <a:lnTo>
                      <a:pt x="215" y="131"/>
                    </a:lnTo>
                    <a:lnTo>
                      <a:pt x="212" y="143"/>
                    </a:lnTo>
                    <a:lnTo>
                      <a:pt x="206" y="148"/>
                    </a:lnTo>
                    <a:lnTo>
                      <a:pt x="202" y="150"/>
                    </a:lnTo>
                    <a:lnTo>
                      <a:pt x="196" y="153"/>
                    </a:lnTo>
                    <a:lnTo>
                      <a:pt x="190" y="156"/>
                    </a:lnTo>
                    <a:lnTo>
                      <a:pt x="184" y="157"/>
                    </a:lnTo>
                    <a:lnTo>
                      <a:pt x="179" y="159"/>
                    </a:lnTo>
                    <a:lnTo>
                      <a:pt x="174" y="161"/>
                    </a:lnTo>
                    <a:lnTo>
                      <a:pt x="172" y="165"/>
                    </a:lnTo>
                    <a:lnTo>
                      <a:pt x="173" y="167"/>
                    </a:lnTo>
                    <a:lnTo>
                      <a:pt x="177" y="173"/>
                    </a:lnTo>
                    <a:lnTo>
                      <a:pt x="184" y="178"/>
                    </a:lnTo>
                    <a:lnTo>
                      <a:pt x="191" y="182"/>
                    </a:lnTo>
                    <a:lnTo>
                      <a:pt x="199" y="184"/>
                    </a:lnTo>
                    <a:lnTo>
                      <a:pt x="204" y="186"/>
                    </a:lnTo>
                    <a:lnTo>
                      <a:pt x="210" y="184"/>
                    </a:lnTo>
                    <a:lnTo>
                      <a:pt x="214" y="184"/>
                    </a:lnTo>
                    <a:lnTo>
                      <a:pt x="219" y="184"/>
                    </a:lnTo>
                    <a:lnTo>
                      <a:pt x="225" y="189"/>
                    </a:lnTo>
                    <a:lnTo>
                      <a:pt x="234" y="199"/>
                    </a:lnTo>
                    <a:lnTo>
                      <a:pt x="241" y="211"/>
                    </a:lnTo>
                    <a:lnTo>
                      <a:pt x="243" y="222"/>
                    </a:lnTo>
                    <a:lnTo>
                      <a:pt x="230" y="227"/>
                    </a:lnTo>
                    <a:lnTo>
                      <a:pt x="225" y="233"/>
                    </a:lnTo>
                    <a:lnTo>
                      <a:pt x="221" y="239"/>
                    </a:lnTo>
                    <a:lnTo>
                      <a:pt x="219" y="241"/>
                    </a:lnTo>
                    <a:lnTo>
                      <a:pt x="206" y="242"/>
                    </a:lnTo>
                    <a:lnTo>
                      <a:pt x="192" y="243"/>
                    </a:lnTo>
                    <a:lnTo>
                      <a:pt x="177" y="247"/>
                    </a:lnTo>
                    <a:lnTo>
                      <a:pt x="164" y="250"/>
                    </a:lnTo>
                    <a:lnTo>
                      <a:pt x="151" y="254"/>
                    </a:lnTo>
                    <a:lnTo>
                      <a:pt x="139" y="256"/>
                    </a:lnTo>
                    <a:lnTo>
                      <a:pt x="129" y="258"/>
                    </a:lnTo>
                    <a:lnTo>
                      <a:pt x="122" y="259"/>
                    </a:lnTo>
                    <a:lnTo>
                      <a:pt x="113" y="259"/>
                    </a:lnTo>
                    <a:lnTo>
                      <a:pt x="100" y="260"/>
                    </a:lnTo>
                    <a:lnTo>
                      <a:pt x="84" y="260"/>
                    </a:lnTo>
                    <a:lnTo>
                      <a:pt x="66" y="260"/>
                    </a:lnTo>
                    <a:lnTo>
                      <a:pt x="46" y="259"/>
                    </a:lnTo>
                    <a:lnTo>
                      <a:pt x="29" y="257"/>
                    </a:lnTo>
                    <a:lnTo>
                      <a:pt x="13" y="254"/>
                    </a:lnTo>
                    <a:lnTo>
                      <a:pt x="0" y="249"/>
                    </a:lnTo>
                    <a:lnTo>
                      <a:pt x="0" y="16"/>
                    </a:lnTo>
                    <a:close/>
                  </a:path>
                </a:pathLst>
              </a:custGeom>
              <a:solidFill>
                <a:srgbClr val="284C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686" name="Freeform 166">
                <a:extLst>
                  <a:ext uri="{FF2B5EF4-FFF2-40B4-BE49-F238E27FC236}">
                    <a16:creationId xmlns:a16="http://schemas.microsoft.com/office/drawing/2014/main" id="{EED8A803-3C3A-4CC4-97CA-4DEC760E777E}"/>
                  </a:ext>
                </a:extLst>
              </p:cNvPr>
              <p:cNvSpPr>
                <a:spLocks/>
              </p:cNvSpPr>
              <p:nvPr/>
            </p:nvSpPr>
            <p:spPr bwMode="auto">
              <a:xfrm>
                <a:off x="2111" y="3027"/>
                <a:ext cx="68" cy="53"/>
              </a:xfrm>
              <a:custGeom>
                <a:avLst/>
                <a:gdLst>
                  <a:gd name="T0" fmla="*/ 4 w 135"/>
                  <a:gd name="T1" fmla="*/ 21 h 106"/>
                  <a:gd name="T2" fmla="*/ 2 w 135"/>
                  <a:gd name="T3" fmla="*/ 31 h 106"/>
                  <a:gd name="T4" fmla="*/ 0 w 135"/>
                  <a:gd name="T5" fmla="*/ 47 h 106"/>
                  <a:gd name="T6" fmla="*/ 0 w 135"/>
                  <a:gd name="T7" fmla="*/ 63 h 106"/>
                  <a:gd name="T8" fmla="*/ 0 w 135"/>
                  <a:gd name="T9" fmla="*/ 72 h 106"/>
                  <a:gd name="T10" fmla="*/ 6 w 135"/>
                  <a:gd name="T11" fmla="*/ 72 h 106"/>
                  <a:gd name="T12" fmla="*/ 13 w 135"/>
                  <a:gd name="T13" fmla="*/ 73 h 106"/>
                  <a:gd name="T14" fmla="*/ 21 w 135"/>
                  <a:gd name="T15" fmla="*/ 73 h 106"/>
                  <a:gd name="T16" fmla="*/ 28 w 135"/>
                  <a:gd name="T17" fmla="*/ 74 h 106"/>
                  <a:gd name="T18" fmla="*/ 36 w 135"/>
                  <a:gd name="T19" fmla="*/ 74 h 106"/>
                  <a:gd name="T20" fmla="*/ 42 w 135"/>
                  <a:gd name="T21" fmla="*/ 76 h 106"/>
                  <a:gd name="T22" fmla="*/ 46 w 135"/>
                  <a:gd name="T23" fmla="*/ 77 h 106"/>
                  <a:gd name="T24" fmla="*/ 49 w 135"/>
                  <a:gd name="T25" fmla="*/ 78 h 106"/>
                  <a:gd name="T26" fmla="*/ 51 w 135"/>
                  <a:gd name="T27" fmla="*/ 80 h 106"/>
                  <a:gd name="T28" fmla="*/ 55 w 135"/>
                  <a:gd name="T29" fmla="*/ 84 h 106"/>
                  <a:gd name="T30" fmla="*/ 60 w 135"/>
                  <a:gd name="T31" fmla="*/ 88 h 106"/>
                  <a:gd name="T32" fmla="*/ 66 w 135"/>
                  <a:gd name="T33" fmla="*/ 93 h 106"/>
                  <a:gd name="T34" fmla="*/ 72 w 135"/>
                  <a:gd name="T35" fmla="*/ 98 h 106"/>
                  <a:gd name="T36" fmla="*/ 76 w 135"/>
                  <a:gd name="T37" fmla="*/ 102 h 106"/>
                  <a:gd name="T38" fmla="*/ 81 w 135"/>
                  <a:gd name="T39" fmla="*/ 104 h 106"/>
                  <a:gd name="T40" fmla="*/ 83 w 135"/>
                  <a:gd name="T41" fmla="*/ 106 h 106"/>
                  <a:gd name="T42" fmla="*/ 87 w 135"/>
                  <a:gd name="T43" fmla="*/ 104 h 106"/>
                  <a:gd name="T44" fmla="*/ 93 w 135"/>
                  <a:gd name="T45" fmla="*/ 100 h 106"/>
                  <a:gd name="T46" fmla="*/ 101 w 135"/>
                  <a:gd name="T47" fmla="*/ 94 h 106"/>
                  <a:gd name="T48" fmla="*/ 109 w 135"/>
                  <a:gd name="T49" fmla="*/ 87 h 106"/>
                  <a:gd name="T50" fmla="*/ 116 w 135"/>
                  <a:gd name="T51" fmla="*/ 81 h 106"/>
                  <a:gd name="T52" fmla="*/ 123 w 135"/>
                  <a:gd name="T53" fmla="*/ 74 h 106"/>
                  <a:gd name="T54" fmla="*/ 127 w 135"/>
                  <a:gd name="T55" fmla="*/ 70 h 106"/>
                  <a:gd name="T56" fmla="*/ 129 w 135"/>
                  <a:gd name="T57" fmla="*/ 66 h 106"/>
                  <a:gd name="T58" fmla="*/ 131 w 135"/>
                  <a:gd name="T59" fmla="*/ 62 h 106"/>
                  <a:gd name="T60" fmla="*/ 133 w 135"/>
                  <a:gd name="T61" fmla="*/ 54 h 106"/>
                  <a:gd name="T62" fmla="*/ 135 w 135"/>
                  <a:gd name="T63" fmla="*/ 47 h 106"/>
                  <a:gd name="T64" fmla="*/ 135 w 135"/>
                  <a:gd name="T65" fmla="*/ 42 h 106"/>
                  <a:gd name="T66" fmla="*/ 132 w 135"/>
                  <a:gd name="T67" fmla="*/ 35 h 106"/>
                  <a:gd name="T68" fmla="*/ 124 w 135"/>
                  <a:gd name="T69" fmla="*/ 23 h 106"/>
                  <a:gd name="T70" fmla="*/ 114 w 135"/>
                  <a:gd name="T71" fmla="*/ 11 h 106"/>
                  <a:gd name="T72" fmla="*/ 108 w 135"/>
                  <a:gd name="T73" fmla="*/ 4 h 106"/>
                  <a:gd name="T74" fmla="*/ 104 w 135"/>
                  <a:gd name="T75" fmla="*/ 3 h 106"/>
                  <a:gd name="T76" fmla="*/ 98 w 135"/>
                  <a:gd name="T77" fmla="*/ 2 h 106"/>
                  <a:gd name="T78" fmla="*/ 90 w 135"/>
                  <a:gd name="T79" fmla="*/ 2 h 106"/>
                  <a:gd name="T80" fmla="*/ 82 w 135"/>
                  <a:gd name="T81" fmla="*/ 1 h 106"/>
                  <a:gd name="T82" fmla="*/ 73 w 135"/>
                  <a:gd name="T83" fmla="*/ 1 h 106"/>
                  <a:gd name="T84" fmla="*/ 65 w 135"/>
                  <a:gd name="T85" fmla="*/ 0 h 106"/>
                  <a:gd name="T86" fmla="*/ 58 w 135"/>
                  <a:gd name="T87" fmla="*/ 0 h 106"/>
                  <a:gd name="T88" fmla="*/ 53 w 135"/>
                  <a:gd name="T89" fmla="*/ 1 h 106"/>
                  <a:gd name="T90" fmla="*/ 49 w 135"/>
                  <a:gd name="T91" fmla="*/ 2 h 106"/>
                  <a:gd name="T92" fmla="*/ 42 w 135"/>
                  <a:gd name="T93" fmla="*/ 4 h 106"/>
                  <a:gd name="T94" fmla="*/ 34 w 135"/>
                  <a:gd name="T95" fmla="*/ 8 h 106"/>
                  <a:gd name="T96" fmla="*/ 26 w 135"/>
                  <a:gd name="T97" fmla="*/ 11 h 106"/>
                  <a:gd name="T98" fmla="*/ 18 w 135"/>
                  <a:gd name="T99" fmla="*/ 15 h 106"/>
                  <a:gd name="T100" fmla="*/ 11 w 135"/>
                  <a:gd name="T101" fmla="*/ 18 h 106"/>
                  <a:gd name="T102" fmla="*/ 6 w 135"/>
                  <a:gd name="T103" fmla="*/ 20 h 106"/>
                  <a:gd name="T104" fmla="*/ 4 w 135"/>
                  <a:gd name="T105" fmla="*/ 2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5" h="106">
                    <a:moveTo>
                      <a:pt x="4" y="21"/>
                    </a:moveTo>
                    <a:lnTo>
                      <a:pt x="2" y="31"/>
                    </a:lnTo>
                    <a:lnTo>
                      <a:pt x="0" y="47"/>
                    </a:lnTo>
                    <a:lnTo>
                      <a:pt x="0" y="63"/>
                    </a:lnTo>
                    <a:lnTo>
                      <a:pt x="0" y="72"/>
                    </a:lnTo>
                    <a:lnTo>
                      <a:pt x="6" y="72"/>
                    </a:lnTo>
                    <a:lnTo>
                      <a:pt x="13" y="73"/>
                    </a:lnTo>
                    <a:lnTo>
                      <a:pt x="21" y="73"/>
                    </a:lnTo>
                    <a:lnTo>
                      <a:pt x="28" y="74"/>
                    </a:lnTo>
                    <a:lnTo>
                      <a:pt x="36" y="74"/>
                    </a:lnTo>
                    <a:lnTo>
                      <a:pt x="42" y="76"/>
                    </a:lnTo>
                    <a:lnTo>
                      <a:pt x="46" y="77"/>
                    </a:lnTo>
                    <a:lnTo>
                      <a:pt x="49" y="78"/>
                    </a:lnTo>
                    <a:lnTo>
                      <a:pt x="51" y="80"/>
                    </a:lnTo>
                    <a:lnTo>
                      <a:pt x="55" y="84"/>
                    </a:lnTo>
                    <a:lnTo>
                      <a:pt x="60" y="88"/>
                    </a:lnTo>
                    <a:lnTo>
                      <a:pt x="66" y="93"/>
                    </a:lnTo>
                    <a:lnTo>
                      <a:pt x="72" y="98"/>
                    </a:lnTo>
                    <a:lnTo>
                      <a:pt x="76" y="102"/>
                    </a:lnTo>
                    <a:lnTo>
                      <a:pt x="81" y="104"/>
                    </a:lnTo>
                    <a:lnTo>
                      <a:pt x="83" y="106"/>
                    </a:lnTo>
                    <a:lnTo>
                      <a:pt x="87" y="104"/>
                    </a:lnTo>
                    <a:lnTo>
                      <a:pt x="93" y="100"/>
                    </a:lnTo>
                    <a:lnTo>
                      <a:pt x="101" y="94"/>
                    </a:lnTo>
                    <a:lnTo>
                      <a:pt x="109" y="87"/>
                    </a:lnTo>
                    <a:lnTo>
                      <a:pt x="116" y="81"/>
                    </a:lnTo>
                    <a:lnTo>
                      <a:pt x="123" y="74"/>
                    </a:lnTo>
                    <a:lnTo>
                      <a:pt x="127" y="70"/>
                    </a:lnTo>
                    <a:lnTo>
                      <a:pt x="129" y="66"/>
                    </a:lnTo>
                    <a:lnTo>
                      <a:pt x="131" y="62"/>
                    </a:lnTo>
                    <a:lnTo>
                      <a:pt x="133" y="54"/>
                    </a:lnTo>
                    <a:lnTo>
                      <a:pt x="135" y="47"/>
                    </a:lnTo>
                    <a:lnTo>
                      <a:pt x="135" y="42"/>
                    </a:lnTo>
                    <a:lnTo>
                      <a:pt x="132" y="35"/>
                    </a:lnTo>
                    <a:lnTo>
                      <a:pt x="124" y="23"/>
                    </a:lnTo>
                    <a:lnTo>
                      <a:pt x="114" y="11"/>
                    </a:lnTo>
                    <a:lnTo>
                      <a:pt x="108" y="4"/>
                    </a:lnTo>
                    <a:lnTo>
                      <a:pt x="104" y="3"/>
                    </a:lnTo>
                    <a:lnTo>
                      <a:pt x="98" y="2"/>
                    </a:lnTo>
                    <a:lnTo>
                      <a:pt x="90" y="2"/>
                    </a:lnTo>
                    <a:lnTo>
                      <a:pt x="82" y="1"/>
                    </a:lnTo>
                    <a:lnTo>
                      <a:pt x="73" y="1"/>
                    </a:lnTo>
                    <a:lnTo>
                      <a:pt x="65" y="0"/>
                    </a:lnTo>
                    <a:lnTo>
                      <a:pt x="58" y="0"/>
                    </a:lnTo>
                    <a:lnTo>
                      <a:pt x="53" y="1"/>
                    </a:lnTo>
                    <a:lnTo>
                      <a:pt x="49" y="2"/>
                    </a:lnTo>
                    <a:lnTo>
                      <a:pt x="42" y="4"/>
                    </a:lnTo>
                    <a:lnTo>
                      <a:pt x="34" y="8"/>
                    </a:lnTo>
                    <a:lnTo>
                      <a:pt x="26" y="11"/>
                    </a:lnTo>
                    <a:lnTo>
                      <a:pt x="18" y="15"/>
                    </a:lnTo>
                    <a:lnTo>
                      <a:pt x="11" y="18"/>
                    </a:lnTo>
                    <a:lnTo>
                      <a:pt x="6" y="20"/>
                    </a:lnTo>
                    <a:lnTo>
                      <a:pt x="4" y="21"/>
                    </a:lnTo>
                    <a:close/>
                  </a:path>
                </a:pathLst>
              </a:custGeom>
              <a:solidFill>
                <a:srgbClr val="284C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7687" name="Group 167">
                <a:extLst>
                  <a:ext uri="{FF2B5EF4-FFF2-40B4-BE49-F238E27FC236}">
                    <a16:creationId xmlns:a16="http://schemas.microsoft.com/office/drawing/2014/main" id="{540F98C6-3F9C-4503-919A-B30006CD4167}"/>
                  </a:ext>
                </a:extLst>
              </p:cNvPr>
              <p:cNvGrpSpPr>
                <a:grpSpLocks/>
              </p:cNvGrpSpPr>
              <p:nvPr/>
            </p:nvGrpSpPr>
            <p:grpSpPr bwMode="auto">
              <a:xfrm>
                <a:off x="1981" y="2837"/>
                <a:ext cx="1084" cy="364"/>
                <a:chOff x="1981" y="2837"/>
                <a:chExt cx="1084" cy="364"/>
              </a:xfrm>
            </p:grpSpPr>
            <p:sp>
              <p:nvSpPr>
                <p:cNvPr id="107688" name="Freeform 168">
                  <a:extLst>
                    <a:ext uri="{FF2B5EF4-FFF2-40B4-BE49-F238E27FC236}">
                      <a16:creationId xmlns:a16="http://schemas.microsoft.com/office/drawing/2014/main" id="{46000CFE-1CE9-40D1-BF84-CD40BD86A42F}"/>
                    </a:ext>
                  </a:extLst>
                </p:cNvPr>
                <p:cNvSpPr>
                  <a:spLocks/>
                </p:cNvSpPr>
                <p:nvPr/>
              </p:nvSpPr>
              <p:spPr bwMode="auto">
                <a:xfrm>
                  <a:off x="1981" y="2837"/>
                  <a:ext cx="158" cy="156"/>
                </a:xfrm>
                <a:custGeom>
                  <a:avLst/>
                  <a:gdLst>
                    <a:gd name="T0" fmla="*/ 14 w 317"/>
                    <a:gd name="T1" fmla="*/ 57 h 313"/>
                    <a:gd name="T2" fmla="*/ 39 w 317"/>
                    <a:gd name="T3" fmla="*/ 50 h 313"/>
                    <a:gd name="T4" fmla="*/ 60 w 317"/>
                    <a:gd name="T5" fmla="*/ 43 h 313"/>
                    <a:gd name="T6" fmla="*/ 75 w 317"/>
                    <a:gd name="T7" fmla="*/ 38 h 313"/>
                    <a:gd name="T8" fmla="*/ 84 w 317"/>
                    <a:gd name="T9" fmla="*/ 35 h 313"/>
                    <a:gd name="T10" fmla="*/ 94 w 317"/>
                    <a:gd name="T11" fmla="*/ 29 h 313"/>
                    <a:gd name="T12" fmla="*/ 105 w 317"/>
                    <a:gd name="T13" fmla="*/ 24 h 313"/>
                    <a:gd name="T14" fmla="*/ 112 w 317"/>
                    <a:gd name="T15" fmla="*/ 19 h 313"/>
                    <a:gd name="T16" fmla="*/ 115 w 317"/>
                    <a:gd name="T17" fmla="*/ 13 h 313"/>
                    <a:gd name="T18" fmla="*/ 119 w 317"/>
                    <a:gd name="T19" fmla="*/ 3 h 313"/>
                    <a:gd name="T20" fmla="*/ 126 w 317"/>
                    <a:gd name="T21" fmla="*/ 2 h 313"/>
                    <a:gd name="T22" fmla="*/ 139 w 317"/>
                    <a:gd name="T23" fmla="*/ 0 h 313"/>
                    <a:gd name="T24" fmla="*/ 157 w 317"/>
                    <a:gd name="T25" fmla="*/ 0 h 313"/>
                    <a:gd name="T26" fmla="*/ 173 w 317"/>
                    <a:gd name="T27" fmla="*/ 0 h 313"/>
                    <a:gd name="T28" fmla="*/ 188 w 317"/>
                    <a:gd name="T29" fmla="*/ 5 h 313"/>
                    <a:gd name="T30" fmla="*/ 218 w 317"/>
                    <a:gd name="T31" fmla="*/ 15 h 313"/>
                    <a:gd name="T32" fmla="*/ 250 w 317"/>
                    <a:gd name="T33" fmla="*/ 30 h 313"/>
                    <a:gd name="T34" fmla="*/ 274 w 317"/>
                    <a:gd name="T35" fmla="*/ 42 h 313"/>
                    <a:gd name="T36" fmla="*/ 286 w 317"/>
                    <a:gd name="T37" fmla="*/ 57 h 313"/>
                    <a:gd name="T38" fmla="*/ 301 w 317"/>
                    <a:gd name="T39" fmla="*/ 91 h 313"/>
                    <a:gd name="T40" fmla="*/ 305 w 317"/>
                    <a:gd name="T41" fmla="*/ 129 h 313"/>
                    <a:gd name="T42" fmla="*/ 310 w 317"/>
                    <a:gd name="T43" fmla="*/ 207 h 313"/>
                    <a:gd name="T44" fmla="*/ 317 w 317"/>
                    <a:gd name="T45" fmla="*/ 241 h 313"/>
                    <a:gd name="T46" fmla="*/ 313 w 317"/>
                    <a:gd name="T47" fmla="*/ 255 h 313"/>
                    <a:gd name="T48" fmla="*/ 295 w 317"/>
                    <a:gd name="T49" fmla="*/ 260 h 313"/>
                    <a:gd name="T50" fmla="*/ 275 w 317"/>
                    <a:gd name="T51" fmla="*/ 265 h 313"/>
                    <a:gd name="T52" fmla="*/ 260 w 317"/>
                    <a:gd name="T53" fmla="*/ 272 h 313"/>
                    <a:gd name="T54" fmla="*/ 248 w 317"/>
                    <a:gd name="T55" fmla="*/ 278 h 313"/>
                    <a:gd name="T56" fmla="*/ 235 w 317"/>
                    <a:gd name="T57" fmla="*/ 283 h 313"/>
                    <a:gd name="T58" fmla="*/ 207 w 317"/>
                    <a:gd name="T59" fmla="*/ 294 h 313"/>
                    <a:gd name="T60" fmla="*/ 169 w 317"/>
                    <a:gd name="T61" fmla="*/ 307 h 313"/>
                    <a:gd name="T62" fmla="*/ 131 w 317"/>
                    <a:gd name="T63" fmla="*/ 313 h 313"/>
                    <a:gd name="T64" fmla="*/ 100 w 317"/>
                    <a:gd name="T65" fmla="*/ 307 h 313"/>
                    <a:gd name="T66" fmla="*/ 68 w 317"/>
                    <a:gd name="T67" fmla="*/ 302 h 313"/>
                    <a:gd name="T68" fmla="*/ 36 w 317"/>
                    <a:gd name="T69" fmla="*/ 302 h 313"/>
                    <a:gd name="T70" fmla="*/ 9 w 317"/>
                    <a:gd name="T71" fmla="*/ 306 h 313"/>
                    <a:gd name="T72" fmla="*/ 0 w 317"/>
                    <a:gd name="T73" fmla="*/ 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7" h="313">
                      <a:moveTo>
                        <a:pt x="0" y="59"/>
                      </a:moveTo>
                      <a:lnTo>
                        <a:pt x="14" y="57"/>
                      </a:lnTo>
                      <a:lnTo>
                        <a:pt x="27" y="53"/>
                      </a:lnTo>
                      <a:lnTo>
                        <a:pt x="39" y="50"/>
                      </a:lnTo>
                      <a:lnTo>
                        <a:pt x="51" y="47"/>
                      </a:lnTo>
                      <a:lnTo>
                        <a:pt x="60" y="43"/>
                      </a:lnTo>
                      <a:lnTo>
                        <a:pt x="68" y="41"/>
                      </a:lnTo>
                      <a:lnTo>
                        <a:pt x="75" y="38"/>
                      </a:lnTo>
                      <a:lnTo>
                        <a:pt x="78" y="37"/>
                      </a:lnTo>
                      <a:lnTo>
                        <a:pt x="84" y="35"/>
                      </a:lnTo>
                      <a:lnTo>
                        <a:pt x="89" y="32"/>
                      </a:lnTo>
                      <a:lnTo>
                        <a:pt x="94" y="29"/>
                      </a:lnTo>
                      <a:lnTo>
                        <a:pt x="100" y="26"/>
                      </a:lnTo>
                      <a:lnTo>
                        <a:pt x="105" y="24"/>
                      </a:lnTo>
                      <a:lnTo>
                        <a:pt x="108" y="21"/>
                      </a:lnTo>
                      <a:lnTo>
                        <a:pt x="112" y="19"/>
                      </a:lnTo>
                      <a:lnTo>
                        <a:pt x="114" y="19"/>
                      </a:lnTo>
                      <a:lnTo>
                        <a:pt x="115" y="13"/>
                      </a:lnTo>
                      <a:lnTo>
                        <a:pt x="116" y="7"/>
                      </a:lnTo>
                      <a:lnTo>
                        <a:pt x="119" y="3"/>
                      </a:lnTo>
                      <a:lnTo>
                        <a:pt x="122" y="2"/>
                      </a:lnTo>
                      <a:lnTo>
                        <a:pt x="126" y="2"/>
                      </a:lnTo>
                      <a:lnTo>
                        <a:pt x="133" y="0"/>
                      </a:lnTo>
                      <a:lnTo>
                        <a:pt x="139" y="0"/>
                      </a:lnTo>
                      <a:lnTo>
                        <a:pt x="147" y="0"/>
                      </a:lnTo>
                      <a:lnTo>
                        <a:pt x="157" y="0"/>
                      </a:lnTo>
                      <a:lnTo>
                        <a:pt x="165" y="0"/>
                      </a:lnTo>
                      <a:lnTo>
                        <a:pt x="173" y="0"/>
                      </a:lnTo>
                      <a:lnTo>
                        <a:pt x="179" y="2"/>
                      </a:lnTo>
                      <a:lnTo>
                        <a:pt x="188" y="5"/>
                      </a:lnTo>
                      <a:lnTo>
                        <a:pt x="202" y="10"/>
                      </a:lnTo>
                      <a:lnTo>
                        <a:pt x="218" y="15"/>
                      </a:lnTo>
                      <a:lnTo>
                        <a:pt x="234" y="24"/>
                      </a:lnTo>
                      <a:lnTo>
                        <a:pt x="250" y="30"/>
                      </a:lnTo>
                      <a:lnTo>
                        <a:pt x="264" y="37"/>
                      </a:lnTo>
                      <a:lnTo>
                        <a:pt x="274" y="42"/>
                      </a:lnTo>
                      <a:lnTo>
                        <a:pt x="279" y="45"/>
                      </a:lnTo>
                      <a:lnTo>
                        <a:pt x="286" y="57"/>
                      </a:lnTo>
                      <a:lnTo>
                        <a:pt x="294" y="73"/>
                      </a:lnTo>
                      <a:lnTo>
                        <a:pt x="301" y="91"/>
                      </a:lnTo>
                      <a:lnTo>
                        <a:pt x="304" y="105"/>
                      </a:lnTo>
                      <a:lnTo>
                        <a:pt x="305" y="129"/>
                      </a:lnTo>
                      <a:lnTo>
                        <a:pt x="308" y="169"/>
                      </a:lnTo>
                      <a:lnTo>
                        <a:pt x="310" y="207"/>
                      </a:lnTo>
                      <a:lnTo>
                        <a:pt x="312" y="229"/>
                      </a:lnTo>
                      <a:lnTo>
                        <a:pt x="317" y="241"/>
                      </a:lnTo>
                      <a:lnTo>
                        <a:pt x="317" y="249"/>
                      </a:lnTo>
                      <a:lnTo>
                        <a:pt x="313" y="255"/>
                      </a:lnTo>
                      <a:lnTo>
                        <a:pt x="306" y="257"/>
                      </a:lnTo>
                      <a:lnTo>
                        <a:pt x="295" y="260"/>
                      </a:lnTo>
                      <a:lnTo>
                        <a:pt x="285" y="262"/>
                      </a:lnTo>
                      <a:lnTo>
                        <a:pt x="275" y="265"/>
                      </a:lnTo>
                      <a:lnTo>
                        <a:pt x="267" y="269"/>
                      </a:lnTo>
                      <a:lnTo>
                        <a:pt x="260" y="272"/>
                      </a:lnTo>
                      <a:lnTo>
                        <a:pt x="253" y="276"/>
                      </a:lnTo>
                      <a:lnTo>
                        <a:pt x="248" y="278"/>
                      </a:lnTo>
                      <a:lnTo>
                        <a:pt x="243" y="280"/>
                      </a:lnTo>
                      <a:lnTo>
                        <a:pt x="235" y="283"/>
                      </a:lnTo>
                      <a:lnTo>
                        <a:pt x="224" y="288"/>
                      </a:lnTo>
                      <a:lnTo>
                        <a:pt x="207" y="294"/>
                      </a:lnTo>
                      <a:lnTo>
                        <a:pt x="189" y="301"/>
                      </a:lnTo>
                      <a:lnTo>
                        <a:pt x="169" y="307"/>
                      </a:lnTo>
                      <a:lnTo>
                        <a:pt x="150" y="311"/>
                      </a:lnTo>
                      <a:lnTo>
                        <a:pt x="131" y="313"/>
                      </a:lnTo>
                      <a:lnTo>
                        <a:pt x="115" y="310"/>
                      </a:lnTo>
                      <a:lnTo>
                        <a:pt x="100" y="307"/>
                      </a:lnTo>
                      <a:lnTo>
                        <a:pt x="84" y="305"/>
                      </a:lnTo>
                      <a:lnTo>
                        <a:pt x="68" y="302"/>
                      </a:lnTo>
                      <a:lnTo>
                        <a:pt x="52" y="302"/>
                      </a:lnTo>
                      <a:lnTo>
                        <a:pt x="36" y="302"/>
                      </a:lnTo>
                      <a:lnTo>
                        <a:pt x="22" y="303"/>
                      </a:lnTo>
                      <a:lnTo>
                        <a:pt x="9" y="306"/>
                      </a:lnTo>
                      <a:lnTo>
                        <a:pt x="0" y="308"/>
                      </a:lnTo>
                      <a:lnTo>
                        <a:pt x="0" y="59"/>
                      </a:lnTo>
                      <a:close/>
                    </a:path>
                  </a:pathLst>
                </a:custGeom>
                <a:solidFill>
                  <a:srgbClr val="7F9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689" name="Freeform 169">
                  <a:extLst>
                    <a:ext uri="{FF2B5EF4-FFF2-40B4-BE49-F238E27FC236}">
                      <a16:creationId xmlns:a16="http://schemas.microsoft.com/office/drawing/2014/main" id="{0E3211CE-98E0-40C9-8743-4177B74039AB}"/>
                    </a:ext>
                  </a:extLst>
                </p:cNvPr>
                <p:cNvSpPr>
                  <a:spLocks/>
                </p:cNvSpPr>
                <p:nvPr/>
              </p:nvSpPr>
              <p:spPr bwMode="auto">
                <a:xfrm>
                  <a:off x="2018" y="2837"/>
                  <a:ext cx="121" cy="156"/>
                </a:xfrm>
                <a:custGeom>
                  <a:avLst/>
                  <a:gdLst>
                    <a:gd name="T0" fmla="*/ 57 w 243"/>
                    <a:gd name="T1" fmla="*/ 313 h 313"/>
                    <a:gd name="T2" fmla="*/ 95 w 243"/>
                    <a:gd name="T3" fmla="*/ 307 h 313"/>
                    <a:gd name="T4" fmla="*/ 133 w 243"/>
                    <a:gd name="T5" fmla="*/ 294 h 313"/>
                    <a:gd name="T6" fmla="*/ 161 w 243"/>
                    <a:gd name="T7" fmla="*/ 283 h 313"/>
                    <a:gd name="T8" fmla="*/ 174 w 243"/>
                    <a:gd name="T9" fmla="*/ 278 h 313"/>
                    <a:gd name="T10" fmla="*/ 186 w 243"/>
                    <a:gd name="T11" fmla="*/ 272 h 313"/>
                    <a:gd name="T12" fmla="*/ 201 w 243"/>
                    <a:gd name="T13" fmla="*/ 265 h 313"/>
                    <a:gd name="T14" fmla="*/ 221 w 243"/>
                    <a:gd name="T15" fmla="*/ 260 h 313"/>
                    <a:gd name="T16" fmla="*/ 239 w 243"/>
                    <a:gd name="T17" fmla="*/ 255 h 313"/>
                    <a:gd name="T18" fmla="*/ 243 w 243"/>
                    <a:gd name="T19" fmla="*/ 241 h 313"/>
                    <a:gd name="T20" fmla="*/ 236 w 243"/>
                    <a:gd name="T21" fmla="*/ 207 h 313"/>
                    <a:gd name="T22" fmla="*/ 231 w 243"/>
                    <a:gd name="T23" fmla="*/ 129 h 313"/>
                    <a:gd name="T24" fmla="*/ 227 w 243"/>
                    <a:gd name="T25" fmla="*/ 91 h 313"/>
                    <a:gd name="T26" fmla="*/ 212 w 243"/>
                    <a:gd name="T27" fmla="*/ 57 h 313"/>
                    <a:gd name="T28" fmla="*/ 200 w 243"/>
                    <a:gd name="T29" fmla="*/ 42 h 313"/>
                    <a:gd name="T30" fmla="*/ 176 w 243"/>
                    <a:gd name="T31" fmla="*/ 30 h 313"/>
                    <a:gd name="T32" fmla="*/ 144 w 243"/>
                    <a:gd name="T33" fmla="*/ 15 h 313"/>
                    <a:gd name="T34" fmla="*/ 114 w 243"/>
                    <a:gd name="T35" fmla="*/ 5 h 313"/>
                    <a:gd name="T36" fmla="*/ 99 w 243"/>
                    <a:gd name="T37" fmla="*/ 0 h 313"/>
                    <a:gd name="T38" fmla="*/ 83 w 243"/>
                    <a:gd name="T39" fmla="*/ 0 h 313"/>
                    <a:gd name="T40" fmla="*/ 65 w 243"/>
                    <a:gd name="T41" fmla="*/ 0 h 313"/>
                    <a:gd name="T42" fmla="*/ 52 w 243"/>
                    <a:gd name="T43" fmla="*/ 2 h 313"/>
                    <a:gd name="T44" fmla="*/ 46 w 243"/>
                    <a:gd name="T45" fmla="*/ 4 h 313"/>
                    <a:gd name="T46" fmla="*/ 48 w 243"/>
                    <a:gd name="T47" fmla="*/ 7 h 313"/>
                    <a:gd name="T48" fmla="*/ 55 w 243"/>
                    <a:gd name="T49" fmla="*/ 10 h 313"/>
                    <a:gd name="T50" fmla="*/ 67 w 243"/>
                    <a:gd name="T51" fmla="*/ 14 h 313"/>
                    <a:gd name="T52" fmla="*/ 77 w 243"/>
                    <a:gd name="T53" fmla="*/ 21 h 313"/>
                    <a:gd name="T54" fmla="*/ 97 w 243"/>
                    <a:gd name="T55" fmla="*/ 40 h 313"/>
                    <a:gd name="T56" fmla="*/ 95 w 243"/>
                    <a:gd name="T57" fmla="*/ 53 h 313"/>
                    <a:gd name="T58" fmla="*/ 76 w 243"/>
                    <a:gd name="T59" fmla="*/ 79 h 313"/>
                    <a:gd name="T60" fmla="*/ 69 w 243"/>
                    <a:gd name="T61" fmla="*/ 103 h 313"/>
                    <a:gd name="T62" fmla="*/ 65 w 243"/>
                    <a:gd name="T63" fmla="*/ 141 h 313"/>
                    <a:gd name="T64" fmla="*/ 57 w 243"/>
                    <a:gd name="T65" fmla="*/ 154 h 313"/>
                    <a:gd name="T66" fmla="*/ 41 w 243"/>
                    <a:gd name="T67" fmla="*/ 161 h 313"/>
                    <a:gd name="T68" fmla="*/ 20 w 243"/>
                    <a:gd name="T69" fmla="*/ 170 h 313"/>
                    <a:gd name="T70" fmla="*/ 6 w 243"/>
                    <a:gd name="T71" fmla="*/ 178 h 313"/>
                    <a:gd name="T72" fmla="*/ 1 w 243"/>
                    <a:gd name="T73" fmla="*/ 188 h 313"/>
                    <a:gd name="T74" fmla="*/ 0 w 243"/>
                    <a:gd name="T75" fmla="*/ 217 h 313"/>
                    <a:gd name="T76" fmla="*/ 4 w 243"/>
                    <a:gd name="T77" fmla="*/ 256 h 313"/>
                    <a:gd name="T78" fmla="*/ 24 w 243"/>
                    <a:gd name="T79" fmla="*/ 295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3" h="313">
                      <a:moveTo>
                        <a:pt x="41" y="310"/>
                      </a:moveTo>
                      <a:lnTo>
                        <a:pt x="57" y="313"/>
                      </a:lnTo>
                      <a:lnTo>
                        <a:pt x="76" y="311"/>
                      </a:lnTo>
                      <a:lnTo>
                        <a:pt x="95" y="307"/>
                      </a:lnTo>
                      <a:lnTo>
                        <a:pt x="115" y="301"/>
                      </a:lnTo>
                      <a:lnTo>
                        <a:pt x="133" y="294"/>
                      </a:lnTo>
                      <a:lnTo>
                        <a:pt x="150" y="288"/>
                      </a:lnTo>
                      <a:lnTo>
                        <a:pt x="161" y="283"/>
                      </a:lnTo>
                      <a:lnTo>
                        <a:pt x="169" y="280"/>
                      </a:lnTo>
                      <a:lnTo>
                        <a:pt x="174" y="278"/>
                      </a:lnTo>
                      <a:lnTo>
                        <a:pt x="179" y="276"/>
                      </a:lnTo>
                      <a:lnTo>
                        <a:pt x="186" y="272"/>
                      </a:lnTo>
                      <a:lnTo>
                        <a:pt x="193" y="269"/>
                      </a:lnTo>
                      <a:lnTo>
                        <a:pt x="201" y="265"/>
                      </a:lnTo>
                      <a:lnTo>
                        <a:pt x="211" y="262"/>
                      </a:lnTo>
                      <a:lnTo>
                        <a:pt x="221" y="260"/>
                      </a:lnTo>
                      <a:lnTo>
                        <a:pt x="232" y="257"/>
                      </a:lnTo>
                      <a:lnTo>
                        <a:pt x="239" y="255"/>
                      </a:lnTo>
                      <a:lnTo>
                        <a:pt x="243" y="249"/>
                      </a:lnTo>
                      <a:lnTo>
                        <a:pt x="243" y="241"/>
                      </a:lnTo>
                      <a:lnTo>
                        <a:pt x="238" y="229"/>
                      </a:lnTo>
                      <a:lnTo>
                        <a:pt x="236" y="207"/>
                      </a:lnTo>
                      <a:lnTo>
                        <a:pt x="234" y="169"/>
                      </a:lnTo>
                      <a:lnTo>
                        <a:pt x="231" y="129"/>
                      </a:lnTo>
                      <a:lnTo>
                        <a:pt x="230" y="105"/>
                      </a:lnTo>
                      <a:lnTo>
                        <a:pt x="227" y="91"/>
                      </a:lnTo>
                      <a:lnTo>
                        <a:pt x="220" y="73"/>
                      </a:lnTo>
                      <a:lnTo>
                        <a:pt x="212" y="57"/>
                      </a:lnTo>
                      <a:lnTo>
                        <a:pt x="205" y="45"/>
                      </a:lnTo>
                      <a:lnTo>
                        <a:pt x="200" y="42"/>
                      </a:lnTo>
                      <a:lnTo>
                        <a:pt x="190" y="37"/>
                      </a:lnTo>
                      <a:lnTo>
                        <a:pt x="176" y="30"/>
                      </a:lnTo>
                      <a:lnTo>
                        <a:pt x="160" y="24"/>
                      </a:lnTo>
                      <a:lnTo>
                        <a:pt x="144" y="15"/>
                      </a:lnTo>
                      <a:lnTo>
                        <a:pt x="128" y="10"/>
                      </a:lnTo>
                      <a:lnTo>
                        <a:pt x="114" y="5"/>
                      </a:lnTo>
                      <a:lnTo>
                        <a:pt x="105" y="2"/>
                      </a:lnTo>
                      <a:lnTo>
                        <a:pt x="99" y="0"/>
                      </a:lnTo>
                      <a:lnTo>
                        <a:pt x="91" y="0"/>
                      </a:lnTo>
                      <a:lnTo>
                        <a:pt x="83" y="0"/>
                      </a:lnTo>
                      <a:lnTo>
                        <a:pt x="73" y="0"/>
                      </a:lnTo>
                      <a:lnTo>
                        <a:pt x="65" y="0"/>
                      </a:lnTo>
                      <a:lnTo>
                        <a:pt x="59" y="0"/>
                      </a:lnTo>
                      <a:lnTo>
                        <a:pt x="52" y="2"/>
                      </a:lnTo>
                      <a:lnTo>
                        <a:pt x="48" y="2"/>
                      </a:lnTo>
                      <a:lnTo>
                        <a:pt x="46" y="4"/>
                      </a:lnTo>
                      <a:lnTo>
                        <a:pt x="46" y="6"/>
                      </a:lnTo>
                      <a:lnTo>
                        <a:pt x="48" y="7"/>
                      </a:lnTo>
                      <a:lnTo>
                        <a:pt x="50" y="9"/>
                      </a:lnTo>
                      <a:lnTo>
                        <a:pt x="55" y="10"/>
                      </a:lnTo>
                      <a:lnTo>
                        <a:pt x="61" y="12"/>
                      </a:lnTo>
                      <a:lnTo>
                        <a:pt x="67" y="14"/>
                      </a:lnTo>
                      <a:lnTo>
                        <a:pt x="70" y="17"/>
                      </a:lnTo>
                      <a:lnTo>
                        <a:pt x="77" y="21"/>
                      </a:lnTo>
                      <a:lnTo>
                        <a:pt x="87" y="30"/>
                      </a:lnTo>
                      <a:lnTo>
                        <a:pt x="97" y="40"/>
                      </a:lnTo>
                      <a:lnTo>
                        <a:pt x="100" y="45"/>
                      </a:lnTo>
                      <a:lnTo>
                        <a:pt x="95" y="53"/>
                      </a:lnTo>
                      <a:lnTo>
                        <a:pt x="86" y="65"/>
                      </a:lnTo>
                      <a:lnTo>
                        <a:pt x="76" y="79"/>
                      </a:lnTo>
                      <a:lnTo>
                        <a:pt x="71" y="89"/>
                      </a:lnTo>
                      <a:lnTo>
                        <a:pt x="69" y="103"/>
                      </a:lnTo>
                      <a:lnTo>
                        <a:pt x="68" y="123"/>
                      </a:lnTo>
                      <a:lnTo>
                        <a:pt x="65" y="141"/>
                      </a:lnTo>
                      <a:lnTo>
                        <a:pt x="62" y="151"/>
                      </a:lnTo>
                      <a:lnTo>
                        <a:pt x="57" y="154"/>
                      </a:lnTo>
                      <a:lnTo>
                        <a:pt x="50" y="157"/>
                      </a:lnTo>
                      <a:lnTo>
                        <a:pt x="41" y="161"/>
                      </a:lnTo>
                      <a:lnTo>
                        <a:pt x="31" y="165"/>
                      </a:lnTo>
                      <a:lnTo>
                        <a:pt x="20" y="170"/>
                      </a:lnTo>
                      <a:lnTo>
                        <a:pt x="11" y="174"/>
                      </a:lnTo>
                      <a:lnTo>
                        <a:pt x="6" y="178"/>
                      </a:lnTo>
                      <a:lnTo>
                        <a:pt x="2" y="181"/>
                      </a:lnTo>
                      <a:lnTo>
                        <a:pt x="1" y="188"/>
                      </a:lnTo>
                      <a:lnTo>
                        <a:pt x="0" y="200"/>
                      </a:lnTo>
                      <a:lnTo>
                        <a:pt x="0" y="217"/>
                      </a:lnTo>
                      <a:lnTo>
                        <a:pt x="1" y="235"/>
                      </a:lnTo>
                      <a:lnTo>
                        <a:pt x="4" y="256"/>
                      </a:lnTo>
                      <a:lnTo>
                        <a:pt x="12" y="277"/>
                      </a:lnTo>
                      <a:lnTo>
                        <a:pt x="24" y="295"/>
                      </a:lnTo>
                      <a:lnTo>
                        <a:pt x="41" y="310"/>
                      </a:lnTo>
                      <a:close/>
                    </a:path>
                  </a:pathLst>
                </a:custGeom>
                <a:solidFill>
                  <a:srgbClr val="284C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690" name="Freeform 170">
                  <a:extLst>
                    <a:ext uri="{FF2B5EF4-FFF2-40B4-BE49-F238E27FC236}">
                      <a16:creationId xmlns:a16="http://schemas.microsoft.com/office/drawing/2014/main" id="{8F6DECE4-B588-4D4F-9A85-070DCCDBD9B8}"/>
                    </a:ext>
                  </a:extLst>
                </p:cNvPr>
                <p:cNvSpPr>
                  <a:spLocks/>
                </p:cNvSpPr>
                <p:nvPr/>
              </p:nvSpPr>
              <p:spPr bwMode="auto">
                <a:xfrm>
                  <a:off x="2800" y="3129"/>
                  <a:ext cx="88" cy="26"/>
                </a:xfrm>
                <a:custGeom>
                  <a:avLst/>
                  <a:gdLst>
                    <a:gd name="T0" fmla="*/ 177 w 177"/>
                    <a:gd name="T1" fmla="*/ 44 h 53"/>
                    <a:gd name="T2" fmla="*/ 172 w 177"/>
                    <a:gd name="T3" fmla="*/ 38 h 53"/>
                    <a:gd name="T4" fmla="*/ 169 w 177"/>
                    <a:gd name="T5" fmla="*/ 35 h 53"/>
                    <a:gd name="T6" fmla="*/ 164 w 177"/>
                    <a:gd name="T7" fmla="*/ 31 h 53"/>
                    <a:gd name="T8" fmla="*/ 159 w 177"/>
                    <a:gd name="T9" fmla="*/ 28 h 53"/>
                    <a:gd name="T10" fmla="*/ 155 w 177"/>
                    <a:gd name="T11" fmla="*/ 27 h 53"/>
                    <a:gd name="T12" fmla="*/ 150 w 177"/>
                    <a:gd name="T13" fmla="*/ 25 h 53"/>
                    <a:gd name="T14" fmla="*/ 146 w 177"/>
                    <a:gd name="T15" fmla="*/ 25 h 53"/>
                    <a:gd name="T16" fmla="*/ 140 w 177"/>
                    <a:gd name="T17" fmla="*/ 25 h 53"/>
                    <a:gd name="T18" fmla="*/ 134 w 177"/>
                    <a:gd name="T19" fmla="*/ 25 h 53"/>
                    <a:gd name="T20" fmla="*/ 127 w 177"/>
                    <a:gd name="T21" fmla="*/ 25 h 53"/>
                    <a:gd name="T22" fmla="*/ 119 w 177"/>
                    <a:gd name="T23" fmla="*/ 25 h 53"/>
                    <a:gd name="T24" fmla="*/ 112 w 177"/>
                    <a:gd name="T25" fmla="*/ 23 h 53"/>
                    <a:gd name="T26" fmla="*/ 104 w 177"/>
                    <a:gd name="T27" fmla="*/ 22 h 53"/>
                    <a:gd name="T28" fmla="*/ 97 w 177"/>
                    <a:gd name="T29" fmla="*/ 20 h 53"/>
                    <a:gd name="T30" fmla="*/ 91 w 177"/>
                    <a:gd name="T31" fmla="*/ 18 h 53"/>
                    <a:gd name="T32" fmla="*/ 86 w 177"/>
                    <a:gd name="T33" fmla="*/ 14 h 53"/>
                    <a:gd name="T34" fmla="*/ 81 w 177"/>
                    <a:gd name="T35" fmla="*/ 11 h 53"/>
                    <a:gd name="T36" fmla="*/ 75 w 177"/>
                    <a:gd name="T37" fmla="*/ 7 h 53"/>
                    <a:gd name="T38" fmla="*/ 70 w 177"/>
                    <a:gd name="T39" fmla="*/ 4 h 53"/>
                    <a:gd name="T40" fmla="*/ 64 w 177"/>
                    <a:gd name="T41" fmla="*/ 1 h 53"/>
                    <a:gd name="T42" fmla="*/ 57 w 177"/>
                    <a:gd name="T43" fmla="*/ 0 h 53"/>
                    <a:gd name="T44" fmla="*/ 51 w 177"/>
                    <a:gd name="T45" fmla="*/ 0 h 53"/>
                    <a:gd name="T46" fmla="*/ 44 w 177"/>
                    <a:gd name="T47" fmla="*/ 1 h 53"/>
                    <a:gd name="T48" fmla="*/ 38 w 177"/>
                    <a:gd name="T49" fmla="*/ 5 h 53"/>
                    <a:gd name="T50" fmla="*/ 33 w 177"/>
                    <a:gd name="T51" fmla="*/ 10 h 53"/>
                    <a:gd name="T52" fmla="*/ 28 w 177"/>
                    <a:gd name="T53" fmla="*/ 14 h 53"/>
                    <a:gd name="T54" fmla="*/ 22 w 177"/>
                    <a:gd name="T55" fmla="*/ 19 h 53"/>
                    <a:gd name="T56" fmla="*/ 18 w 177"/>
                    <a:gd name="T57" fmla="*/ 23 h 53"/>
                    <a:gd name="T58" fmla="*/ 13 w 177"/>
                    <a:gd name="T59" fmla="*/ 28 h 53"/>
                    <a:gd name="T60" fmla="*/ 10 w 177"/>
                    <a:gd name="T61" fmla="*/ 31 h 53"/>
                    <a:gd name="T62" fmla="*/ 5 w 177"/>
                    <a:gd name="T63" fmla="*/ 34 h 53"/>
                    <a:gd name="T64" fmla="*/ 0 w 177"/>
                    <a:gd name="T65" fmla="*/ 36 h 53"/>
                    <a:gd name="T66" fmla="*/ 8 w 177"/>
                    <a:gd name="T67" fmla="*/ 36 h 53"/>
                    <a:gd name="T68" fmla="*/ 14 w 177"/>
                    <a:gd name="T69" fmla="*/ 36 h 53"/>
                    <a:gd name="T70" fmla="*/ 18 w 177"/>
                    <a:gd name="T71" fmla="*/ 38 h 53"/>
                    <a:gd name="T72" fmla="*/ 22 w 177"/>
                    <a:gd name="T73" fmla="*/ 41 h 53"/>
                    <a:gd name="T74" fmla="*/ 27 w 177"/>
                    <a:gd name="T75" fmla="*/ 43 h 53"/>
                    <a:gd name="T76" fmla="*/ 34 w 177"/>
                    <a:gd name="T77" fmla="*/ 45 h 53"/>
                    <a:gd name="T78" fmla="*/ 43 w 177"/>
                    <a:gd name="T79" fmla="*/ 48 h 53"/>
                    <a:gd name="T80" fmla="*/ 53 w 177"/>
                    <a:gd name="T81" fmla="*/ 50 h 53"/>
                    <a:gd name="T82" fmla="*/ 64 w 177"/>
                    <a:gd name="T83" fmla="*/ 51 h 53"/>
                    <a:gd name="T84" fmla="*/ 73 w 177"/>
                    <a:gd name="T85" fmla="*/ 52 h 53"/>
                    <a:gd name="T86" fmla="*/ 79 w 177"/>
                    <a:gd name="T87" fmla="*/ 53 h 53"/>
                    <a:gd name="T88" fmla="*/ 82 w 177"/>
                    <a:gd name="T89" fmla="*/ 52 h 53"/>
                    <a:gd name="T90" fmla="*/ 83 w 177"/>
                    <a:gd name="T91" fmla="*/ 50 h 53"/>
                    <a:gd name="T92" fmla="*/ 85 w 177"/>
                    <a:gd name="T93" fmla="*/ 46 h 53"/>
                    <a:gd name="T94" fmla="*/ 88 w 177"/>
                    <a:gd name="T95" fmla="*/ 43 h 53"/>
                    <a:gd name="T96" fmla="*/ 94 w 177"/>
                    <a:gd name="T97" fmla="*/ 42 h 53"/>
                    <a:gd name="T98" fmla="*/ 99 w 177"/>
                    <a:gd name="T99" fmla="*/ 42 h 53"/>
                    <a:gd name="T100" fmla="*/ 109 w 177"/>
                    <a:gd name="T101" fmla="*/ 43 h 53"/>
                    <a:gd name="T102" fmla="*/ 120 w 177"/>
                    <a:gd name="T103" fmla="*/ 43 h 53"/>
                    <a:gd name="T104" fmla="*/ 133 w 177"/>
                    <a:gd name="T105" fmla="*/ 44 h 53"/>
                    <a:gd name="T106" fmla="*/ 146 w 177"/>
                    <a:gd name="T107" fmla="*/ 44 h 53"/>
                    <a:gd name="T108" fmla="*/ 158 w 177"/>
                    <a:gd name="T109" fmla="*/ 45 h 53"/>
                    <a:gd name="T110" fmla="*/ 169 w 177"/>
                    <a:gd name="T111" fmla="*/ 44 h 53"/>
                    <a:gd name="T112" fmla="*/ 177 w 177"/>
                    <a:gd name="T113" fmla="*/ 4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7" h="53">
                      <a:moveTo>
                        <a:pt x="177" y="44"/>
                      </a:moveTo>
                      <a:lnTo>
                        <a:pt x="172" y="38"/>
                      </a:lnTo>
                      <a:lnTo>
                        <a:pt x="169" y="35"/>
                      </a:lnTo>
                      <a:lnTo>
                        <a:pt x="164" y="31"/>
                      </a:lnTo>
                      <a:lnTo>
                        <a:pt x="159" y="28"/>
                      </a:lnTo>
                      <a:lnTo>
                        <a:pt x="155" y="27"/>
                      </a:lnTo>
                      <a:lnTo>
                        <a:pt x="150" y="25"/>
                      </a:lnTo>
                      <a:lnTo>
                        <a:pt x="146" y="25"/>
                      </a:lnTo>
                      <a:lnTo>
                        <a:pt x="140" y="25"/>
                      </a:lnTo>
                      <a:lnTo>
                        <a:pt x="134" y="25"/>
                      </a:lnTo>
                      <a:lnTo>
                        <a:pt x="127" y="25"/>
                      </a:lnTo>
                      <a:lnTo>
                        <a:pt x="119" y="25"/>
                      </a:lnTo>
                      <a:lnTo>
                        <a:pt x="112" y="23"/>
                      </a:lnTo>
                      <a:lnTo>
                        <a:pt x="104" y="22"/>
                      </a:lnTo>
                      <a:lnTo>
                        <a:pt x="97" y="20"/>
                      </a:lnTo>
                      <a:lnTo>
                        <a:pt x="91" y="18"/>
                      </a:lnTo>
                      <a:lnTo>
                        <a:pt x="86" y="14"/>
                      </a:lnTo>
                      <a:lnTo>
                        <a:pt x="81" y="11"/>
                      </a:lnTo>
                      <a:lnTo>
                        <a:pt x="75" y="7"/>
                      </a:lnTo>
                      <a:lnTo>
                        <a:pt x="70" y="4"/>
                      </a:lnTo>
                      <a:lnTo>
                        <a:pt x="64" y="1"/>
                      </a:lnTo>
                      <a:lnTo>
                        <a:pt x="57" y="0"/>
                      </a:lnTo>
                      <a:lnTo>
                        <a:pt x="51" y="0"/>
                      </a:lnTo>
                      <a:lnTo>
                        <a:pt x="44" y="1"/>
                      </a:lnTo>
                      <a:lnTo>
                        <a:pt x="38" y="5"/>
                      </a:lnTo>
                      <a:lnTo>
                        <a:pt x="33" y="10"/>
                      </a:lnTo>
                      <a:lnTo>
                        <a:pt x="28" y="14"/>
                      </a:lnTo>
                      <a:lnTo>
                        <a:pt x="22" y="19"/>
                      </a:lnTo>
                      <a:lnTo>
                        <a:pt x="18" y="23"/>
                      </a:lnTo>
                      <a:lnTo>
                        <a:pt x="13" y="28"/>
                      </a:lnTo>
                      <a:lnTo>
                        <a:pt x="10" y="31"/>
                      </a:lnTo>
                      <a:lnTo>
                        <a:pt x="5" y="34"/>
                      </a:lnTo>
                      <a:lnTo>
                        <a:pt x="0" y="36"/>
                      </a:lnTo>
                      <a:lnTo>
                        <a:pt x="8" y="36"/>
                      </a:lnTo>
                      <a:lnTo>
                        <a:pt x="14" y="36"/>
                      </a:lnTo>
                      <a:lnTo>
                        <a:pt x="18" y="38"/>
                      </a:lnTo>
                      <a:lnTo>
                        <a:pt x="22" y="41"/>
                      </a:lnTo>
                      <a:lnTo>
                        <a:pt x="27" y="43"/>
                      </a:lnTo>
                      <a:lnTo>
                        <a:pt x="34" y="45"/>
                      </a:lnTo>
                      <a:lnTo>
                        <a:pt x="43" y="48"/>
                      </a:lnTo>
                      <a:lnTo>
                        <a:pt x="53" y="50"/>
                      </a:lnTo>
                      <a:lnTo>
                        <a:pt x="64" y="51"/>
                      </a:lnTo>
                      <a:lnTo>
                        <a:pt x="73" y="52"/>
                      </a:lnTo>
                      <a:lnTo>
                        <a:pt x="79" y="53"/>
                      </a:lnTo>
                      <a:lnTo>
                        <a:pt x="82" y="52"/>
                      </a:lnTo>
                      <a:lnTo>
                        <a:pt x="83" y="50"/>
                      </a:lnTo>
                      <a:lnTo>
                        <a:pt x="85" y="46"/>
                      </a:lnTo>
                      <a:lnTo>
                        <a:pt x="88" y="43"/>
                      </a:lnTo>
                      <a:lnTo>
                        <a:pt x="94" y="42"/>
                      </a:lnTo>
                      <a:lnTo>
                        <a:pt x="99" y="42"/>
                      </a:lnTo>
                      <a:lnTo>
                        <a:pt x="109" y="43"/>
                      </a:lnTo>
                      <a:lnTo>
                        <a:pt x="120" y="43"/>
                      </a:lnTo>
                      <a:lnTo>
                        <a:pt x="133" y="44"/>
                      </a:lnTo>
                      <a:lnTo>
                        <a:pt x="146" y="44"/>
                      </a:lnTo>
                      <a:lnTo>
                        <a:pt x="158" y="45"/>
                      </a:lnTo>
                      <a:lnTo>
                        <a:pt x="169" y="44"/>
                      </a:lnTo>
                      <a:lnTo>
                        <a:pt x="177" y="44"/>
                      </a:lnTo>
                      <a:close/>
                    </a:path>
                  </a:pathLst>
                </a:custGeom>
                <a:solidFill>
                  <a:srgbClr val="284C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691" name="Freeform 171">
                  <a:extLst>
                    <a:ext uri="{FF2B5EF4-FFF2-40B4-BE49-F238E27FC236}">
                      <a16:creationId xmlns:a16="http://schemas.microsoft.com/office/drawing/2014/main" id="{AC686A1A-0181-4F4C-8541-E5AD49519D8E}"/>
                    </a:ext>
                  </a:extLst>
                </p:cNvPr>
                <p:cNvSpPr>
                  <a:spLocks/>
                </p:cNvSpPr>
                <p:nvPr/>
              </p:nvSpPr>
              <p:spPr bwMode="auto">
                <a:xfrm>
                  <a:off x="1981" y="2954"/>
                  <a:ext cx="92" cy="130"/>
                </a:xfrm>
                <a:custGeom>
                  <a:avLst/>
                  <a:gdLst>
                    <a:gd name="T0" fmla="*/ 122 w 184"/>
                    <a:gd name="T1" fmla="*/ 259 h 260"/>
                    <a:gd name="T2" fmla="*/ 113 w 184"/>
                    <a:gd name="T3" fmla="*/ 259 h 260"/>
                    <a:gd name="T4" fmla="*/ 100 w 184"/>
                    <a:gd name="T5" fmla="*/ 260 h 260"/>
                    <a:gd name="T6" fmla="*/ 84 w 184"/>
                    <a:gd name="T7" fmla="*/ 260 h 260"/>
                    <a:gd name="T8" fmla="*/ 66 w 184"/>
                    <a:gd name="T9" fmla="*/ 260 h 260"/>
                    <a:gd name="T10" fmla="*/ 46 w 184"/>
                    <a:gd name="T11" fmla="*/ 259 h 260"/>
                    <a:gd name="T12" fmla="*/ 29 w 184"/>
                    <a:gd name="T13" fmla="*/ 257 h 260"/>
                    <a:gd name="T14" fmla="*/ 13 w 184"/>
                    <a:gd name="T15" fmla="*/ 254 h 260"/>
                    <a:gd name="T16" fmla="*/ 0 w 184"/>
                    <a:gd name="T17" fmla="*/ 249 h 260"/>
                    <a:gd name="T18" fmla="*/ 0 w 184"/>
                    <a:gd name="T19" fmla="*/ 16 h 260"/>
                    <a:gd name="T20" fmla="*/ 3 w 184"/>
                    <a:gd name="T21" fmla="*/ 13 h 260"/>
                    <a:gd name="T22" fmla="*/ 12 w 184"/>
                    <a:gd name="T23" fmla="*/ 6 h 260"/>
                    <a:gd name="T24" fmla="*/ 21 w 184"/>
                    <a:gd name="T25" fmla="*/ 0 h 260"/>
                    <a:gd name="T26" fmla="*/ 29 w 184"/>
                    <a:gd name="T27" fmla="*/ 0 h 260"/>
                    <a:gd name="T28" fmla="*/ 33 w 184"/>
                    <a:gd name="T29" fmla="*/ 4 h 260"/>
                    <a:gd name="T30" fmla="*/ 39 w 184"/>
                    <a:gd name="T31" fmla="*/ 8 h 260"/>
                    <a:gd name="T32" fmla="*/ 46 w 184"/>
                    <a:gd name="T33" fmla="*/ 13 h 260"/>
                    <a:gd name="T34" fmla="*/ 52 w 184"/>
                    <a:gd name="T35" fmla="*/ 16 h 260"/>
                    <a:gd name="T36" fmla="*/ 58 w 184"/>
                    <a:gd name="T37" fmla="*/ 21 h 260"/>
                    <a:gd name="T38" fmla="*/ 63 w 184"/>
                    <a:gd name="T39" fmla="*/ 24 h 260"/>
                    <a:gd name="T40" fmla="*/ 66 w 184"/>
                    <a:gd name="T41" fmla="*/ 28 h 260"/>
                    <a:gd name="T42" fmla="*/ 67 w 184"/>
                    <a:gd name="T43" fmla="*/ 30 h 260"/>
                    <a:gd name="T44" fmla="*/ 65 w 184"/>
                    <a:gd name="T45" fmla="*/ 38 h 260"/>
                    <a:gd name="T46" fmla="*/ 61 w 184"/>
                    <a:gd name="T47" fmla="*/ 50 h 260"/>
                    <a:gd name="T48" fmla="*/ 59 w 184"/>
                    <a:gd name="T49" fmla="*/ 64 h 260"/>
                    <a:gd name="T50" fmla="*/ 59 w 184"/>
                    <a:gd name="T51" fmla="*/ 76 h 260"/>
                    <a:gd name="T52" fmla="*/ 66 w 184"/>
                    <a:gd name="T53" fmla="*/ 100 h 260"/>
                    <a:gd name="T54" fmla="*/ 74 w 184"/>
                    <a:gd name="T55" fmla="*/ 111 h 260"/>
                    <a:gd name="T56" fmla="*/ 80 w 184"/>
                    <a:gd name="T57" fmla="*/ 115 h 260"/>
                    <a:gd name="T58" fmla="*/ 84 w 184"/>
                    <a:gd name="T59" fmla="*/ 121 h 260"/>
                    <a:gd name="T60" fmla="*/ 90 w 184"/>
                    <a:gd name="T61" fmla="*/ 131 h 260"/>
                    <a:gd name="T62" fmla="*/ 99 w 184"/>
                    <a:gd name="T63" fmla="*/ 145 h 260"/>
                    <a:gd name="T64" fmla="*/ 109 w 184"/>
                    <a:gd name="T65" fmla="*/ 158 h 260"/>
                    <a:gd name="T66" fmla="*/ 118 w 184"/>
                    <a:gd name="T67" fmla="*/ 164 h 260"/>
                    <a:gd name="T68" fmla="*/ 123 w 184"/>
                    <a:gd name="T69" fmla="*/ 165 h 260"/>
                    <a:gd name="T70" fmla="*/ 131 w 184"/>
                    <a:gd name="T71" fmla="*/ 169 h 260"/>
                    <a:gd name="T72" fmla="*/ 142 w 184"/>
                    <a:gd name="T73" fmla="*/ 174 h 260"/>
                    <a:gd name="T74" fmla="*/ 153 w 184"/>
                    <a:gd name="T75" fmla="*/ 181 h 260"/>
                    <a:gd name="T76" fmla="*/ 165 w 184"/>
                    <a:gd name="T77" fmla="*/ 187 h 260"/>
                    <a:gd name="T78" fmla="*/ 174 w 184"/>
                    <a:gd name="T79" fmla="*/ 194 h 260"/>
                    <a:gd name="T80" fmla="*/ 181 w 184"/>
                    <a:gd name="T81" fmla="*/ 201 h 260"/>
                    <a:gd name="T82" fmla="*/ 184 w 184"/>
                    <a:gd name="T83" fmla="*/ 205 h 260"/>
                    <a:gd name="T84" fmla="*/ 184 w 184"/>
                    <a:gd name="T85" fmla="*/ 213 h 260"/>
                    <a:gd name="T86" fmla="*/ 181 w 184"/>
                    <a:gd name="T87" fmla="*/ 218 h 260"/>
                    <a:gd name="T88" fmla="*/ 175 w 184"/>
                    <a:gd name="T89" fmla="*/ 222 h 260"/>
                    <a:gd name="T90" fmla="*/ 167 w 184"/>
                    <a:gd name="T91" fmla="*/ 225 h 260"/>
                    <a:gd name="T92" fmla="*/ 162 w 184"/>
                    <a:gd name="T93" fmla="*/ 227 h 260"/>
                    <a:gd name="T94" fmla="*/ 158 w 184"/>
                    <a:gd name="T95" fmla="*/ 232 h 260"/>
                    <a:gd name="T96" fmla="*/ 152 w 184"/>
                    <a:gd name="T97" fmla="*/ 236 h 260"/>
                    <a:gd name="T98" fmla="*/ 145 w 184"/>
                    <a:gd name="T99" fmla="*/ 243 h 260"/>
                    <a:gd name="T100" fmla="*/ 139 w 184"/>
                    <a:gd name="T101" fmla="*/ 249 h 260"/>
                    <a:gd name="T102" fmla="*/ 133 w 184"/>
                    <a:gd name="T103" fmla="*/ 255 h 260"/>
                    <a:gd name="T104" fmla="*/ 127 w 184"/>
                    <a:gd name="T105" fmla="*/ 258 h 260"/>
                    <a:gd name="T106" fmla="*/ 122 w 184"/>
                    <a:gd name="T107" fmla="*/ 259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4" h="260">
                      <a:moveTo>
                        <a:pt x="122" y="259"/>
                      </a:moveTo>
                      <a:lnTo>
                        <a:pt x="113" y="259"/>
                      </a:lnTo>
                      <a:lnTo>
                        <a:pt x="100" y="260"/>
                      </a:lnTo>
                      <a:lnTo>
                        <a:pt x="84" y="260"/>
                      </a:lnTo>
                      <a:lnTo>
                        <a:pt x="66" y="260"/>
                      </a:lnTo>
                      <a:lnTo>
                        <a:pt x="46" y="259"/>
                      </a:lnTo>
                      <a:lnTo>
                        <a:pt x="29" y="257"/>
                      </a:lnTo>
                      <a:lnTo>
                        <a:pt x="13" y="254"/>
                      </a:lnTo>
                      <a:lnTo>
                        <a:pt x="0" y="249"/>
                      </a:lnTo>
                      <a:lnTo>
                        <a:pt x="0" y="16"/>
                      </a:lnTo>
                      <a:lnTo>
                        <a:pt x="3" y="13"/>
                      </a:lnTo>
                      <a:lnTo>
                        <a:pt x="12" y="6"/>
                      </a:lnTo>
                      <a:lnTo>
                        <a:pt x="21" y="0"/>
                      </a:lnTo>
                      <a:lnTo>
                        <a:pt x="29" y="0"/>
                      </a:lnTo>
                      <a:lnTo>
                        <a:pt x="33" y="4"/>
                      </a:lnTo>
                      <a:lnTo>
                        <a:pt x="39" y="8"/>
                      </a:lnTo>
                      <a:lnTo>
                        <a:pt x="46" y="13"/>
                      </a:lnTo>
                      <a:lnTo>
                        <a:pt x="52" y="16"/>
                      </a:lnTo>
                      <a:lnTo>
                        <a:pt x="58" y="21"/>
                      </a:lnTo>
                      <a:lnTo>
                        <a:pt x="63" y="24"/>
                      </a:lnTo>
                      <a:lnTo>
                        <a:pt x="66" y="28"/>
                      </a:lnTo>
                      <a:lnTo>
                        <a:pt x="67" y="30"/>
                      </a:lnTo>
                      <a:lnTo>
                        <a:pt x="65" y="38"/>
                      </a:lnTo>
                      <a:lnTo>
                        <a:pt x="61" y="50"/>
                      </a:lnTo>
                      <a:lnTo>
                        <a:pt x="59" y="64"/>
                      </a:lnTo>
                      <a:lnTo>
                        <a:pt x="59" y="76"/>
                      </a:lnTo>
                      <a:lnTo>
                        <a:pt x="66" y="100"/>
                      </a:lnTo>
                      <a:lnTo>
                        <a:pt x="74" y="111"/>
                      </a:lnTo>
                      <a:lnTo>
                        <a:pt x="80" y="115"/>
                      </a:lnTo>
                      <a:lnTo>
                        <a:pt x="84" y="121"/>
                      </a:lnTo>
                      <a:lnTo>
                        <a:pt x="90" y="131"/>
                      </a:lnTo>
                      <a:lnTo>
                        <a:pt x="99" y="145"/>
                      </a:lnTo>
                      <a:lnTo>
                        <a:pt x="109" y="158"/>
                      </a:lnTo>
                      <a:lnTo>
                        <a:pt x="118" y="164"/>
                      </a:lnTo>
                      <a:lnTo>
                        <a:pt x="123" y="165"/>
                      </a:lnTo>
                      <a:lnTo>
                        <a:pt x="131" y="169"/>
                      </a:lnTo>
                      <a:lnTo>
                        <a:pt x="142" y="174"/>
                      </a:lnTo>
                      <a:lnTo>
                        <a:pt x="153" y="181"/>
                      </a:lnTo>
                      <a:lnTo>
                        <a:pt x="165" y="187"/>
                      </a:lnTo>
                      <a:lnTo>
                        <a:pt x="174" y="194"/>
                      </a:lnTo>
                      <a:lnTo>
                        <a:pt x="181" y="201"/>
                      </a:lnTo>
                      <a:lnTo>
                        <a:pt x="184" y="205"/>
                      </a:lnTo>
                      <a:lnTo>
                        <a:pt x="184" y="213"/>
                      </a:lnTo>
                      <a:lnTo>
                        <a:pt x="181" y="218"/>
                      </a:lnTo>
                      <a:lnTo>
                        <a:pt x="175" y="222"/>
                      </a:lnTo>
                      <a:lnTo>
                        <a:pt x="167" y="225"/>
                      </a:lnTo>
                      <a:lnTo>
                        <a:pt x="162" y="227"/>
                      </a:lnTo>
                      <a:lnTo>
                        <a:pt x="158" y="232"/>
                      </a:lnTo>
                      <a:lnTo>
                        <a:pt x="152" y="236"/>
                      </a:lnTo>
                      <a:lnTo>
                        <a:pt x="145" y="243"/>
                      </a:lnTo>
                      <a:lnTo>
                        <a:pt x="139" y="249"/>
                      </a:lnTo>
                      <a:lnTo>
                        <a:pt x="133" y="255"/>
                      </a:lnTo>
                      <a:lnTo>
                        <a:pt x="127" y="258"/>
                      </a:lnTo>
                      <a:lnTo>
                        <a:pt x="122" y="259"/>
                      </a:lnTo>
                      <a:close/>
                    </a:path>
                  </a:pathLst>
                </a:custGeom>
                <a:solidFill>
                  <a:srgbClr val="BFCC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692" name="Freeform 172">
                  <a:extLst>
                    <a:ext uri="{FF2B5EF4-FFF2-40B4-BE49-F238E27FC236}">
                      <a16:creationId xmlns:a16="http://schemas.microsoft.com/office/drawing/2014/main" id="{FB0FB0B7-7848-4B94-BA70-3A100BA13C1B}"/>
                    </a:ext>
                  </a:extLst>
                </p:cNvPr>
                <p:cNvSpPr>
                  <a:spLocks/>
                </p:cNvSpPr>
                <p:nvPr/>
              </p:nvSpPr>
              <p:spPr bwMode="auto">
                <a:xfrm>
                  <a:off x="1981" y="3035"/>
                  <a:ext cx="92" cy="49"/>
                </a:xfrm>
                <a:custGeom>
                  <a:avLst/>
                  <a:gdLst>
                    <a:gd name="T0" fmla="*/ 118 w 184"/>
                    <a:gd name="T1" fmla="*/ 0 h 96"/>
                    <a:gd name="T2" fmla="*/ 123 w 184"/>
                    <a:gd name="T3" fmla="*/ 1 h 96"/>
                    <a:gd name="T4" fmla="*/ 131 w 184"/>
                    <a:gd name="T5" fmla="*/ 5 h 96"/>
                    <a:gd name="T6" fmla="*/ 142 w 184"/>
                    <a:gd name="T7" fmla="*/ 10 h 96"/>
                    <a:gd name="T8" fmla="*/ 153 w 184"/>
                    <a:gd name="T9" fmla="*/ 17 h 96"/>
                    <a:gd name="T10" fmla="*/ 165 w 184"/>
                    <a:gd name="T11" fmla="*/ 23 h 96"/>
                    <a:gd name="T12" fmla="*/ 174 w 184"/>
                    <a:gd name="T13" fmla="*/ 30 h 96"/>
                    <a:gd name="T14" fmla="*/ 181 w 184"/>
                    <a:gd name="T15" fmla="*/ 37 h 96"/>
                    <a:gd name="T16" fmla="*/ 184 w 184"/>
                    <a:gd name="T17" fmla="*/ 41 h 96"/>
                    <a:gd name="T18" fmla="*/ 184 w 184"/>
                    <a:gd name="T19" fmla="*/ 49 h 96"/>
                    <a:gd name="T20" fmla="*/ 181 w 184"/>
                    <a:gd name="T21" fmla="*/ 54 h 96"/>
                    <a:gd name="T22" fmla="*/ 175 w 184"/>
                    <a:gd name="T23" fmla="*/ 58 h 96"/>
                    <a:gd name="T24" fmla="*/ 167 w 184"/>
                    <a:gd name="T25" fmla="*/ 61 h 96"/>
                    <a:gd name="T26" fmla="*/ 162 w 184"/>
                    <a:gd name="T27" fmla="*/ 63 h 96"/>
                    <a:gd name="T28" fmla="*/ 158 w 184"/>
                    <a:gd name="T29" fmla="*/ 68 h 96"/>
                    <a:gd name="T30" fmla="*/ 152 w 184"/>
                    <a:gd name="T31" fmla="*/ 72 h 96"/>
                    <a:gd name="T32" fmla="*/ 145 w 184"/>
                    <a:gd name="T33" fmla="*/ 79 h 96"/>
                    <a:gd name="T34" fmla="*/ 139 w 184"/>
                    <a:gd name="T35" fmla="*/ 85 h 96"/>
                    <a:gd name="T36" fmla="*/ 133 w 184"/>
                    <a:gd name="T37" fmla="*/ 91 h 96"/>
                    <a:gd name="T38" fmla="*/ 127 w 184"/>
                    <a:gd name="T39" fmla="*/ 94 h 96"/>
                    <a:gd name="T40" fmla="*/ 122 w 184"/>
                    <a:gd name="T41" fmla="*/ 95 h 96"/>
                    <a:gd name="T42" fmla="*/ 113 w 184"/>
                    <a:gd name="T43" fmla="*/ 95 h 96"/>
                    <a:gd name="T44" fmla="*/ 100 w 184"/>
                    <a:gd name="T45" fmla="*/ 96 h 96"/>
                    <a:gd name="T46" fmla="*/ 84 w 184"/>
                    <a:gd name="T47" fmla="*/ 96 h 96"/>
                    <a:gd name="T48" fmla="*/ 66 w 184"/>
                    <a:gd name="T49" fmla="*/ 96 h 96"/>
                    <a:gd name="T50" fmla="*/ 46 w 184"/>
                    <a:gd name="T51" fmla="*/ 95 h 96"/>
                    <a:gd name="T52" fmla="*/ 29 w 184"/>
                    <a:gd name="T53" fmla="*/ 93 h 96"/>
                    <a:gd name="T54" fmla="*/ 13 w 184"/>
                    <a:gd name="T55" fmla="*/ 90 h 96"/>
                    <a:gd name="T56" fmla="*/ 0 w 184"/>
                    <a:gd name="T57" fmla="*/ 85 h 96"/>
                    <a:gd name="T58" fmla="*/ 0 w 184"/>
                    <a:gd name="T59" fmla="*/ 29 h 96"/>
                    <a:gd name="T60" fmla="*/ 6 w 184"/>
                    <a:gd name="T61" fmla="*/ 27 h 96"/>
                    <a:gd name="T62" fmla="*/ 13 w 184"/>
                    <a:gd name="T63" fmla="*/ 26 h 96"/>
                    <a:gd name="T64" fmla="*/ 21 w 184"/>
                    <a:gd name="T65" fmla="*/ 24 h 96"/>
                    <a:gd name="T66" fmla="*/ 30 w 184"/>
                    <a:gd name="T67" fmla="*/ 22 h 96"/>
                    <a:gd name="T68" fmla="*/ 38 w 184"/>
                    <a:gd name="T69" fmla="*/ 19 h 96"/>
                    <a:gd name="T70" fmla="*/ 45 w 184"/>
                    <a:gd name="T71" fmla="*/ 17 h 96"/>
                    <a:gd name="T72" fmla="*/ 52 w 184"/>
                    <a:gd name="T73" fmla="*/ 16 h 96"/>
                    <a:gd name="T74" fmla="*/ 56 w 184"/>
                    <a:gd name="T75" fmla="*/ 15 h 96"/>
                    <a:gd name="T76" fmla="*/ 61 w 184"/>
                    <a:gd name="T77" fmla="*/ 14 h 96"/>
                    <a:gd name="T78" fmla="*/ 67 w 184"/>
                    <a:gd name="T79" fmla="*/ 11 h 96"/>
                    <a:gd name="T80" fmla="*/ 74 w 184"/>
                    <a:gd name="T81" fmla="*/ 9 h 96"/>
                    <a:gd name="T82" fmla="*/ 82 w 184"/>
                    <a:gd name="T83" fmla="*/ 5 h 96"/>
                    <a:gd name="T84" fmla="*/ 91 w 184"/>
                    <a:gd name="T85" fmla="*/ 3 h 96"/>
                    <a:gd name="T86" fmla="*/ 100 w 184"/>
                    <a:gd name="T87" fmla="*/ 1 h 96"/>
                    <a:gd name="T88" fmla="*/ 108 w 184"/>
                    <a:gd name="T89" fmla="*/ 0 h 96"/>
                    <a:gd name="T90" fmla="*/ 118 w 184"/>
                    <a:gd name="T9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96">
                      <a:moveTo>
                        <a:pt x="118" y="0"/>
                      </a:moveTo>
                      <a:lnTo>
                        <a:pt x="123" y="1"/>
                      </a:lnTo>
                      <a:lnTo>
                        <a:pt x="131" y="5"/>
                      </a:lnTo>
                      <a:lnTo>
                        <a:pt x="142" y="10"/>
                      </a:lnTo>
                      <a:lnTo>
                        <a:pt x="153" y="17"/>
                      </a:lnTo>
                      <a:lnTo>
                        <a:pt x="165" y="23"/>
                      </a:lnTo>
                      <a:lnTo>
                        <a:pt x="174" y="30"/>
                      </a:lnTo>
                      <a:lnTo>
                        <a:pt x="181" y="37"/>
                      </a:lnTo>
                      <a:lnTo>
                        <a:pt x="184" y="41"/>
                      </a:lnTo>
                      <a:lnTo>
                        <a:pt x="184" y="49"/>
                      </a:lnTo>
                      <a:lnTo>
                        <a:pt x="181" y="54"/>
                      </a:lnTo>
                      <a:lnTo>
                        <a:pt x="175" y="58"/>
                      </a:lnTo>
                      <a:lnTo>
                        <a:pt x="167" y="61"/>
                      </a:lnTo>
                      <a:lnTo>
                        <a:pt x="162" y="63"/>
                      </a:lnTo>
                      <a:lnTo>
                        <a:pt x="158" y="68"/>
                      </a:lnTo>
                      <a:lnTo>
                        <a:pt x="152" y="72"/>
                      </a:lnTo>
                      <a:lnTo>
                        <a:pt x="145" y="79"/>
                      </a:lnTo>
                      <a:lnTo>
                        <a:pt x="139" y="85"/>
                      </a:lnTo>
                      <a:lnTo>
                        <a:pt x="133" y="91"/>
                      </a:lnTo>
                      <a:lnTo>
                        <a:pt x="127" y="94"/>
                      </a:lnTo>
                      <a:lnTo>
                        <a:pt x="122" y="95"/>
                      </a:lnTo>
                      <a:lnTo>
                        <a:pt x="113" y="95"/>
                      </a:lnTo>
                      <a:lnTo>
                        <a:pt x="100" y="96"/>
                      </a:lnTo>
                      <a:lnTo>
                        <a:pt x="84" y="96"/>
                      </a:lnTo>
                      <a:lnTo>
                        <a:pt x="66" y="96"/>
                      </a:lnTo>
                      <a:lnTo>
                        <a:pt x="46" y="95"/>
                      </a:lnTo>
                      <a:lnTo>
                        <a:pt x="29" y="93"/>
                      </a:lnTo>
                      <a:lnTo>
                        <a:pt x="13" y="90"/>
                      </a:lnTo>
                      <a:lnTo>
                        <a:pt x="0" y="85"/>
                      </a:lnTo>
                      <a:lnTo>
                        <a:pt x="0" y="29"/>
                      </a:lnTo>
                      <a:lnTo>
                        <a:pt x="6" y="27"/>
                      </a:lnTo>
                      <a:lnTo>
                        <a:pt x="13" y="26"/>
                      </a:lnTo>
                      <a:lnTo>
                        <a:pt x="21" y="24"/>
                      </a:lnTo>
                      <a:lnTo>
                        <a:pt x="30" y="22"/>
                      </a:lnTo>
                      <a:lnTo>
                        <a:pt x="38" y="19"/>
                      </a:lnTo>
                      <a:lnTo>
                        <a:pt x="45" y="17"/>
                      </a:lnTo>
                      <a:lnTo>
                        <a:pt x="52" y="16"/>
                      </a:lnTo>
                      <a:lnTo>
                        <a:pt x="56" y="15"/>
                      </a:lnTo>
                      <a:lnTo>
                        <a:pt x="61" y="14"/>
                      </a:lnTo>
                      <a:lnTo>
                        <a:pt x="67" y="11"/>
                      </a:lnTo>
                      <a:lnTo>
                        <a:pt x="74" y="9"/>
                      </a:lnTo>
                      <a:lnTo>
                        <a:pt x="82" y="5"/>
                      </a:lnTo>
                      <a:lnTo>
                        <a:pt x="91" y="3"/>
                      </a:lnTo>
                      <a:lnTo>
                        <a:pt x="100" y="1"/>
                      </a:lnTo>
                      <a:lnTo>
                        <a:pt x="108" y="0"/>
                      </a:lnTo>
                      <a:lnTo>
                        <a:pt x="118" y="0"/>
                      </a:lnTo>
                      <a:close/>
                    </a:path>
                  </a:pathLst>
                </a:custGeom>
                <a:solidFill>
                  <a:srgbClr val="BFCC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693" name="Freeform 173">
                  <a:extLst>
                    <a:ext uri="{FF2B5EF4-FFF2-40B4-BE49-F238E27FC236}">
                      <a16:creationId xmlns:a16="http://schemas.microsoft.com/office/drawing/2014/main" id="{DF5FA20F-7626-4069-839D-722F463544A5}"/>
                    </a:ext>
                  </a:extLst>
                </p:cNvPr>
                <p:cNvSpPr>
                  <a:spLocks/>
                </p:cNvSpPr>
                <p:nvPr/>
              </p:nvSpPr>
              <p:spPr bwMode="auto">
                <a:xfrm>
                  <a:off x="2111" y="3034"/>
                  <a:ext cx="47" cy="46"/>
                </a:xfrm>
                <a:custGeom>
                  <a:avLst/>
                  <a:gdLst>
                    <a:gd name="T0" fmla="*/ 83 w 95"/>
                    <a:gd name="T1" fmla="*/ 94 h 94"/>
                    <a:gd name="T2" fmla="*/ 81 w 95"/>
                    <a:gd name="T3" fmla="*/ 92 h 94"/>
                    <a:gd name="T4" fmla="*/ 76 w 95"/>
                    <a:gd name="T5" fmla="*/ 90 h 94"/>
                    <a:gd name="T6" fmla="*/ 72 w 95"/>
                    <a:gd name="T7" fmla="*/ 86 h 94"/>
                    <a:gd name="T8" fmla="*/ 66 w 95"/>
                    <a:gd name="T9" fmla="*/ 81 h 94"/>
                    <a:gd name="T10" fmla="*/ 60 w 95"/>
                    <a:gd name="T11" fmla="*/ 76 h 94"/>
                    <a:gd name="T12" fmla="*/ 55 w 95"/>
                    <a:gd name="T13" fmla="*/ 72 h 94"/>
                    <a:gd name="T14" fmla="*/ 51 w 95"/>
                    <a:gd name="T15" fmla="*/ 68 h 94"/>
                    <a:gd name="T16" fmla="*/ 49 w 95"/>
                    <a:gd name="T17" fmla="*/ 66 h 94"/>
                    <a:gd name="T18" fmla="*/ 46 w 95"/>
                    <a:gd name="T19" fmla="*/ 65 h 94"/>
                    <a:gd name="T20" fmla="*/ 42 w 95"/>
                    <a:gd name="T21" fmla="*/ 64 h 94"/>
                    <a:gd name="T22" fmla="*/ 36 w 95"/>
                    <a:gd name="T23" fmla="*/ 62 h 94"/>
                    <a:gd name="T24" fmla="*/ 28 w 95"/>
                    <a:gd name="T25" fmla="*/ 62 h 94"/>
                    <a:gd name="T26" fmla="*/ 21 w 95"/>
                    <a:gd name="T27" fmla="*/ 61 h 94"/>
                    <a:gd name="T28" fmla="*/ 13 w 95"/>
                    <a:gd name="T29" fmla="*/ 61 h 94"/>
                    <a:gd name="T30" fmla="*/ 6 w 95"/>
                    <a:gd name="T31" fmla="*/ 60 h 94"/>
                    <a:gd name="T32" fmla="*/ 0 w 95"/>
                    <a:gd name="T33" fmla="*/ 60 h 94"/>
                    <a:gd name="T34" fmla="*/ 0 w 95"/>
                    <a:gd name="T35" fmla="*/ 51 h 94"/>
                    <a:gd name="T36" fmla="*/ 0 w 95"/>
                    <a:gd name="T37" fmla="*/ 35 h 94"/>
                    <a:gd name="T38" fmla="*/ 2 w 95"/>
                    <a:gd name="T39" fmla="*/ 19 h 94"/>
                    <a:gd name="T40" fmla="*/ 4 w 95"/>
                    <a:gd name="T41" fmla="*/ 9 h 94"/>
                    <a:gd name="T42" fmla="*/ 8 w 95"/>
                    <a:gd name="T43" fmla="*/ 7 h 94"/>
                    <a:gd name="T44" fmla="*/ 14 w 95"/>
                    <a:gd name="T45" fmla="*/ 5 h 94"/>
                    <a:gd name="T46" fmla="*/ 20 w 95"/>
                    <a:gd name="T47" fmla="*/ 4 h 94"/>
                    <a:gd name="T48" fmla="*/ 26 w 95"/>
                    <a:gd name="T49" fmla="*/ 1 h 94"/>
                    <a:gd name="T50" fmla="*/ 32 w 95"/>
                    <a:gd name="T51" fmla="*/ 1 h 94"/>
                    <a:gd name="T52" fmla="*/ 35 w 95"/>
                    <a:gd name="T53" fmla="*/ 0 h 94"/>
                    <a:gd name="T54" fmla="*/ 38 w 95"/>
                    <a:gd name="T55" fmla="*/ 0 h 94"/>
                    <a:gd name="T56" fmla="*/ 40 w 95"/>
                    <a:gd name="T57" fmla="*/ 1 h 94"/>
                    <a:gd name="T58" fmla="*/ 44 w 95"/>
                    <a:gd name="T59" fmla="*/ 4 h 94"/>
                    <a:gd name="T60" fmla="*/ 52 w 95"/>
                    <a:gd name="T61" fmla="*/ 5 h 94"/>
                    <a:gd name="T62" fmla="*/ 61 w 95"/>
                    <a:gd name="T63" fmla="*/ 7 h 94"/>
                    <a:gd name="T64" fmla="*/ 67 w 95"/>
                    <a:gd name="T65" fmla="*/ 9 h 94"/>
                    <a:gd name="T66" fmla="*/ 72 w 95"/>
                    <a:gd name="T67" fmla="*/ 13 h 94"/>
                    <a:gd name="T68" fmla="*/ 78 w 95"/>
                    <a:gd name="T69" fmla="*/ 19 h 94"/>
                    <a:gd name="T70" fmla="*/ 83 w 95"/>
                    <a:gd name="T71" fmla="*/ 27 h 94"/>
                    <a:gd name="T72" fmla="*/ 85 w 95"/>
                    <a:gd name="T73" fmla="*/ 35 h 94"/>
                    <a:gd name="T74" fmla="*/ 86 w 95"/>
                    <a:gd name="T75" fmla="*/ 42 h 94"/>
                    <a:gd name="T76" fmla="*/ 88 w 95"/>
                    <a:gd name="T77" fmla="*/ 47 h 94"/>
                    <a:gd name="T78" fmla="*/ 90 w 95"/>
                    <a:gd name="T79" fmla="*/ 52 h 94"/>
                    <a:gd name="T80" fmla="*/ 93 w 95"/>
                    <a:gd name="T81" fmla="*/ 56 h 94"/>
                    <a:gd name="T82" fmla="*/ 95 w 95"/>
                    <a:gd name="T83" fmla="*/ 61 h 94"/>
                    <a:gd name="T84" fmla="*/ 95 w 95"/>
                    <a:gd name="T85" fmla="*/ 72 h 94"/>
                    <a:gd name="T86" fmla="*/ 91 w 95"/>
                    <a:gd name="T87" fmla="*/ 83 h 94"/>
                    <a:gd name="T88" fmla="*/ 83 w 95"/>
                    <a:gd name="T89"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 h="94">
                      <a:moveTo>
                        <a:pt x="83" y="94"/>
                      </a:moveTo>
                      <a:lnTo>
                        <a:pt x="81" y="92"/>
                      </a:lnTo>
                      <a:lnTo>
                        <a:pt x="76" y="90"/>
                      </a:lnTo>
                      <a:lnTo>
                        <a:pt x="72" y="86"/>
                      </a:lnTo>
                      <a:lnTo>
                        <a:pt x="66" y="81"/>
                      </a:lnTo>
                      <a:lnTo>
                        <a:pt x="60" y="76"/>
                      </a:lnTo>
                      <a:lnTo>
                        <a:pt x="55" y="72"/>
                      </a:lnTo>
                      <a:lnTo>
                        <a:pt x="51" y="68"/>
                      </a:lnTo>
                      <a:lnTo>
                        <a:pt x="49" y="66"/>
                      </a:lnTo>
                      <a:lnTo>
                        <a:pt x="46" y="65"/>
                      </a:lnTo>
                      <a:lnTo>
                        <a:pt x="42" y="64"/>
                      </a:lnTo>
                      <a:lnTo>
                        <a:pt x="36" y="62"/>
                      </a:lnTo>
                      <a:lnTo>
                        <a:pt x="28" y="62"/>
                      </a:lnTo>
                      <a:lnTo>
                        <a:pt x="21" y="61"/>
                      </a:lnTo>
                      <a:lnTo>
                        <a:pt x="13" y="61"/>
                      </a:lnTo>
                      <a:lnTo>
                        <a:pt x="6" y="60"/>
                      </a:lnTo>
                      <a:lnTo>
                        <a:pt x="0" y="60"/>
                      </a:lnTo>
                      <a:lnTo>
                        <a:pt x="0" y="51"/>
                      </a:lnTo>
                      <a:lnTo>
                        <a:pt x="0" y="35"/>
                      </a:lnTo>
                      <a:lnTo>
                        <a:pt x="2" y="19"/>
                      </a:lnTo>
                      <a:lnTo>
                        <a:pt x="4" y="9"/>
                      </a:lnTo>
                      <a:lnTo>
                        <a:pt x="8" y="7"/>
                      </a:lnTo>
                      <a:lnTo>
                        <a:pt x="14" y="5"/>
                      </a:lnTo>
                      <a:lnTo>
                        <a:pt x="20" y="4"/>
                      </a:lnTo>
                      <a:lnTo>
                        <a:pt x="26" y="1"/>
                      </a:lnTo>
                      <a:lnTo>
                        <a:pt x="32" y="1"/>
                      </a:lnTo>
                      <a:lnTo>
                        <a:pt x="35" y="0"/>
                      </a:lnTo>
                      <a:lnTo>
                        <a:pt x="38" y="0"/>
                      </a:lnTo>
                      <a:lnTo>
                        <a:pt x="40" y="1"/>
                      </a:lnTo>
                      <a:lnTo>
                        <a:pt x="44" y="4"/>
                      </a:lnTo>
                      <a:lnTo>
                        <a:pt x="52" y="5"/>
                      </a:lnTo>
                      <a:lnTo>
                        <a:pt x="61" y="7"/>
                      </a:lnTo>
                      <a:lnTo>
                        <a:pt x="67" y="9"/>
                      </a:lnTo>
                      <a:lnTo>
                        <a:pt x="72" y="13"/>
                      </a:lnTo>
                      <a:lnTo>
                        <a:pt x="78" y="19"/>
                      </a:lnTo>
                      <a:lnTo>
                        <a:pt x="83" y="27"/>
                      </a:lnTo>
                      <a:lnTo>
                        <a:pt x="85" y="35"/>
                      </a:lnTo>
                      <a:lnTo>
                        <a:pt x="86" y="42"/>
                      </a:lnTo>
                      <a:lnTo>
                        <a:pt x="88" y="47"/>
                      </a:lnTo>
                      <a:lnTo>
                        <a:pt x="90" y="52"/>
                      </a:lnTo>
                      <a:lnTo>
                        <a:pt x="93" y="56"/>
                      </a:lnTo>
                      <a:lnTo>
                        <a:pt x="95" y="61"/>
                      </a:lnTo>
                      <a:lnTo>
                        <a:pt x="95" y="72"/>
                      </a:lnTo>
                      <a:lnTo>
                        <a:pt x="91" y="83"/>
                      </a:lnTo>
                      <a:lnTo>
                        <a:pt x="83" y="94"/>
                      </a:lnTo>
                      <a:close/>
                    </a:path>
                  </a:pathLst>
                </a:custGeom>
                <a:solidFill>
                  <a:srgbClr val="BFCC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694" name="Freeform 174">
                  <a:extLst>
                    <a:ext uri="{FF2B5EF4-FFF2-40B4-BE49-F238E27FC236}">
                      <a16:creationId xmlns:a16="http://schemas.microsoft.com/office/drawing/2014/main" id="{00C7280E-9343-4F9C-8F7F-06BADF60412C}"/>
                    </a:ext>
                  </a:extLst>
                </p:cNvPr>
                <p:cNvSpPr>
                  <a:spLocks/>
                </p:cNvSpPr>
                <p:nvPr/>
              </p:nvSpPr>
              <p:spPr bwMode="auto">
                <a:xfrm>
                  <a:off x="2205" y="3176"/>
                  <a:ext cx="37" cy="25"/>
                </a:xfrm>
                <a:custGeom>
                  <a:avLst/>
                  <a:gdLst>
                    <a:gd name="T0" fmla="*/ 61 w 74"/>
                    <a:gd name="T1" fmla="*/ 0 h 49"/>
                    <a:gd name="T2" fmla="*/ 57 w 74"/>
                    <a:gd name="T3" fmla="*/ 0 h 49"/>
                    <a:gd name="T4" fmla="*/ 50 w 74"/>
                    <a:gd name="T5" fmla="*/ 1 h 49"/>
                    <a:gd name="T6" fmla="*/ 43 w 74"/>
                    <a:gd name="T7" fmla="*/ 2 h 49"/>
                    <a:gd name="T8" fmla="*/ 36 w 74"/>
                    <a:gd name="T9" fmla="*/ 5 h 49"/>
                    <a:gd name="T10" fmla="*/ 28 w 74"/>
                    <a:gd name="T11" fmla="*/ 7 h 49"/>
                    <a:gd name="T12" fmla="*/ 22 w 74"/>
                    <a:gd name="T13" fmla="*/ 10 h 49"/>
                    <a:gd name="T14" fmla="*/ 17 w 74"/>
                    <a:gd name="T15" fmla="*/ 14 h 49"/>
                    <a:gd name="T16" fmla="*/ 14 w 74"/>
                    <a:gd name="T17" fmla="*/ 17 h 49"/>
                    <a:gd name="T18" fmla="*/ 11 w 74"/>
                    <a:gd name="T19" fmla="*/ 24 h 49"/>
                    <a:gd name="T20" fmla="*/ 7 w 74"/>
                    <a:gd name="T21" fmla="*/ 28 h 49"/>
                    <a:gd name="T22" fmla="*/ 4 w 74"/>
                    <a:gd name="T23" fmla="*/ 30 h 49"/>
                    <a:gd name="T24" fmla="*/ 1 w 74"/>
                    <a:gd name="T25" fmla="*/ 32 h 49"/>
                    <a:gd name="T26" fmla="*/ 0 w 74"/>
                    <a:gd name="T27" fmla="*/ 36 h 49"/>
                    <a:gd name="T28" fmla="*/ 0 w 74"/>
                    <a:gd name="T29" fmla="*/ 41 h 49"/>
                    <a:gd name="T30" fmla="*/ 3 w 74"/>
                    <a:gd name="T31" fmla="*/ 47 h 49"/>
                    <a:gd name="T32" fmla="*/ 8 w 74"/>
                    <a:gd name="T33" fmla="*/ 49 h 49"/>
                    <a:gd name="T34" fmla="*/ 16 w 74"/>
                    <a:gd name="T35" fmla="*/ 49 h 49"/>
                    <a:gd name="T36" fmla="*/ 27 w 74"/>
                    <a:gd name="T37" fmla="*/ 48 h 49"/>
                    <a:gd name="T38" fmla="*/ 36 w 74"/>
                    <a:gd name="T39" fmla="*/ 48 h 49"/>
                    <a:gd name="T40" fmla="*/ 42 w 74"/>
                    <a:gd name="T41" fmla="*/ 48 h 49"/>
                    <a:gd name="T42" fmla="*/ 49 w 74"/>
                    <a:gd name="T43" fmla="*/ 46 h 49"/>
                    <a:gd name="T44" fmla="*/ 57 w 74"/>
                    <a:gd name="T45" fmla="*/ 41 h 49"/>
                    <a:gd name="T46" fmla="*/ 64 w 74"/>
                    <a:gd name="T47" fmla="*/ 36 h 49"/>
                    <a:gd name="T48" fmla="*/ 69 w 74"/>
                    <a:gd name="T49" fmla="*/ 29 h 49"/>
                    <a:gd name="T50" fmla="*/ 74 w 74"/>
                    <a:gd name="T51" fmla="*/ 21 h 49"/>
                    <a:gd name="T52" fmla="*/ 74 w 74"/>
                    <a:gd name="T53" fmla="*/ 14 h 49"/>
                    <a:gd name="T54" fmla="*/ 70 w 74"/>
                    <a:gd name="T55" fmla="*/ 6 h 49"/>
                    <a:gd name="T56" fmla="*/ 61 w 74"/>
                    <a:gd name="T5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4" h="49">
                      <a:moveTo>
                        <a:pt x="61" y="0"/>
                      </a:moveTo>
                      <a:lnTo>
                        <a:pt x="57" y="0"/>
                      </a:lnTo>
                      <a:lnTo>
                        <a:pt x="50" y="1"/>
                      </a:lnTo>
                      <a:lnTo>
                        <a:pt x="43" y="2"/>
                      </a:lnTo>
                      <a:lnTo>
                        <a:pt x="36" y="5"/>
                      </a:lnTo>
                      <a:lnTo>
                        <a:pt x="28" y="7"/>
                      </a:lnTo>
                      <a:lnTo>
                        <a:pt x="22" y="10"/>
                      </a:lnTo>
                      <a:lnTo>
                        <a:pt x="17" y="14"/>
                      </a:lnTo>
                      <a:lnTo>
                        <a:pt x="14" y="17"/>
                      </a:lnTo>
                      <a:lnTo>
                        <a:pt x="11" y="24"/>
                      </a:lnTo>
                      <a:lnTo>
                        <a:pt x="7" y="28"/>
                      </a:lnTo>
                      <a:lnTo>
                        <a:pt x="4" y="30"/>
                      </a:lnTo>
                      <a:lnTo>
                        <a:pt x="1" y="32"/>
                      </a:lnTo>
                      <a:lnTo>
                        <a:pt x="0" y="36"/>
                      </a:lnTo>
                      <a:lnTo>
                        <a:pt x="0" y="41"/>
                      </a:lnTo>
                      <a:lnTo>
                        <a:pt x="3" y="47"/>
                      </a:lnTo>
                      <a:lnTo>
                        <a:pt x="8" y="49"/>
                      </a:lnTo>
                      <a:lnTo>
                        <a:pt x="16" y="49"/>
                      </a:lnTo>
                      <a:lnTo>
                        <a:pt x="27" y="48"/>
                      </a:lnTo>
                      <a:lnTo>
                        <a:pt x="36" y="48"/>
                      </a:lnTo>
                      <a:lnTo>
                        <a:pt x="42" y="48"/>
                      </a:lnTo>
                      <a:lnTo>
                        <a:pt x="49" y="46"/>
                      </a:lnTo>
                      <a:lnTo>
                        <a:pt x="57" y="41"/>
                      </a:lnTo>
                      <a:lnTo>
                        <a:pt x="64" y="36"/>
                      </a:lnTo>
                      <a:lnTo>
                        <a:pt x="69" y="29"/>
                      </a:lnTo>
                      <a:lnTo>
                        <a:pt x="74" y="21"/>
                      </a:lnTo>
                      <a:lnTo>
                        <a:pt x="74" y="14"/>
                      </a:lnTo>
                      <a:lnTo>
                        <a:pt x="70" y="6"/>
                      </a:lnTo>
                      <a:lnTo>
                        <a:pt x="61" y="0"/>
                      </a:lnTo>
                      <a:close/>
                    </a:path>
                  </a:pathLst>
                </a:custGeom>
                <a:solidFill>
                  <a:srgbClr val="BFCC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695" name="Freeform 175">
                  <a:extLst>
                    <a:ext uri="{FF2B5EF4-FFF2-40B4-BE49-F238E27FC236}">
                      <a16:creationId xmlns:a16="http://schemas.microsoft.com/office/drawing/2014/main" id="{3D104CE3-0A62-4C9A-9C82-E955E82755BA}"/>
                    </a:ext>
                  </a:extLst>
                </p:cNvPr>
                <p:cNvSpPr>
                  <a:spLocks/>
                </p:cNvSpPr>
                <p:nvPr/>
              </p:nvSpPr>
              <p:spPr bwMode="auto">
                <a:xfrm>
                  <a:off x="2958" y="3098"/>
                  <a:ext cx="107" cy="55"/>
                </a:xfrm>
                <a:custGeom>
                  <a:avLst/>
                  <a:gdLst>
                    <a:gd name="T0" fmla="*/ 213 w 213"/>
                    <a:gd name="T1" fmla="*/ 112 h 112"/>
                    <a:gd name="T2" fmla="*/ 204 w 213"/>
                    <a:gd name="T3" fmla="*/ 110 h 112"/>
                    <a:gd name="T4" fmla="*/ 190 w 213"/>
                    <a:gd name="T5" fmla="*/ 106 h 112"/>
                    <a:gd name="T6" fmla="*/ 172 w 213"/>
                    <a:gd name="T7" fmla="*/ 101 h 112"/>
                    <a:gd name="T8" fmla="*/ 151 w 213"/>
                    <a:gd name="T9" fmla="*/ 97 h 112"/>
                    <a:gd name="T10" fmla="*/ 131 w 213"/>
                    <a:gd name="T11" fmla="*/ 93 h 112"/>
                    <a:gd name="T12" fmla="*/ 114 w 213"/>
                    <a:gd name="T13" fmla="*/ 91 h 112"/>
                    <a:gd name="T14" fmla="*/ 100 w 213"/>
                    <a:gd name="T15" fmla="*/ 90 h 112"/>
                    <a:gd name="T16" fmla="*/ 92 w 213"/>
                    <a:gd name="T17" fmla="*/ 90 h 112"/>
                    <a:gd name="T18" fmla="*/ 87 w 213"/>
                    <a:gd name="T19" fmla="*/ 91 h 112"/>
                    <a:gd name="T20" fmla="*/ 76 w 213"/>
                    <a:gd name="T21" fmla="*/ 91 h 112"/>
                    <a:gd name="T22" fmla="*/ 63 w 213"/>
                    <a:gd name="T23" fmla="*/ 90 h 112"/>
                    <a:gd name="T24" fmla="*/ 50 w 213"/>
                    <a:gd name="T25" fmla="*/ 89 h 112"/>
                    <a:gd name="T26" fmla="*/ 35 w 213"/>
                    <a:gd name="T27" fmla="*/ 87 h 112"/>
                    <a:gd name="T28" fmla="*/ 21 w 213"/>
                    <a:gd name="T29" fmla="*/ 84 h 112"/>
                    <a:gd name="T30" fmla="*/ 9 w 213"/>
                    <a:gd name="T31" fmla="*/ 82 h 112"/>
                    <a:gd name="T32" fmla="*/ 0 w 213"/>
                    <a:gd name="T33" fmla="*/ 78 h 112"/>
                    <a:gd name="T34" fmla="*/ 13 w 213"/>
                    <a:gd name="T35" fmla="*/ 62 h 112"/>
                    <a:gd name="T36" fmla="*/ 29 w 213"/>
                    <a:gd name="T37" fmla="*/ 54 h 112"/>
                    <a:gd name="T38" fmla="*/ 30 w 213"/>
                    <a:gd name="T39" fmla="*/ 53 h 112"/>
                    <a:gd name="T40" fmla="*/ 31 w 213"/>
                    <a:gd name="T41" fmla="*/ 49 h 112"/>
                    <a:gd name="T42" fmla="*/ 34 w 213"/>
                    <a:gd name="T43" fmla="*/ 44 h 112"/>
                    <a:gd name="T44" fmla="*/ 36 w 213"/>
                    <a:gd name="T45" fmla="*/ 37 h 112"/>
                    <a:gd name="T46" fmla="*/ 39 w 213"/>
                    <a:gd name="T47" fmla="*/ 31 h 112"/>
                    <a:gd name="T48" fmla="*/ 43 w 213"/>
                    <a:gd name="T49" fmla="*/ 27 h 112"/>
                    <a:gd name="T50" fmla="*/ 46 w 213"/>
                    <a:gd name="T51" fmla="*/ 23 h 112"/>
                    <a:gd name="T52" fmla="*/ 50 w 213"/>
                    <a:gd name="T53" fmla="*/ 21 h 112"/>
                    <a:gd name="T54" fmla="*/ 53 w 213"/>
                    <a:gd name="T55" fmla="*/ 20 h 112"/>
                    <a:gd name="T56" fmla="*/ 59 w 213"/>
                    <a:gd name="T57" fmla="*/ 17 h 112"/>
                    <a:gd name="T58" fmla="*/ 66 w 213"/>
                    <a:gd name="T59" fmla="*/ 14 h 112"/>
                    <a:gd name="T60" fmla="*/ 75 w 213"/>
                    <a:gd name="T61" fmla="*/ 9 h 112"/>
                    <a:gd name="T62" fmla="*/ 83 w 213"/>
                    <a:gd name="T63" fmla="*/ 6 h 112"/>
                    <a:gd name="T64" fmla="*/ 91 w 213"/>
                    <a:gd name="T65" fmla="*/ 2 h 112"/>
                    <a:gd name="T66" fmla="*/ 97 w 213"/>
                    <a:gd name="T67" fmla="*/ 0 h 112"/>
                    <a:gd name="T68" fmla="*/ 100 w 213"/>
                    <a:gd name="T69" fmla="*/ 0 h 112"/>
                    <a:gd name="T70" fmla="*/ 105 w 213"/>
                    <a:gd name="T71" fmla="*/ 2 h 112"/>
                    <a:gd name="T72" fmla="*/ 113 w 213"/>
                    <a:gd name="T73" fmla="*/ 8 h 112"/>
                    <a:gd name="T74" fmla="*/ 123 w 213"/>
                    <a:gd name="T75" fmla="*/ 16 h 112"/>
                    <a:gd name="T76" fmla="*/ 135 w 213"/>
                    <a:gd name="T77" fmla="*/ 24 h 112"/>
                    <a:gd name="T78" fmla="*/ 148 w 213"/>
                    <a:gd name="T79" fmla="*/ 34 h 112"/>
                    <a:gd name="T80" fmla="*/ 158 w 213"/>
                    <a:gd name="T81" fmla="*/ 40 h 112"/>
                    <a:gd name="T82" fmla="*/ 167 w 213"/>
                    <a:gd name="T83" fmla="*/ 46 h 112"/>
                    <a:gd name="T84" fmla="*/ 172 w 213"/>
                    <a:gd name="T85" fmla="*/ 49 h 112"/>
                    <a:gd name="T86" fmla="*/ 179 w 213"/>
                    <a:gd name="T87" fmla="*/ 51 h 112"/>
                    <a:gd name="T88" fmla="*/ 188 w 213"/>
                    <a:gd name="T89" fmla="*/ 53 h 112"/>
                    <a:gd name="T90" fmla="*/ 196 w 213"/>
                    <a:gd name="T91" fmla="*/ 55 h 112"/>
                    <a:gd name="T92" fmla="*/ 201 w 213"/>
                    <a:gd name="T93" fmla="*/ 58 h 112"/>
                    <a:gd name="T94" fmla="*/ 201 w 213"/>
                    <a:gd name="T95" fmla="*/ 63 h 112"/>
                    <a:gd name="T96" fmla="*/ 201 w 213"/>
                    <a:gd name="T97" fmla="*/ 74 h 112"/>
                    <a:gd name="T98" fmla="*/ 202 w 213"/>
                    <a:gd name="T99" fmla="*/ 85 h 112"/>
                    <a:gd name="T100" fmla="*/ 204 w 213"/>
                    <a:gd name="T101" fmla="*/ 92 h 112"/>
                    <a:gd name="T102" fmla="*/ 207 w 213"/>
                    <a:gd name="T103" fmla="*/ 96 h 112"/>
                    <a:gd name="T104" fmla="*/ 211 w 213"/>
                    <a:gd name="T105" fmla="*/ 101 h 112"/>
                    <a:gd name="T106" fmla="*/ 213 w 213"/>
                    <a:gd name="T107" fmla="*/ 107 h 112"/>
                    <a:gd name="T108" fmla="*/ 213 w 213"/>
                    <a:gd name="T109"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3" h="112">
                      <a:moveTo>
                        <a:pt x="213" y="112"/>
                      </a:moveTo>
                      <a:lnTo>
                        <a:pt x="204" y="110"/>
                      </a:lnTo>
                      <a:lnTo>
                        <a:pt x="190" y="106"/>
                      </a:lnTo>
                      <a:lnTo>
                        <a:pt x="172" y="101"/>
                      </a:lnTo>
                      <a:lnTo>
                        <a:pt x="151" y="97"/>
                      </a:lnTo>
                      <a:lnTo>
                        <a:pt x="131" y="93"/>
                      </a:lnTo>
                      <a:lnTo>
                        <a:pt x="114" y="91"/>
                      </a:lnTo>
                      <a:lnTo>
                        <a:pt x="100" y="90"/>
                      </a:lnTo>
                      <a:lnTo>
                        <a:pt x="92" y="90"/>
                      </a:lnTo>
                      <a:lnTo>
                        <a:pt x="87" y="91"/>
                      </a:lnTo>
                      <a:lnTo>
                        <a:pt x="76" y="91"/>
                      </a:lnTo>
                      <a:lnTo>
                        <a:pt x="63" y="90"/>
                      </a:lnTo>
                      <a:lnTo>
                        <a:pt x="50" y="89"/>
                      </a:lnTo>
                      <a:lnTo>
                        <a:pt x="35" y="87"/>
                      </a:lnTo>
                      <a:lnTo>
                        <a:pt x="21" y="84"/>
                      </a:lnTo>
                      <a:lnTo>
                        <a:pt x="9" y="82"/>
                      </a:lnTo>
                      <a:lnTo>
                        <a:pt x="0" y="78"/>
                      </a:lnTo>
                      <a:lnTo>
                        <a:pt x="13" y="62"/>
                      </a:lnTo>
                      <a:lnTo>
                        <a:pt x="29" y="54"/>
                      </a:lnTo>
                      <a:lnTo>
                        <a:pt x="30" y="53"/>
                      </a:lnTo>
                      <a:lnTo>
                        <a:pt x="31" y="49"/>
                      </a:lnTo>
                      <a:lnTo>
                        <a:pt x="34" y="44"/>
                      </a:lnTo>
                      <a:lnTo>
                        <a:pt x="36" y="37"/>
                      </a:lnTo>
                      <a:lnTo>
                        <a:pt x="39" y="31"/>
                      </a:lnTo>
                      <a:lnTo>
                        <a:pt x="43" y="27"/>
                      </a:lnTo>
                      <a:lnTo>
                        <a:pt x="46" y="23"/>
                      </a:lnTo>
                      <a:lnTo>
                        <a:pt x="50" y="21"/>
                      </a:lnTo>
                      <a:lnTo>
                        <a:pt x="53" y="20"/>
                      </a:lnTo>
                      <a:lnTo>
                        <a:pt x="59" y="17"/>
                      </a:lnTo>
                      <a:lnTo>
                        <a:pt x="66" y="14"/>
                      </a:lnTo>
                      <a:lnTo>
                        <a:pt x="75" y="9"/>
                      </a:lnTo>
                      <a:lnTo>
                        <a:pt x="83" y="6"/>
                      </a:lnTo>
                      <a:lnTo>
                        <a:pt x="91" y="2"/>
                      </a:lnTo>
                      <a:lnTo>
                        <a:pt x="97" y="0"/>
                      </a:lnTo>
                      <a:lnTo>
                        <a:pt x="100" y="0"/>
                      </a:lnTo>
                      <a:lnTo>
                        <a:pt x="105" y="2"/>
                      </a:lnTo>
                      <a:lnTo>
                        <a:pt x="113" y="8"/>
                      </a:lnTo>
                      <a:lnTo>
                        <a:pt x="123" y="16"/>
                      </a:lnTo>
                      <a:lnTo>
                        <a:pt x="135" y="24"/>
                      </a:lnTo>
                      <a:lnTo>
                        <a:pt x="148" y="34"/>
                      </a:lnTo>
                      <a:lnTo>
                        <a:pt x="158" y="40"/>
                      </a:lnTo>
                      <a:lnTo>
                        <a:pt x="167" y="46"/>
                      </a:lnTo>
                      <a:lnTo>
                        <a:pt x="172" y="49"/>
                      </a:lnTo>
                      <a:lnTo>
                        <a:pt x="179" y="51"/>
                      </a:lnTo>
                      <a:lnTo>
                        <a:pt x="188" y="53"/>
                      </a:lnTo>
                      <a:lnTo>
                        <a:pt x="196" y="55"/>
                      </a:lnTo>
                      <a:lnTo>
                        <a:pt x="201" y="58"/>
                      </a:lnTo>
                      <a:lnTo>
                        <a:pt x="201" y="63"/>
                      </a:lnTo>
                      <a:lnTo>
                        <a:pt x="201" y="74"/>
                      </a:lnTo>
                      <a:lnTo>
                        <a:pt x="202" y="85"/>
                      </a:lnTo>
                      <a:lnTo>
                        <a:pt x="204" y="92"/>
                      </a:lnTo>
                      <a:lnTo>
                        <a:pt x="207" y="96"/>
                      </a:lnTo>
                      <a:lnTo>
                        <a:pt x="211" y="101"/>
                      </a:lnTo>
                      <a:lnTo>
                        <a:pt x="213" y="107"/>
                      </a:lnTo>
                      <a:lnTo>
                        <a:pt x="213" y="112"/>
                      </a:lnTo>
                      <a:close/>
                    </a:path>
                  </a:pathLst>
                </a:custGeom>
                <a:solidFill>
                  <a:srgbClr val="BFCC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107696" name="Group 176">
              <a:extLst>
                <a:ext uri="{FF2B5EF4-FFF2-40B4-BE49-F238E27FC236}">
                  <a16:creationId xmlns:a16="http://schemas.microsoft.com/office/drawing/2014/main" id="{529FBC68-8AEA-42E8-A70C-222A3E7B6553}"/>
                </a:ext>
              </a:extLst>
            </p:cNvPr>
            <p:cNvGrpSpPr>
              <a:grpSpLocks/>
            </p:cNvGrpSpPr>
            <p:nvPr/>
          </p:nvGrpSpPr>
          <p:grpSpPr bwMode="auto">
            <a:xfrm>
              <a:off x="2800" y="3043"/>
              <a:ext cx="260" cy="139"/>
              <a:chOff x="2815" y="3016"/>
              <a:chExt cx="260" cy="139"/>
            </a:xfrm>
          </p:grpSpPr>
          <p:sp>
            <p:nvSpPr>
              <p:cNvPr id="107697" name="Freeform 177">
                <a:extLst>
                  <a:ext uri="{FF2B5EF4-FFF2-40B4-BE49-F238E27FC236}">
                    <a16:creationId xmlns:a16="http://schemas.microsoft.com/office/drawing/2014/main" id="{8F7797DA-9855-41A7-8118-00B7B19D3C93}"/>
                  </a:ext>
                </a:extLst>
              </p:cNvPr>
              <p:cNvSpPr>
                <a:spLocks/>
              </p:cNvSpPr>
              <p:nvPr/>
            </p:nvSpPr>
            <p:spPr bwMode="auto">
              <a:xfrm>
                <a:off x="2815" y="3016"/>
                <a:ext cx="260" cy="139"/>
              </a:xfrm>
              <a:custGeom>
                <a:avLst/>
                <a:gdLst>
                  <a:gd name="T0" fmla="*/ 514 w 520"/>
                  <a:gd name="T1" fmla="*/ 41 h 277"/>
                  <a:gd name="T2" fmla="*/ 493 w 520"/>
                  <a:gd name="T3" fmla="*/ 36 h 277"/>
                  <a:gd name="T4" fmla="*/ 462 w 520"/>
                  <a:gd name="T5" fmla="*/ 31 h 277"/>
                  <a:gd name="T6" fmla="*/ 426 w 520"/>
                  <a:gd name="T7" fmla="*/ 23 h 277"/>
                  <a:gd name="T8" fmla="*/ 387 w 520"/>
                  <a:gd name="T9" fmla="*/ 16 h 277"/>
                  <a:gd name="T10" fmla="*/ 351 w 520"/>
                  <a:gd name="T11" fmla="*/ 9 h 277"/>
                  <a:gd name="T12" fmla="*/ 320 w 520"/>
                  <a:gd name="T13" fmla="*/ 3 h 277"/>
                  <a:gd name="T14" fmla="*/ 299 w 520"/>
                  <a:gd name="T15" fmla="*/ 0 h 277"/>
                  <a:gd name="T16" fmla="*/ 287 w 520"/>
                  <a:gd name="T17" fmla="*/ 0 h 277"/>
                  <a:gd name="T18" fmla="*/ 267 w 520"/>
                  <a:gd name="T19" fmla="*/ 1 h 277"/>
                  <a:gd name="T20" fmla="*/ 246 w 520"/>
                  <a:gd name="T21" fmla="*/ 2 h 277"/>
                  <a:gd name="T22" fmla="*/ 230 w 520"/>
                  <a:gd name="T23" fmla="*/ 4 h 277"/>
                  <a:gd name="T24" fmla="*/ 222 w 520"/>
                  <a:gd name="T25" fmla="*/ 8 h 277"/>
                  <a:gd name="T26" fmla="*/ 211 w 520"/>
                  <a:gd name="T27" fmla="*/ 15 h 277"/>
                  <a:gd name="T28" fmla="*/ 200 w 520"/>
                  <a:gd name="T29" fmla="*/ 21 h 277"/>
                  <a:gd name="T30" fmla="*/ 190 w 520"/>
                  <a:gd name="T31" fmla="*/ 27 h 277"/>
                  <a:gd name="T32" fmla="*/ 184 w 520"/>
                  <a:gd name="T33" fmla="*/ 32 h 277"/>
                  <a:gd name="T34" fmla="*/ 171 w 520"/>
                  <a:gd name="T35" fmla="*/ 39 h 277"/>
                  <a:gd name="T36" fmla="*/ 162 w 520"/>
                  <a:gd name="T37" fmla="*/ 46 h 277"/>
                  <a:gd name="T38" fmla="*/ 152 w 520"/>
                  <a:gd name="T39" fmla="*/ 57 h 277"/>
                  <a:gd name="T40" fmla="*/ 140 w 520"/>
                  <a:gd name="T41" fmla="*/ 70 h 277"/>
                  <a:gd name="T42" fmla="*/ 128 w 520"/>
                  <a:gd name="T43" fmla="*/ 81 h 277"/>
                  <a:gd name="T44" fmla="*/ 118 w 520"/>
                  <a:gd name="T45" fmla="*/ 87 h 277"/>
                  <a:gd name="T46" fmla="*/ 97 w 520"/>
                  <a:gd name="T47" fmla="*/ 95 h 277"/>
                  <a:gd name="T48" fmla="*/ 72 w 520"/>
                  <a:gd name="T49" fmla="*/ 103 h 277"/>
                  <a:gd name="T50" fmla="*/ 51 w 520"/>
                  <a:gd name="T51" fmla="*/ 110 h 277"/>
                  <a:gd name="T52" fmla="*/ 43 w 520"/>
                  <a:gd name="T53" fmla="*/ 116 h 277"/>
                  <a:gd name="T54" fmla="*/ 29 w 520"/>
                  <a:gd name="T55" fmla="*/ 130 h 277"/>
                  <a:gd name="T56" fmla="*/ 13 w 520"/>
                  <a:gd name="T57" fmla="*/ 146 h 277"/>
                  <a:gd name="T58" fmla="*/ 2 w 520"/>
                  <a:gd name="T59" fmla="*/ 156 h 277"/>
                  <a:gd name="T60" fmla="*/ 18 w 520"/>
                  <a:gd name="T61" fmla="*/ 167 h 277"/>
                  <a:gd name="T62" fmla="*/ 58 w 520"/>
                  <a:gd name="T63" fmla="*/ 182 h 277"/>
                  <a:gd name="T64" fmla="*/ 96 w 520"/>
                  <a:gd name="T65" fmla="*/ 194 h 277"/>
                  <a:gd name="T66" fmla="*/ 122 w 520"/>
                  <a:gd name="T67" fmla="*/ 202 h 277"/>
                  <a:gd name="T68" fmla="*/ 137 w 520"/>
                  <a:gd name="T69" fmla="*/ 200 h 277"/>
                  <a:gd name="T70" fmla="*/ 154 w 520"/>
                  <a:gd name="T71" fmla="*/ 198 h 277"/>
                  <a:gd name="T72" fmla="*/ 164 w 520"/>
                  <a:gd name="T73" fmla="*/ 199 h 277"/>
                  <a:gd name="T74" fmla="*/ 188 w 520"/>
                  <a:gd name="T75" fmla="*/ 205 h 277"/>
                  <a:gd name="T76" fmla="*/ 218 w 520"/>
                  <a:gd name="T77" fmla="*/ 212 h 277"/>
                  <a:gd name="T78" fmla="*/ 242 w 520"/>
                  <a:gd name="T79" fmla="*/ 216 h 277"/>
                  <a:gd name="T80" fmla="*/ 252 w 520"/>
                  <a:gd name="T81" fmla="*/ 222 h 277"/>
                  <a:gd name="T82" fmla="*/ 262 w 520"/>
                  <a:gd name="T83" fmla="*/ 226 h 277"/>
                  <a:gd name="T84" fmla="*/ 275 w 520"/>
                  <a:gd name="T85" fmla="*/ 229 h 277"/>
                  <a:gd name="T86" fmla="*/ 291 w 520"/>
                  <a:gd name="T87" fmla="*/ 231 h 277"/>
                  <a:gd name="T88" fmla="*/ 286 w 520"/>
                  <a:gd name="T89" fmla="*/ 241 h 277"/>
                  <a:gd name="T90" fmla="*/ 307 w 520"/>
                  <a:gd name="T91" fmla="*/ 247 h 277"/>
                  <a:gd name="T92" fmla="*/ 336 w 520"/>
                  <a:gd name="T93" fmla="*/ 252 h 277"/>
                  <a:gd name="T94" fmla="*/ 362 w 520"/>
                  <a:gd name="T95" fmla="*/ 254 h 277"/>
                  <a:gd name="T96" fmla="*/ 378 w 520"/>
                  <a:gd name="T97" fmla="*/ 253 h 277"/>
                  <a:gd name="T98" fmla="*/ 400 w 520"/>
                  <a:gd name="T99" fmla="*/ 254 h 277"/>
                  <a:gd name="T100" fmla="*/ 437 w 520"/>
                  <a:gd name="T101" fmla="*/ 260 h 277"/>
                  <a:gd name="T102" fmla="*/ 476 w 520"/>
                  <a:gd name="T103" fmla="*/ 269 h 277"/>
                  <a:gd name="T104" fmla="*/ 499 w 520"/>
                  <a:gd name="T105" fmla="*/ 275 h 277"/>
                  <a:gd name="T106" fmla="*/ 513 w 520"/>
                  <a:gd name="T107" fmla="*/ 277 h 277"/>
                  <a:gd name="T108" fmla="*/ 520 w 520"/>
                  <a:gd name="T10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0" h="277">
                    <a:moveTo>
                      <a:pt x="520" y="42"/>
                    </a:moveTo>
                    <a:lnTo>
                      <a:pt x="514" y="41"/>
                    </a:lnTo>
                    <a:lnTo>
                      <a:pt x="506" y="40"/>
                    </a:lnTo>
                    <a:lnTo>
                      <a:pt x="493" y="36"/>
                    </a:lnTo>
                    <a:lnTo>
                      <a:pt x="480" y="34"/>
                    </a:lnTo>
                    <a:lnTo>
                      <a:pt x="462" y="31"/>
                    </a:lnTo>
                    <a:lnTo>
                      <a:pt x="445" y="27"/>
                    </a:lnTo>
                    <a:lnTo>
                      <a:pt x="426" y="23"/>
                    </a:lnTo>
                    <a:lnTo>
                      <a:pt x="407" y="19"/>
                    </a:lnTo>
                    <a:lnTo>
                      <a:pt x="387" y="16"/>
                    </a:lnTo>
                    <a:lnTo>
                      <a:pt x="368" y="11"/>
                    </a:lnTo>
                    <a:lnTo>
                      <a:pt x="351" y="9"/>
                    </a:lnTo>
                    <a:lnTo>
                      <a:pt x="334" y="5"/>
                    </a:lnTo>
                    <a:lnTo>
                      <a:pt x="320" y="3"/>
                    </a:lnTo>
                    <a:lnTo>
                      <a:pt x="308" y="1"/>
                    </a:lnTo>
                    <a:lnTo>
                      <a:pt x="299" y="0"/>
                    </a:lnTo>
                    <a:lnTo>
                      <a:pt x="294" y="0"/>
                    </a:lnTo>
                    <a:lnTo>
                      <a:pt x="287" y="0"/>
                    </a:lnTo>
                    <a:lnTo>
                      <a:pt x="278" y="1"/>
                    </a:lnTo>
                    <a:lnTo>
                      <a:pt x="267" y="1"/>
                    </a:lnTo>
                    <a:lnTo>
                      <a:pt x="256" y="1"/>
                    </a:lnTo>
                    <a:lnTo>
                      <a:pt x="246" y="2"/>
                    </a:lnTo>
                    <a:lnTo>
                      <a:pt x="237" y="3"/>
                    </a:lnTo>
                    <a:lnTo>
                      <a:pt x="230" y="4"/>
                    </a:lnTo>
                    <a:lnTo>
                      <a:pt x="225" y="5"/>
                    </a:lnTo>
                    <a:lnTo>
                      <a:pt x="222" y="8"/>
                    </a:lnTo>
                    <a:lnTo>
                      <a:pt x="217" y="11"/>
                    </a:lnTo>
                    <a:lnTo>
                      <a:pt x="211" y="15"/>
                    </a:lnTo>
                    <a:lnTo>
                      <a:pt x="205" y="18"/>
                    </a:lnTo>
                    <a:lnTo>
                      <a:pt x="200" y="21"/>
                    </a:lnTo>
                    <a:lnTo>
                      <a:pt x="195" y="25"/>
                    </a:lnTo>
                    <a:lnTo>
                      <a:pt x="190" y="27"/>
                    </a:lnTo>
                    <a:lnTo>
                      <a:pt x="188" y="30"/>
                    </a:lnTo>
                    <a:lnTo>
                      <a:pt x="184" y="32"/>
                    </a:lnTo>
                    <a:lnTo>
                      <a:pt x="178" y="35"/>
                    </a:lnTo>
                    <a:lnTo>
                      <a:pt x="171" y="39"/>
                    </a:lnTo>
                    <a:lnTo>
                      <a:pt x="165" y="42"/>
                    </a:lnTo>
                    <a:lnTo>
                      <a:pt x="162" y="46"/>
                    </a:lnTo>
                    <a:lnTo>
                      <a:pt x="157" y="50"/>
                    </a:lnTo>
                    <a:lnTo>
                      <a:pt x="152" y="57"/>
                    </a:lnTo>
                    <a:lnTo>
                      <a:pt x="146" y="63"/>
                    </a:lnTo>
                    <a:lnTo>
                      <a:pt x="140" y="70"/>
                    </a:lnTo>
                    <a:lnTo>
                      <a:pt x="133" y="77"/>
                    </a:lnTo>
                    <a:lnTo>
                      <a:pt x="128" y="81"/>
                    </a:lnTo>
                    <a:lnTo>
                      <a:pt x="124" y="85"/>
                    </a:lnTo>
                    <a:lnTo>
                      <a:pt x="118" y="87"/>
                    </a:lnTo>
                    <a:lnTo>
                      <a:pt x="109" y="91"/>
                    </a:lnTo>
                    <a:lnTo>
                      <a:pt x="97" y="95"/>
                    </a:lnTo>
                    <a:lnTo>
                      <a:pt x="84" y="99"/>
                    </a:lnTo>
                    <a:lnTo>
                      <a:pt x="72" y="103"/>
                    </a:lnTo>
                    <a:lnTo>
                      <a:pt x="60" y="107"/>
                    </a:lnTo>
                    <a:lnTo>
                      <a:pt x="51" y="110"/>
                    </a:lnTo>
                    <a:lnTo>
                      <a:pt x="46" y="112"/>
                    </a:lnTo>
                    <a:lnTo>
                      <a:pt x="43" y="116"/>
                    </a:lnTo>
                    <a:lnTo>
                      <a:pt x="36" y="122"/>
                    </a:lnTo>
                    <a:lnTo>
                      <a:pt x="29" y="130"/>
                    </a:lnTo>
                    <a:lnTo>
                      <a:pt x="21" y="138"/>
                    </a:lnTo>
                    <a:lnTo>
                      <a:pt x="13" y="146"/>
                    </a:lnTo>
                    <a:lnTo>
                      <a:pt x="6" y="152"/>
                    </a:lnTo>
                    <a:lnTo>
                      <a:pt x="2" y="156"/>
                    </a:lnTo>
                    <a:lnTo>
                      <a:pt x="0" y="159"/>
                    </a:lnTo>
                    <a:lnTo>
                      <a:pt x="18" y="167"/>
                    </a:lnTo>
                    <a:lnTo>
                      <a:pt x="37" y="173"/>
                    </a:lnTo>
                    <a:lnTo>
                      <a:pt x="58" y="182"/>
                    </a:lnTo>
                    <a:lnTo>
                      <a:pt x="78" y="188"/>
                    </a:lnTo>
                    <a:lnTo>
                      <a:pt x="96" y="194"/>
                    </a:lnTo>
                    <a:lnTo>
                      <a:pt x="111" y="199"/>
                    </a:lnTo>
                    <a:lnTo>
                      <a:pt x="122" y="202"/>
                    </a:lnTo>
                    <a:lnTo>
                      <a:pt x="129" y="202"/>
                    </a:lnTo>
                    <a:lnTo>
                      <a:pt x="137" y="200"/>
                    </a:lnTo>
                    <a:lnTo>
                      <a:pt x="146" y="199"/>
                    </a:lnTo>
                    <a:lnTo>
                      <a:pt x="154" y="198"/>
                    </a:lnTo>
                    <a:lnTo>
                      <a:pt x="159" y="198"/>
                    </a:lnTo>
                    <a:lnTo>
                      <a:pt x="164" y="199"/>
                    </a:lnTo>
                    <a:lnTo>
                      <a:pt x="174" y="201"/>
                    </a:lnTo>
                    <a:lnTo>
                      <a:pt x="188" y="205"/>
                    </a:lnTo>
                    <a:lnTo>
                      <a:pt x="203" y="208"/>
                    </a:lnTo>
                    <a:lnTo>
                      <a:pt x="218" y="212"/>
                    </a:lnTo>
                    <a:lnTo>
                      <a:pt x="232" y="214"/>
                    </a:lnTo>
                    <a:lnTo>
                      <a:pt x="242" y="216"/>
                    </a:lnTo>
                    <a:lnTo>
                      <a:pt x="247" y="218"/>
                    </a:lnTo>
                    <a:lnTo>
                      <a:pt x="252" y="222"/>
                    </a:lnTo>
                    <a:lnTo>
                      <a:pt x="256" y="224"/>
                    </a:lnTo>
                    <a:lnTo>
                      <a:pt x="262" y="226"/>
                    </a:lnTo>
                    <a:lnTo>
                      <a:pt x="268" y="228"/>
                    </a:lnTo>
                    <a:lnTo>
                      <a:pt x="275" y="229"/>
                    </a:lnTo>
                    <a:lnTo>
                      <a:pt x="284" y="230"/>
                    </a:lnTo>
                    <a:lnTo>
                      <a:pt x="291" y="231"/>
                    </a:lnTo>
                    <a:lnTo>
                      <a:pt x="293" y="232"/>
                    </a:lnTo>
                    <a:lnTo>
                      <a:pt x="286" y="241"/>
                    </a:lnTo>
                    <a:lnTo>
                      <a:pt x="295" y="245"/>
                    </a:lnTo>
                    <a:lnTo>
                      <a:pt x="307" y="247"/>
                    </a:lnTo>
                    <a:lnTo>
                      <a:pt x="321" y="250"/>
                    </a:lnTo>
                    <a:lnTo>
                      <a:pt x="336" y="252"/>
                    </a:lnTo>
                    <a:lnTo>
                      <a:pt x="349" y="253"/>
                    </a:lnTo>
                    <a:lnTo>
                      <a:pt x="362" y="254"/>
                    </a:lnTo>
                    <a:lnTo>
                      <a:pt x="373" y="254"/>
                    </a:lnTo>
                    <a:lnTo>
                      <a:pt x="378" y="253"/>
                    </a:lnTo>
                    <a:lnTo>
                      <a:pt x="386" y="253"/>
                    </a:lnTo>
                    <a:lnTo>
                      <a:pt x="400" y="254"/>
                    </a:lnTo>
                    <a:lnTo>
                      <a:pt x="417" y="256"/>
                    </a:lnTo>
                    <a:lnTo>
                      <a:pt x="437" y="260"/>
                    </a:lnTo>
                    <a:lnTo>
                      <a:pt x="458" y="264"/>
                    </a:lnTo>
                    <a:lnTo>
                      <a:pt x="476" y="269"/>
                    </a:lnTo>
                    <a:lnTo>
                      <a:pt x="490" y="273"/>
                    </a:lnTo>
                    <a:lnTo>
                      <a:pt x="499" y="275"/>
                    </a:lnTo>
                    <a:lnTo>
                      <a:pt x="506" y="276"/>
                    </a:lnTo>
                    <a:lnTo>
                      <a:pt x="513" y="277"/>
                    </a:lnTo>
                    <a:lnTo>
                      <a:pt x="518" y="277"/>
                    </a:lnTo>
                    <a:lnTo>
                      <a:pt x="520" y="277"/>
                    </a:lnTo>
                    <a:lnTo>
                      <a:pt x="520" y="42"/>
                    </a:lnTo>
                    <a:close/>
                  </a:path>
                </a:pathLst>
              </a:custGeom>
              <a:solidFill>
                <a:srgbClr val="284C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698" name="Freeform 178">
                <a:extLst>
                  <a:ext uri="{FF2B5EF4-FFF2-40B4-BE49-F238E27FC236}">
                    <a16:creationId xmlns:a16="http://schemas.microsoft.com/office/drawing/2014/main" id="{B50D9E44-0C57-4537-97BB-626B8E26BA37}"/>
                  </a:ext>
                </a:extLst>
              </p:cNvPr>
              <p:cNvSpPr>
                <a:spLocks/>
              </p:cNvSpPr>
              <p:nvPr/>
            </p:nvSpPr>
            <p:spPr bwMode="auto">
              <a:xfrm>
                <a:off x="2815" y="3058"/>
                <a:ext cx="192" cy="72"/>
              </a:xfrm>
              <a:custGeom>
                <a:avLst/>
                <a:gdLst>
                  <a:gd name="T0" fmla="*/ 118 w 384"/>
                  <a:gd name="T1" fmla="*/ 2 h 143"/>
                  <a:gd name="T2" fmla="*/ 97 w 384"/>
                  <a:gd name="T3" fmla="*/ 10 h 143"/>
                  <a:gd name="T4" fmla="*/ 72 w 384"/>
                  <a:gd name="T5" fmla="*/ 18 h 143"/>
                  <a:gd name="T6" fmla="*/ 51 w 384"/>
                  <a:gd name="T7" fmla="*/ 25 h 143"/>
                  <a:gd name="T8" fmla="*/ 43 w 384"/>
                  <a:gd name="T9" fmla="*/ 31 h 143"/>
                  <a:gd name="T10" fmla="*/ 29 w 384"/>
                  <a:gd name="T11" fmla="*/ 45 h 143"/>
                  <a:gd name="T12" fmla="*/ 13 w 384"/>
                  <a:gd name="T13" fmla="*/ 61 h 143"/>
                  <a:gd name="T14" fmla="*/ 2 w 384"/>
                  <a:gd name="T15" fmla="*/ 71 h 143"/>
                  <a:gd name="T16" fmla="*/ 18 w 384"/>
                  <a:gd name="T17" fmla="*/ 82 h 143"/>
                  <a:gd name="T18" fmla="*/ 58 w 384"/>
                  <a:gd name="T19" fmla="*/ 97 h 143"/>
                  <a:gd name="T20" fmla="*/ 96 w 384"/>
                  <a:gd name="T21" fmla="*/ 109 h 143"/>
                  <a:gd name="T22" fmla="*/ 122 w 384"/>
                  <a:gd name="T23" fmla="*/ 117 h 143"/>
                  <a:gd name="T24" fmla="*/ 137 w 384"/>
                  <a:gd name="T25" fmla="*/ 115 h 143"/>
                  <a:gd name="T26" fmla="*/ 154 w 384"/>
                  <a:gd name="T27" fmla="*/ 113 h 143"/>
                  <a:gd name="T28" fmla="*/ 164 w 384"/>
                  <a:gd name="T29" fmla="*/ 114 h 143"/>
                  <a:gd name="T30" fmla="*/ 188 w 384"/>
                  <a:gd name="T31" fmla="*/ 120 h 143"/>
                  <a:gd name="T32" fmla="*/ 218 w 384"/>
                  <a:gd name="T33" fmla="*/ 127 h 143"/>
                  <a:gd name="T34" fmla="*/ 242 w 384"/>
                  <a:gd name="T35" fmla="*/ 131 h 143"/>
                  <a:gd name="T36" fmla="*/ 252 w 384"/>
                  <a:gd name="T37" fmla="*/ 137 h 143"/>
                  <a:gd name="T38" fmla="*/ 262 w 384"/>
                  <a:gd name="T39" fmla="*/ 141 h 143"/>
                  <a:gd name="T40" fmla="*/ 276 w 384"/>
                  <a:gd name="T41" fmla="*/ 141 h 143"/>
                  <a:gd name="T42" fmla="*/ 291 w 384"/>
                  <a:gd name="T43" fmla="*/ 139 h 143"/>
                  <a:gd name="T44" fmla="*/ 300 w 384"/>
                  <a:gd name="T45" fmla="*/ 136 h 143"/>
                  <a:gd name="T46" fmla="*/ 310 w 384"/>
                  <a:gd name="T47" fmla="*/ 128 h 143"/>
                  <a:gd name="T48" fmla="*/ 316 w 384"/>
                  <a:gd name="T49" fmla="*/ 117 h 143"/>
                  <a:gd name="T50" fmla="*/ 324 w 384"/>
                  <a:gd name="T51" fmla="*/ 100 h 143"/>
                  <a:gd name="T52" fmla="*/ 334 w 384"/>
                  <a:gd name="T53" fmla="*/ 92 h 143"/>
                  <a:gd name="T54" fmla="*/ 349 w 384"/>
                  <a:gd name="T55" fmla="*/ 85 h 143"/>
                  <a:gd name="T56" fmla="*/ 367 w 384"/>
                  <a:gd name="T57" fmla="*/ 79 h 143"/>
                  <a:gd name="T58" fmla="*/ 381 w 384"/>
                  <a:gd name="T59" fmla="*/ 75 h 143"/>
                  <a:gd name="T60" fmla="*/ 382 w 384"/>
                  <a:gd name="T61" fmla="*/ 62 h 143"/>
                  <a:gd name="T62" fmla="*/ 368 w 384"/>
                  <a:gd name="T63" fmla="*/ 49 h 143"/>
                  <a:gd name="T64" fmla="*/ 356 w 384"/>
                  <a:gd name="T65" fmla="*/ 44 h 143"/>
                  <a:gd name="T66" fmla="*/ 341 w 384"/>
                  <a:gd name="T67" fmla="*/ 34 h 143"/>
                  <a:gd name="T68" fmla="*/ 324 w 384"/>
                  <a:gd name="T69" fmla="*/ 24 h 143"/>
                  <a:gd name="T70" fmla="*/ 309 w 384"/>
                  <a:gd name="T71" fmla="*/ 17 h 143"/>
                  <a:gd name="T72" fmla="*/ 302 w 384"/>
                  <a:gd name="T73" fmla="*/ 17 h 143"/>
                  <a:gd name="T74" fmla="*/ 290 w 384"/>
                  <a:gd name="T75" fmla="*/ 22 h 143"/>
                  <a:gd name="T76" fmla="*/ 275 w 384"/>
                  <a:gd name="T77" fmla="*/ 30 h 143"/>
                  <a:gd name="T78" fmla="*/ 263 w 384"/>
                  <a:gd name="T79" fmla="*/ 38 h 143"/>
                  <a:gd name="T80" fmla="*/ 255 w 384"/>
                  <a:gd name="T81" fmla="*/ 45 h 143"/>
                  <a:gd name="T82" fmla="*/ 241 w 384"/>
                  <a:gd name="T83" fmla="*/ 50 h 143"/>
                  <a:gd name="T84" fmla="*/ 227 w 384"/>
                  <a:gd name="T85" fmla="*/ 54 h 143"/>
                  <a:gd name="T86" fmla="*/ 218 w 384"/>
                  <a:gd name="T87" fmla="*/ 55 h 143"/>
                  <a:gd name="T88" fmla="*/ 215 w 384"/>
                  <a:gd name="T89" fmla="*/ 49 h 143"/>
                  <a:gd name="T90" fmla="*/ 208 w 384"/>
                  <a:gd name="T91" fmla="*/ 36 h 143"/>
                  <a:gd name="T92" fmla="*/ 201 w 384"/>
                  <a:gd name="T93" fmla="*/ 31 h 143"/>
                  <a:gd name="T94" fmla="*/ 185 w 384"/>
                  <a:gd name="T95" fmla="*/ 23 h 143"/>
                  <a:gd name="T96" fmla="*/ 165 w 384"/>
                  <a:gd name="T97" fmla="*/ 11 h 143"/>
                  <a:gd name="T98" fmla="*/ 149 w 384"/>
                  <a:gd name="T99" fmla="*/ 3 h 143"/>
                  <a:gd name="T100" fmla="*/ 139 w 384"/>
                  <a:gd name="T101" fmla="*/ 1 h 143"/>
                  <a:gd name="T102" fmla="*/ 128 w 384"/>
                  <a:gd name="T10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4" h="143">
                    <a:moveTo>
                      <a:pt x="124" y="0"/>
                    </a:moveTo>
                    <a:lnTo>
                      <a:pt x="118" y="2"/>
                    </a:lnTo>
                    <a:lnTo>
                      <a:pt x="109" y="6"/>
                    </a:lnTo>
                    <a:lnTo>
                      <a:pt x="97" y="10"/>
                    </a:lnTo>
                    <a:lnTo>
                      <a:pt x="84" y="14"/>
                    </a:lnTo>
                    <a:lnTo>
                      <a:pt x="72" y="18"/>
                    </a:lnTo>
                    <a:lnTo>
                      <a:pt x="60" y="22"/>
                    </a:lnTo>
                    <a:lnTo>
                      <a:pt x="51" y="25"/>
                    </a:lnTo>
                    <a:lnTo>
                      <a:pt x="46" y="27"/>
                    </a:lnTo>
                    <a:lnTo>
                      <a:pt x="43" y="31"/>
                    </a:lnTo>
                    <a:lnTo>
                      <a:pt x="36" y="37"/>
                    </a:lnTo>
                    <a:lnTo>
                      <a:pt x="29" y="45"/>
                    </a:lnTo>
                    <a:lnTo>
                      <a:pt x="21" y="53"/>
                    </a:lnTo>
                    <a:lnTo>
                      <a:pt x="13" y="61"/>
                    </a:lnTo>
                    <a:lnTo>
                      <a:pt x="6" y="67"/>
                    </a:lnTo>
                    <a:lnTo>
                      <a:pt x="2" y="71"/>
                    </a:lnTo>
                    <a:lnTo>
                      <a:pt x="0" y="74"/>
                    </a:lnTo>
                    <a:lnTo>
                      <a:pt x="18" y="82"/>
                    </a:lnTo>
                    <a:lnTo>
                      <a:pt x="37" y="88"/>
                    </a:lnTo>
                    <a:lnTo>
                      <a:pt x="58" y="97"/>
                    </a:lnTo>
                    <a:lnTo>
                      <a:pt x="78" y="103"/>
                    </a:lnTo>
                    <a:lnTo>
                      <a:pt x="96" y="109"/>
                    </a:lnTo>
                    <a:lnTo>
                      <a:pt x="111" y="114"/>
                    </a:lnTo>
                    <a:lnTo>
                      <a:pt x="122" y="117"/>
                    </a:lnTo>
                    <a:lnTo>
                      <a:pt x="129" y="117"/>
                    </a:lnTo>
                    <a:lnTo>
                      <a:pt x="137" y="115"/>
                    </a:lnTo>
                    <a:lnTo>
                      <a:pt x="146" y="114"/>
                    </a:lnTo>
                    <a:lnTo>
                      <a:pt x="154" y="113"/>
                    </a:lnTo>
                    <a:lnTo>
                      <a:pt x="159" y="113"/>
                    </a:lnTo>
                    <a:lnTo>
                      <a:pt x="164" y="114"/>
                    </a:lnTo>
                    <a:lnTo>
                      <a:pt x="174" y="116"/>
                    </a:lnTo>
                    <a:lnTo>
                      <a:pt x="188" y="120"/>
                    </a:lnTo>
                    <a:lnTo>
                      <a:pt x="203" y="123"/>
                    </a:lnTo>
                    <a:lnTo>
                      <a:pt x="218" y="127"/>
                    </a:lnTo>
                    <a:lnTo>
                      <a:pt x="232" y="129"/>
                    </a:lnTo>
                    <a:lnTo>
                      <a:pt x="242" y="131"/>
                    </a:lnTo>
                    <a:lnTo>
                      <a:pt x="247" y="133"/>
                    </a:lnTo>
                    <a:lnTo>
                      <a:pt x="252" y="137"/>
                    </a:lnTo>
                    <a:lnTo>
                      <a:pt x="256" y="139"/>
                    </a:lnTo>
                    <a:lnTo>
                      <a:pt x="262" y="141"/>
                    </a:lnTo>
                    <a:lnTo>
                      <a:pt x="268" y="143"/>
                    </a:lnTo>
                    <a:lnTo>
                      <a:pt x="276" y="141"/>
                    </a:lnTo>
                    <a:lnTo>
                      <a:pt x="284" y="140"/>
                    </a:lnTo>
                    <a:lnTo>
                      <a:pt x="291" y="139"/>
                    </a:lnTo>
                    <a:lnTo>
                      <a:pt x="294" y="138"/>
                    </a:lnTo>
                    <a:lnTo>
                      <a:pt x="300" y="136"/>
                    </a:lnTo>
                    <a:lnTo>
                      <a:pt x="306" y="132"/>
                    </a:lnTo>
                    <a:lnTo>
                      <a:pt x="310" y="128"/>
                    </a:lnTo>
                    <a:lnTo>
                      <a:pt x="314" y="123"/>
                    </a:lnTo>
                    <a:lnTo>
                      <a:pt x="316" y="117"/>
                    </a:lnTo>
                    <a:lnTo>
                      <a:pt x="320" y="108"/>
                    </a:lnTo>
                    <a:lnTo>
                      <a:pt x="324" y="100"/>
                    </a:lnTo>
                    <a:lnTo>
                      <a:pt x="330" y="94"/>
                    </a:lnTo>
                    <a:lnTo>
                      <a:pt x="334" y="92"/>
                    </a:lnTo>
                    <a:lnTo>
                      <a:pt x="341" y="88"/>
                    </a:lnTo>
                    <a:lnTo>
                      <a:pt x="349" y="85"/>
                    </a:lnTo>
                    <a:lnTo>
                      <a:pt x="359" y="82"/>
                    </a:lnTo>
                    <a:lnTo>
                      <a:pt x="367" y="79"/>
                    </a:lnTo>
                    <a:lnTo>
                      <a:pt x="375" y="77"/>
                    </a:lnTo>
                    <a:lnTo>
                      <a:pt x="381" y="75"/>
                    </a:lnTo>
                    <a:lnTo>
                      <a:pt x="384" y="74"/>
                    </a:lnTo>
                    <a:lnTo>
                      <a:pt x="382" y="62"/>
                    </a:lnTo>
                    <a:lnTo>
                      <a:pt x="376" y="55"/>
                    </a:lnTo>
                    <a:lnTo>
                      <a:pt x="368" y="49"/>
                    </a:lnTo>
                    <a:lnTo>
                      <a:pt x="361" y="46"/>
                    </a:lnTo>
                    <a:lnTo>
                      <a:pt x="356" y="44"/>
                    </a:lnTo>
                    <a:lnTo>
                      <a:pt x="349" y="39"/>
                    </a:lnTo>
                    <a:lnTo>
                      <a:pt x="341" y="34"/>
                    </a:lnTo>
                    <a:lnTo>
                      <a:pt x="332" y="29"/>
                    </a:lnTo>
                    <a:lnTo>
                      <a:pt x="324" y="24"/>
                    </a:lnTo>
                    <a:lnTo>
                      <a:pt x="316" y="19"/>
                    </a:lnTo>
                    <a:lnTo>
                      <a:pt x="309" y="17"/>
                    </a:lnTo>
                    <a:lnTo>
                      <a:pt x="306" y="16"/>
                    </a:lnTo>
                    <a:lnTo>
                      <a:pt x="302" y="17"/>
                    </a:lnTo>
                    <a:lnTo>
                      <a:pt x="296" y="19"/>
                    </a:lnTo>
                    <a:lnTo>
                      <a:pt x="290" y="22"/>
                    </a:lnTo>
                    <a:lnTo>
                      <a:pt x="281" y="25"/>
                    </a:lnTo>
                    <a:lnTo>
                      <a:pt x="275" y="30"/>
                    </a:lnTo>
                    <a:lnTo>
                      <a:pt x="269" y="33"/>
                    </a:lnTo>
                    <a:lnTo>
                      <a:pt x="263" y="38"/>
                    </a:lnTo>
                    <a:lnTo>
                      <a:pt x="261" y="42"/>
                    </a:lnTo>
                    <a:lnTo>
                      <a:pt x="255" y="45"/>
                    </a:lnTo>
                    <a:lnTo>
                      <a:pt x="248" y="48"/>
                    </a:lnTo>
                    <a:lnTo>
                      <a:pt x="241" y="50"/>
                    </a:lnTo>
                    <a:lnTo>
                      <a:pt x="234" y="53"/>
                    </a:lnTo>
                    <a:lnTo>
                      <a:pt x="227" y="54"/>
                    </a:lnTo>
                    <a:lnTo>
                      <a:pt x="222" y="55"/>
                    </a:lnTo>
                    <a:lnTo>
                      <a:pt x="218" y="55"/>
                    </a:lnTo>
                    <a:lnTo>
                      <a:pt x="216" y="54"/>
                    </a:lnTo>
                    <a:lnTo>
                      <a:pt x="215" y="49"/>
                    </a:lnTo>
                    <a:lnTo>
                      <a:pt x="211" y="42"/>
                    </a:lnTo>
                    <a:lnTo>
                      <a:pt x="208" y="36"/>
                    </a:lnTo>
                    <a:lnTo>
                      <a:pt x="204" y="32"/>
                    </a:lnTo>
                    <a:lnTo>
                      <a:pt x="201" y="31"/>
                    </a:lnTo>
                    <a:lnTo>
                      <a:pt x="194" y="27"/>
                    </a:lnTo>
                    <a:lnTo>
                      <a:pt x="185" y="23"/>
                    </a:lnTo>
                    <a:lnTo>
                      <a:pt x="175" y="17"/>
                    </a:lnTo>
                    <a:lnTo>
                      <a:pt x="165" y="11"/>
                    </a:lnTo>
                    <a:lnTo>
                      <a:pt x="156" y="7"/>
                    </a:lnTo>
                    <a:lnTo>
                      <a:pt x="149" y="3"/>
                    </a:lnTo>
                    <a:lnTo>
                      <a:pt x="144" y="2"/>
                    </a:lnTo>
                    <a:lnTo>
                      <a:pt x="139" y="1"/>
                    </a:lnTo>
                    <a:lnTo>
                      <a:pt x="134" y="0"/>
                    </a:lnTo>
                    <a:lnTo>
                      <a:pt x="128" y="0"/>
                    </a:lnTo>
                    <a:lnTo>
                      <a:pt x="124" y="0"/>
                    </a:lnTo>
                    <a:close/>
                  </a:path>
                </a:pathLst>
              </a:custGeom>
              <a:solidFill>
                <a:srgbClr val="BFCC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107699" name="Group 179">
            <a:extLst>
              <a:ext uri="{FF2B5EF4-FFF2-40B4-BE49-F238E27FC236}">
                <a16:creationId xmlns:a16="http://schemas.microsoft.com/office/drawing/2014/main" id="{9DBE39C4-6CF1-47D8-BB4A-4331E45D5C50}"/>
              </a:ext>
            </a:extLst>
          </p:cNvPr>
          <p:cNvGrpSpPr>
            <a:grpSpLocks/>
          </p:cNvGrpSpPr>
          <p:nvPr/>
        </p:nvGrpSpPr>
        <p:grpSpPr bwMode="auto">
          <a:xfrm rot="1028694" flipH="1">
            <a:off x="7815263" y="6062663"/>
            <a:ext cx="1328737" cy="635000"/>
            <a:chOff x="183" y="3780"/>
            <a:chExt cx="1050" cy="398"/>
          </a:xfrm>
        </p:grpSpPr>
        <p:sp>
          <p:nvSpPr>
            <p:cNvPr id="107700" name="Freeform 180">
              <a:extLst>
                <a:ext uri="{FF2B5EF4-FFF2-40B4-BE49-F238E27FC236}">
                  <a16:creationId xmlns:a16="http://schemas.microsoft.com/office/drawing/2014/main" id="{12F9420C-0A08-420C-BF9E-AF25193FF735}"/>
                </a:ext>
              </a:extLst>
            </p:cNvPr>
            <p:cNvSpPr>
              <a:spLocks/>
            </p:cNvSpPr>
            <p:nvPr/>
          </p:nvSpPr>
          <p:spPr bwMode="auto">
            <a:xfrm>
              <a:off x="183" y="3878"/>
              <a:ext cx="572" cy="264"/>
            </a:xfrm>
            <a:custGeom>
              <a:avLst/>
              <a:gdLst>
                <a:gd name="T0" fmla="*/ 14 w 1714"/>
                <a:gd name="T1" fmla="*/ 558 h 792"/>
                <a:gd name="T2" fmla="*/ 48 w 1714"/>
                <a:gd name="T3" fmla="*/ 504 h 792"/>
                <a:gd name="T4" fmla="*/ 85 w 1714"/>
                <a:gd name="T5" fmla="*/ 474 h 792"/>
                <a:gd name="T6" fmla="*/ 129 w 1714"/>
                <a:gd name="T7" fmla="*/ 452 h 792"/>
                <a:gd name="T8" fmla="*/ 178 w 1714"/>
                <a:gd name="T9" fmla="*/ 435 h 792"/>
                <a:gd name="T10" fmla="*/ 247 w 1714"/>
                <a:gd name="T11" fmla="*/ 417 h 792"/>
                <a:gd name="T12" fmla="*/ 325 w 1714"/>
                <a:gd name="T13" fmla="*/ 416 h 792"/>
                <a:gd name="T14" fmla="*/ 405 w 1714"/>
                <a:gd name="T15" fmla="*/ 431 h 792"/>
                <a:gd name="T16" fmla="*/ 486 w 1714"/>
                <a:gd name="T17" fmla="*/ 457 h 792"/>
                <a:gd name="T18" fmla="*/ 457 w 1714"/>
                <a:gd name="T19" fmla="*/ 510 h 792"/>
                <a:gd name="T20" fmla="*/ 398 w 1714"/>
                <a:gd name="T21" fmla="*/ 557 h 792"/>
                <a:gd name="T22" fmla="*/ 349 w 1714"/>
                <a:gd name="T23" fmla="*/ 558 h 792"/>
                <a:gd name="T24" fmla="*/ 281 w 1714"/>
                <a:gd name="T25" fmla="*/ 557 h 792"/>
                <a:gd name="T26" fmla="*/ 214 w 1714"/>
                <a:gd name="T27" fmla="*/ 576 h 792"/>
                <a:gd name="T28" fmla="*/ 174 w 1714"/>
                <a:gd name="T29" fmla="*/ 619 h 792"/>
                <a:gd name="T30" fmla="*/ 179 w 1714"/>
                <a:gd name="T31" fmla="*/ 646 h 792"/>
                <a:gd name="T32" fmla="*/ 212 w 1714"/>
                <a:gd name="T33" fmla="*/ 650 h 792"/>
                <a:gd name="T34" fmla="*/ 273 w 1714"/>
                <a:gd name="T35" fmla="*/ 634 h 792"/>
                <a:gd name="T36" fmla="*/ 358 w 1714"/>
                <a:gd name="T37" fmla="*/ 585 h 792"/>
                <a:gd name="T38" fmla="*/ 395 w 1714"/>
                <a:gd name="T39" fmla="*/ 559 h 792"/>
                <a:gd name="T40" fmla="*/ 420 w 1714"/>
                <a:gd name="T41" fmla="*/ 541 h 792"/>
                <a:gd name="T42" fmla="*/ 455 w 1714"/>
                <a:gd name="T43" fmla="*/ 511 h 792"/>
                <a:gd name="T44" fmla="*/ 497 w 1714"/>
                <a:gd name="T45" fmla="*/ 475 h 792"/>
                <a:gd name="T46" fmla="*/ 584 w 1714"/>
                <a:gd name="T47" fmla="*/ 398 h 792"/>
                <a:gd name="T48" fmla="*/ 696 w 1714"/>
                <a:gd name="T49" fmla="*/ 315 h 792"/>
                <a:gd name="T50" fmla="*/ 812 w 1714"/>
                <a:gd name="T51" fmla="*/ 240 h 792"/>
                <a:gd name="T52" fmla="*/ 928 w 1714"/>
                <a:gd name="T53" fmla="*/ 174 h 792"/>
                <a:gd name="T54" fmla="*/ 1036 w 1714"/>
                <a:gd name="T55" fmla="*/ 117 h 792"/>
                <a:gd name="T56" fmla="*/ 1131 w 1714"/>
                <a:gd name="T57" fmla="*/ 71 h 792"/>
                <a:gd name="T58" fmla="*/ 1209 w 1714"/>
                <a:gd name="T59" fmla="*/ 39 h 792"/>
                <a:gd name="T60" fmla="*/ 1261 w 1714"/>
                <a:gd name="T61" fmla="*/ 20 h 792"/>
                <a:gd name="T62" fmla="*/ 1438 w 1714"/>
                <a:gd name="T63" fmla="*/ 1 h 792"/>
                <a:gd name="T64" fmla="*/ 1593 w 1714"/>
                <a:gd name="T65" fmla="*/ 60 h 792"/>
                <a:gd name="T66" fmla="*/ 1680 w 1714"/>
                <a:gd name="T67" fmla="*/ 170 h 792"/>
                <a:gd name="T68" fmla="*/ 1713 w 1714"/>
                <a:gd name="T69" fmla="*/ 286 h 792"/>
                <a:gd name="T70" fmla="*/ 1707 w 1714"/>
                <a:gd name="T71" fmla="*/ 355 h 792"/>
                <a:gd name="T72" fmla="*/ 1665 w 1714"/>
                <a:gd name="T73" fmla="*/ 450 h 792"/>
                <a:gd name="T74" fmla="*/ 1580 w 1714"/>
                <a:gd name="T75" fmla="*/ 542 h 792"/>
                <a:gd name="T76" fmla="*/ 1443 w 1714"/>
                <a:gd name="T77" fmla="*/ 580 h 792"/>
                <a:gd name="T78" fmla="*/ 1272 w 1714"/>
                <a:gd name="T79" fmla="*/ 553 h 792"/>
                <a:gd name="T80" fmla="*/ 1126 w 1714"/>
                <a:gd name="T81" fmla="*/ 529 h 792"/>
                <a:gd name="T82" fmla="*/ 1015 w 1714"/>
                <a:gd name="T83" fmla="*/ 513 h 792"/>
                <a:gd name="T84" fmla="*/ 945 w 1714"/>
                <a:gd name="T85" fmla="*/ 510 h 792"/>
                <a:gd name="T86" fmla="*/ 952 w 1714"/>
                <a:gd name="T87" fmla="*/ 517 h 792"/>
                <a:gd name="T88" fmla="*/ 964 w 1714"/>
                <a:gd name="T89" fmla="*/ 528 h 792"/>
                <a:gd name="T90" fmla="*/ 913 w 1714"/>
                <a:gd name="T91" fmla="*/ 537 h 792"/>
                <a:gd name="T92" fmla="*/ 822 w 1714"/>
                <a:gd name="T93" fmla="*/ 557 h 792"/>
                <a:gd name="T94" fmla="*/ 719 w 1714"/>
                <a:gd name="T95" fmla="*/ 590 h 792"/>
                <a:gd name="T96" fmla="*/ 621 w 1714"/>
                <a:gd name="T97" fmla="*/ 633 h 792"/>
                <a:gd name="T98" fmla="*/ 519 w 1714"/>
                <a:gd name="T99" fmla="*/ 691 h 792"/>
                <a:gd name="T100" fmla="*/ 413 w 1714"/>
                <a:gd name="T101" fmla="*/ 745 h 792"/>
                <a:gd name="T102" fmla="*/ 308 w 1714"/>
                <a:gd name="T103" fmla="*/ 780 h 792"/>
                <a:gd name="T104" fmla="*/ 204 w 1714"/>
                <a:gd name="T105" fmla="*/ 792 h 792"/>
                <a:gd name="T106" fmla="*/ 130 w 1714"/>
                <a:gd name="T107" fmla="*/ 779 h 792"/>
                <a:gd name="T108" fmla="*/ 72 w 1714"/>
                <a:gd name="T109" fmla="*/ 752 h 792"/>
                <a:gd name="T110" fmla="*/ 27 w 1714"/>
                <a:gd name="T111" fmla="*/ 715 h 792"/>
                <a:gd name="T112" fmla="*/ 2 w 1714"/>
                <a:gd name="T113" fmla="*/ 673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4" h="792">
                  <a:moveTo>
                    <a:pt x="0" y="663"/>
                  </a:moveTo>
                  <a:lnTo>
                    <a:pt x="1" y="622"/>
                  </a:lnTo>
                  <a:lnTo>
                    <a:pt x="5" y="588"/>
                  </a:lnTo>
                  <a:lnTo>
                    <a:pt x="14" y="558"/>
                  </a:lnTo>
                  <a:lnTo>
                    <a:pt x="25" y="534"/>
                  </a:lnTo>
                  <a:lnTo>
                    <a:pt x="32" y="523"/>
                  </a:lnTo>
                  <a:lnTo>
                    <a:pt x="39" y="513"/>
                  </a:lnTo>
                  <a:lnTo>
                    <a:pt x="48" y="504"/>
                  </a:lnTo>
                  <a:lnTo>
                    <a:pt x="56" y="495"/>
                  </a:lnTo>
                  <a:lnTo>
                    <a:pt x="65" y="488"/>
                  </a:lnTo>
                  <a:lnTo>
                    <a:pt x="75" y="481"/>
                  </a:lnTo>
                  <a:lnTo>
                    <a:pt x="85" y="474"/>
                  </a:lnTo>
                  <a:lnTo>
                    <a:pt x="95" y="468"/>
                  </a:lnTo>
                  <a:lnTo>
                    <a:pt x="107" y="462"/>
                  </a:lnTo>
                  <a:lnTo>
                    <a:pt x="118" y="457"/>
                  </a:lnTo>
                  <a:lnTo>
                    <a:pt x="129" y="452"/>
                  </a:lnTo>
                  <a:lnTo>
                    <a:pt x="142" y="448"/>
                  </a:lnTo>
                  <a:lnTo>
                    <a:pt x="153" y="443"/>
                  </a:lnTo>
                  <a:lnTo>
                    <a:pt x="165" y="439"/>
                  </a:lnTo>
                  <a:lnTo>
                    <a:pt x="178" y="435"/>
                  </a:lnTo>
                  <a:lnTo>
                    <a:pt x="190" y="430"/>
                  </a:lnTo>
                  <a:lnTo>
                    <a:pt x="209" y="424"/>
                  </a:lnTo>
                  <a:lnTo>
                    <a:pt x="228" y="420"/>
                  </a:lnTo>
                  <a:lnTo>
                    <a:pt x="247" y="417"/>
                  </a:lnTo>
                  <a:lnTo>
                    <a:pt x="266" y="415"/>
                  </a:lnTo>
                  <a:lnTo>
                    <a:pt x="286" y="414"/>
                  </a:lnTo>
                  <a:lnTo>
                    <a:pt x="306" y="415"/>
                  </a:lnTo>
                  <a:lnTo>
                    <a:pt x="325" y="416"/>
                  </a:lnTo>
                  <a:lnTo>
                    <a:pt x="345" y="418"/>
                  </a:lnTo>
                  <a:lnTo>
                    <a:pt x="365" y="422"/>
                  </a:lnTo>
                  <a:lnTo>
                    <a:pt x="384" y="426"/>
                  </a:lnTo>
                  <a:lnTo>
                    <a:pt x="405" y="431"/>
                  </a:lnTo>
                  <a:lnTo>
                    <a:pt x="424" y="437"/>
                  </a:lnTo>
                  <a:lnTo>
                    <a:pt x="445" y="443"/>
                  </a:lnTo>
                  <a:lnTo>
                    <a:pt x="466" y="450"/>
                  </a:lnTo>
                  <a:lnTo>
                    <a:pt x="486" y="457"/>
                  </a:lnTo>
                  <a:lnTo>
                    <a:pt x="507" y="466"/>
                  </a:lnTo>
                  <a:lnTo>
                    <a:pt x="489" y="481"/>
                  </a:lnTo>
                  <a:lnTo>
                    <a:pt x="473" y="495"/>
                  </a:lnTo>
                  <a:lnTo>
                    <a:pt x="457" y="510"/>
                  </a:lnTo>
                  <a:lnTo>
                    <a:pt x="442" y="522"/>
                  </a:lnTo>
                  <a:lnTo>
                    <a:pt x="426" y="535"/>
                  </a:lnTo>
                  <a:lnTo>
                    <a:pt x="412" y="547"/>
                  </a:lnTo>
                  <a:lnTo>
                    <a:pt x="398" y="557"/>
                  </a:lnTo>
                  <a:lnTo>
                    <a:pt x="384" y="568"/>
                  </a:lnTo>
                  <a:lnTo>
                    <a:pt x="375" y="564"/>
                  </a:lnTo>
                  <a:lnTo>
                    <a:pt x="362" y="560"/>
                  </a:lnTo>
                  <a:lnTo>
                    <a:pt x="349" y="558"/>
                  </a:lnTo>
                  <a:lnTo>
                    <a:pt x="334" y="556"/>
                  </a:lnTo>
                  <a:lnTo>
                    <a:pt x="316" y="555"/>
                  </a:lnTo>
                  <a:lnTo>
                    <a:pt x="298" y="556"/>
                  </a:lnTo>
                  <a:lnTo>
                    <a:pt x="281" y="557"/>
                  </a:lnTo>
                  <a:lnTo>
                    <a:pt x="262" y="559"/>
                  </a:lnTo>
                  <a:lnTo>
                    <a:pt x="245" y="564"/>
                  </a:lnTo>
                  <a:lnTo>
                    <a:pt x="228" y="569"/>
                  </a:lnTo>
                  <a:lnTo>
                    <a:pt x="214" y="576"/>
                  </a:lnTo>
                  <a:lnTo>
                    <a:pt x="200" y="584"/>
                  </a:lnTo>
                  <a:lnTo>
                    <a:pt x="189" y="593"/>
                  </a:lnTo>
                  <a:lnTo>
                    <a:pt x="180" y="606"/>
                  </a:lnTo>
                  <a:lnTo>
                    <a:pt x="174" y="619"/>
                  </a:lnTo>
                  <a:lnTo>
                    <a:pt x="172" y="635"/>
                  </a:lnTo>
                  <a:lnTo>
                    <a:pt x="173" y="639"/>
                  </a:lnTo>
                  <a:lnTo>
                    <a:pt x="175" y="643"/>
                  </a:lnTo>
                  <a:lnTo>
                    <a:pt x="179" y="646"/>
                  </a:lnTo>
                  <a:lnTo>
                    <a:pt x="185" y="649"/>
                  </a:lnTo>
                  <a:lnTo>
                    <a:pt x="192" y="650"/>
                  </a:lnTo>
                  <a:lnTo>
                    <a:pt x="201" y="651"/>
                  </a:lnTo>
                  <a:lnTo>
                    <a:pt x="212" y="650"/>
                  </a:lnTo>
                  <a:lnTo>
                    <a:pt x="225" y="649"/>
                  </a:lnTo>
                  <a:lnTo>
                    <a:pt x="239" y="645"/>
                  </a:lnTo>
                  <a:lnTo>
                    <a:pt x="255" y="641"/>
                  </a:lnTo>
                  <a:lnTo>
                    <a:pt x="273" y="634"/>
                  </a:lnTo>
                  <a:lnTo>
                    <a:pt x="291" y="625"/>
                  </a:lnTo>
                  <a:lnTo>
                    <a:pt x="312" y="614"/>
                  </a:lnTo>
                  <a:lnTo>
                    <a:pt x="335" y="601"/>
                  </a:lnTo>
                  <a:lnTo>
                    <a:pt x="358" y="585"/>
                  </a:lnTo>
                  <a:lnTo>
                    <a:pt x="384" y="568"/>
                  </a:lnTo>
                  <a:lnTo>
                    <a:pt x="388" y="566"/>
                  </a:lnTo>
                  <a:lnTo>
                    <a:pt x="392" y="562"/>
                  </a:lnTo>
                  <a:lnTo>
                    <a:pt x="395" y="559"/>
                  </a:lnTo>
                  <a:lnTo>
                    <a:pt x="400" y="556"/>
                  </a:lnTo>
                  <a:lnTo>
                    <a:pt x="406" y="551"/>
                  </a:lnTo>
                  <a:lnTo>
                    <a:pt x="413" y="546"/>
                  </a:lnTo>
                  <a:lnTo>
                    <a:pt x="420" y="541"/>
                  </a:lnTo>
                  <a:lnTo>
                    <a:pt x="427" y="535"/>
                  </a:lnTo>
                  <a:lnTo>
                    <a:pt x="437" y="527"/>
                  </a:lnTo>
                  <a:lnTo>
                    <a:pt x="446" y="519"/>
                  </a:lnTo>
                  <a:lnTo>
                    <a:pt x="455" y="511"/>
                  </a:lnTo>
                  <a:lnTo>
                    <a:pt x="466" y="503"/>
                  </a:lnTo>
                  <a:lnTo>
                    <a:pt x="475" y="493"/>
                  </a:lnTo>
                  <a:lnTo>
                    <a:pt x="485" y="484"/>
                  </a:lnTo>
                  <a:lnTo>
                    <a:pt x="497" y="475"/>
                  </a:lnTo>
                  <a:lnTo>
                    <a:pt x="507" y="466"/>
                  </a:lnTo>
                  <a:lnTo>
                    <a:pt x="532" y="443"/>
                  </a:lnTo>
                  <a:lnTo>
                    <a:pt x="558" y="420"/>
                  </a:lnTo>
                  <a:lnTo>
                    <a:pt x="584" y="398"/>
                  </a:lnTo>
                  <a:lnTo>
                    <a:pt x="611" y="377"/>
                  </a:lnTo>
                  <a:lnTo>
                    <a:pt x="639" y="356"/>
                  </a:lnTo>
                  <a:lnTo>
                    <a:pt x="668" y="336"/>
                  </a:lnTo>
                  <a:lnTo>
                    <a:pt x="696" y="315"/>
                  </a:lnTo>
                  <a:lnTo>
                    <a:pt x="725" y="295"/>
                  </a:lnTo>
                  <a:lnTo>
                    <a:pt x="755" y="277"/>
                  </a:lnTo>
                  <a:lnTo>
                    <a:pt x="784" y="258"/>
                  </a:lnTo>
                  <a:lnTo>
                    <a:pt x="812" y="240"/>
                  </a:lnTo>
                  <a:lnTo>
                    <a:pt x="841" y="222"/>
                  </a:lnTo>
                  <a:lnTo>
                    <a:pt x="870" y="206"/>
                  </a:lnTo>
                  <a:lnTo>
                    <a:pt x="899" y="189"/>
                  </a:lnTo>
                  <a:lnTo>
                    <a:pt x="928" y="174"/>
                  </a:lnTo>
                  <a:lnTo>
                    <a:pt x="956" y="158"/>
                  </a:lnTo>
                  <a:lnTo>
                    <a:pt x="983" y="144"/>
                  </a:lnTo>
                  <a:lnTo>
                    <a:pt x="1010" y="130"/>
                  </a:lnTo>
                  <a:lnTo>
                    <a:pt x="1036" y="117"/>
                  </a:lnTo>
                  <a:lnTo>
                    <a:pt x="1061" y="104"/>
                  </a:lnTo>
                  <a:lnTo>
                    <a:pt x="1086" y="93"/>
                  </a:lnTo>
                  <a:lnTo>
                    <a:pt x="1110" y="82"/>
                  </a:lnTo>
                  <a:lnTo>
                    <a:pt x="1131" y="71"/>
                  </a:lnTo>
                  <a:lnTo>
                    <a:pt x="1153" y="62"/>
                  </a:lnTo>
                  <a:lnTo>
                    <a:pt x="1173" y="54"/>
                  </a:lnTo>
                  <a:lnTo>
                    <a:pt x="1191" y="47"/>
                  </a:lnTo>
                  <a:lnTo>
                    <a:pt x="1209" y="39"/>
                  </a:lnTo>
                  <a:lnTo>
                    <a:pt x="1224" y="33"/>
                  </a:lnTo>
                  <a:lnTo>
                    <a:pt x="1239" y="28"/>
                  </a:lnTo>
                  <a:lnTo>
                    <a:pt x="1251" y="24"/>
                  </a:lnTo>
                  <a:lnTo>
                    <a:pt x="1261" y="20"/>
                  </a:lnTo>
                  <a:lnTo>
                    <a:pt x="1271" y="18"/>
                  </a:lnTo>
                  <a:lnTo>
                    <a:pt x="1332" y="5"/>
                  </a:lnTo>
                  <a:lnTo>
                    <a:pt x="1387" y="0"/>
                  </a:lnTo>
                  <a:lnTo>
                    <a:pt x="1438" y="1"/>
                  </a:lnTo>
                  <a:lnTo>
                    <a:pt x="1483" y="8"/>
                  </a:lnTo>
                  <a:lnTo>
                    <a:pt x="1525" y="22"/>
                  </a:lnTo>
                  <a:lnTo>
                    <a:pt x="1561" y="38"/>
                  </a:lnTo>
                  <a:lnTo>
                    <a:pt x="1593" y="60"/>
                  </a:lnTo>
                  <a:lnTo>
                    <a:pt x="1619" y="85"/>
                  </a:lnTo>
                  <a:lnTo>
                    <a:pt x="1643" y="112"/>
                  </a:lnTo>
                  <a:lnTo>
                    <a:pt x="1664" y="141"/>
                  </a:lnTo>
                  <a:lnTo>
                    <a:pt x="1680" y="170"/>
                  </a:lnTo>
                  <a:lnTo>
                    <a:pt x="1693" y="200"/>
                  </a:lnTo>
                  <a:lnTo>
                    <a:pt x="1703" y="230"/>
                  </a:lnTo>
                  <a:lnTo>
                    <a:pt x="1709" y="259"/>
                  </a:lnTo>
                  <a:lnTo>
                    <a:pt x="1713" y="286"/>
                  </a:lnTo>
                  <a:lnTo>
                    <a:pt x="1714" y="311"/>
                  </a:lnTo>
                  <a:lnTo>
                    <a:pt x="1713" y="321"/>
                  </a:lnTo>
                  <a:lnTo>
                    <a:pt x="1711" y="337"/>
                  </a:lnTo>
                  <a:lnTo>
                    <a:pt x="1707" y="355"/>
                  </a:lnTo>
                  <a:lnTo>
                    <a:pt x="1700" y="376"/>
                  </a:lnTo>
                  <a:lnTo>
                    <a:pt x="1691" y="399"/>
                  </a:lnTo>
                  <a:lnTo>
                    <a:pt x="1679" y="424"/>
                  </a:lnTo>
                  <a:lnTo>
                    <a:pt x="1665" y="450"/>
                  </a:lnTo>
                  <a:lnTo>
                    <a:pt x="1648" y="475"/>
                  </a:lnTo>
                  <a:lnTo>
                    <a:pt x="1629" y="500"/>
                  </a:lnTo>
                  <a:lnTo>
                    <a:pt x="1606" y="521"/>
                  </a:lnTo>
                  <a:lnTo>
                    <a:pt x="1580" y="542"/>
                  </a:lnTo>
                  <a:lnTo>
                    <a:pt x="1551" y="558"/>
                  </a:lnTo>
                  <a:lnTo>
                    <a:pt x="1518" y="571"/>
                  </a:lnTo>
                  <a:lnTo>
                    <a:pt x="1482" y="578"/>
                  </a:lnTo>
                  <a:lnTo>
                    <a:pt x="1443" y="580"/>
                  </a:lnTo>
                  <a:lnTo>
                    <a:pt x="1400" y="576"/>
                  </a:lnTo>
                  <a:lnTo>
                    <a:pt x="1355" y="569"/>
                  </a:lnTo>
                  <a:lnTo>
                    <a:pt x="1312" y="560"/>
                  </a:lnTo>
                  <a:lnTo>
                    <a:pt x="1272" y="553"/>
                  </a:lnTo>
                  <a:lnTo>
                    <a:pt x="1231" y="547"/>
                  </a:lnTo>
                  <a:lnTo>
                    <a:pt x="1194" y="541"/>
                  </a:lnTo>
                  <a:lnTo>
                    <a:pt x="1159" y="535"/>
                  </a:lnTo>
                  <a:lnTo>
                    <a:pt x="1126" y="529"/>
                  </a:lnTo>
                  <a:lnTo>
                    <a:pt x="1094" y="524"/>
                  </a:lnTo>
                  <a:lnTo>
                    <a:pt x="1065" y="520"/>
                  </a:lnTo>
                  <a:lnTo>
                    <a:pt x="1039" y="516"/>
                  </a:lnTo>
                  <a:lnTo>
                    <a:pt x="1015" y="513"/>
                  </a:lnTo>
                  <a:lnTo>
                    <a:pt x="993" y="511"/>
                  </a:lnTo>
                  <a:lnTo>
                    <a:pt x="974" y="510"/>
                  </a:lnTo>
                  <a:lnTo>
                    <a:pt x="958" y="509"/>
                  </a:lnTo>
                  <a:lnTo>
                    <a:pt x="945" y="510"/>
                  </a:lnTo>
                  <a:lnTo>
                    <a:pt x="934" y="511"/>
                  </a:lnTo>
                  <a:lnTo>
                    <a:pt x="940" y="512"/>
                  </a:lnTo>
                  <a:lnTo>
                    <a:pt x="947" y="514"/>
                  </a:lnTo>
                  <a:lnTo>
                    <a:pt x="952" y="517"/>
                  </a:lnTo>
                  <a:lnTo>
                    <a:pt x="956" y="520"/>
                  </a:lnTo>
                  <a:lnTo>
                    <a:pt x="960" y="523"/>
                  </a:lnTo>
                  <a:lnTo>
                    <a:pt x="963" y="526"/>
                  </a:lnTo>
                  <a:lnTo>
                    <a:pt x="964" y="528"/>
                  </a:lnTo>
                  <a:lnTo>
                    <a:pt x="965" y="529"/>
                  </a:lnTo>
                  <a:lnTo>
                    <a:pt x="950" y="531"/>
                  </a:lnTo>
                  <a:lnTo>
                    <a:pt x="932" y="534"/>
                  </a:lnTo>
                  <a:lnTo>
                    <a:pt x="913" y="537"/>
                  </a:lnTo>
                  <a:lnTo>
                    <a:pt x="892" y="541"/>
                  </a:lnTo>
                  <a:lnTo>
                    <a:pt x="869" y="545"/>
                  </a:lnTo>
                  <a:lnTo>
                    <a:pt x="845" y="551"/>
                  </a:lnTo>
                  <a:lnTo>
                    <a:pt x="822" y="557"/>
                  </a:lnTo>
                  <a:lnTo>
                    <a:pt x="796" y="565"/>
                  </a:lnTo>
                  <a:lnTo>
                    <a:pt x="770" y="572"/>
                  </a:lnTo>
                  <a:lnTo>
                    <a:pt x="744" y="581"/>
                  </a:lnTo>
                  <a:lnTo>
                    <a:pt x="719" y="590"/>
                  </a:lnTo>
                  <a:lnTo>
                    <a:pt x="694" y="600"/>
                  </a:lnTo>
                  <a:lnTo>
                    <a:pt x="669" y="610"/>
                  </a:lnTo>
                  <a:lnTo>
                    <a:pt x="644" y="621"/>
                  </a:lnTo>
                  <a:lnTo>
                    <a:pt x="621" y="633"/>
                  </a:lnTo>
                  <a:lnTo>
                    <a:pt x="600" y="645"/>
                  </a:lnTo>
                  <a:lnTo>
                    <a:pt x="573" y="660"/>
                  </a:lnTo>
                  <a:lnTo>
                    <a:pt x="546" y="677"/>
                  </a:lnTo>
                  <a:lnTo>
                    <a:pt x="519" y="691"/>
                  </a:lnTo>
                  <a:lnTo>
                    <a:pt x="492" y="706"/>
                  </a:lnTo>
                  <a:lnTo>
                    <a:pt x="466" y="719"/>
                  </a:lnTo>
                  <a:lnTo>
                    <a:pt x="440" y="733"/>
                  </a:lnTo>
                  <a:lnTo>
                    <a:pt x="413" y="745"/>
                  </a:lnTo>
                  <a:lnTo>
                    <a:pt x="386" y="755"/>
                  </a:lnTo>
                  <a:lnTo>
                    <a:pt x="360" y="766"/>
                  </a:lnTo>
                  <a:lnTo>
                    <a:pt x="334" y="774"/>
                  </a:lnTo>
                  <a:lnTo>
                    <a:pt x="308" y="780"/>
                  </a:lnTo>
                  <a:lnTo>
                    <a:pt x="281" y="786"/>
                  </a:lnTo>
                  <a:lnTo>
                    <a:pt x="255" y="789"/>
                  </a:lnTo>
                  <a:lnTo>
                    <a:pt x="229" y="792"/>
                  </a:lnTo>
                  <a:lnTo>
                    <a:pt x="204" y="792"/>
                  </a:lnTo>
                  <a:lnTo>
                    <a:pt x="178" y="789"/>
                  </a:lnTo>
                  <a:lnTo>
                    <a:pt x="162" y="787"/>
                  </a:lnTo>
                  <a:lnTo>
                    <a:pt x="146" y="783"/>
                  </a:lnTo>
                  <a:lnTo>
                    <a:pt x="130" y="779"/>
                  </a:lnTo>
                  <a:lnTo>
                    <a:pt x="116" y="773"/>
                  </a:lnTo>
                  <a:lnTo>
                    <a:pt x="100" y="767"/>
                  </a:lnTo>
                  <a:lnTo>
                    <a:pt x="86" y="760"/>
                  </a:lnTo>
                  <a:lnTo>
                    <a:pt x="72" y="752"/>
                  </a:lnTo>
                  <a:lnTo>
                    <a:pt x="60" y="743"/>
                  </a:lnTo>
                  <a:lnTo>
                    <a:pt x="48" y="735"/>
                  </a:lnTo>
                  <a:lnTo>
                    <a:pt x="37" y="724"/>
                  </a:lnTo>
                  <a:lnTo>
                    <a:pt x="27" y="715"/>
                  </a:lnTo>
                  <a:lnTo>
                    <a:pt x="19" y="705"/>
                  </a:lnTo>
                  <a:lnTo>
                    <a:pt x="12" y="695"/>
                  </a:lnTo>
                  <a:lnTo>
                    <a:pt x="6" y="684"/>
                  </a:lnTo>
                  <a:lnTo>
                    <a:pt x="2" y="673"/>
                  </a:lnTo>
                  <a:lnTo>
                    <a:pt x="0" y="663"/>
                  </a:lnTo>
                  <a:close/>
                </a:path>
              </a:pathLst>
            </a:custGeom>
            <a:solidFill>
              <a:srgbClr val="C6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01" name="Freeform 181">
              <a:extLst>
                <a:ext uri="{FF2B5EF4-FFF2-40B4-BE49-F238E27FC236}">
                  <a16:creationId xmlns:a16="http://schemas.microsoft.com/office/drawing/2014/main" id="{808686AB-B492-4ED1-B4AA-60880C12B2D6}"/>
                </a:ext>
              </a:extLst>
            </p:cNvPr>
            <p:cNvSpPr>
              <a:spLocks/>
            </p:cNvSpPr>
            <p:nvPr/>
          </p:nvSpPr>
          <p:spPr bwMode="auto">
            <a:xfrm>
              <a:off x="389" y="4076"/>
              <a:ext cx="138" cy="64"/>
            </a:xfrm>
            <a:custGeom>
              <a:avLst/>
              <a:gdLst>
                <a:gd name="T0" fmla="*/ 414 w 414"/>
                <a:gd name="T1" fmla="*/ 192 h 192"/>
                <a:gd name="T2" fmla="*/ 403 w 414"/>
                <a:gd name="T3" fmla="*/ 190 h 192"/>
                <a:gd name="T4" fmla="*/ 386 w 414"/>
                <a:gd name="T5" fmla="*/ 184 h 192"/>
                <a:gd name="T6" fmla="*/ 367 w 414"/>
                <a:gd name="T7" fmla="*/ 177 h 192"/>
                <a:gd name="T8" fmla="*/ 344 w 414"/>
                <a:gd name="T9" fmla="*/ 167 h 192"/>
                <a:gd name="T10" fmla="*/ 319 w 414"/>
                <a:gd name="T11" fmla="*/ 154 h 192"/>
                <a:gd name="T12" fmla="*/ 292 w 414"/>
                <a:gd name="T13" fmla="*/ 140 h 192"/>
                <a:gd name="T14" fmla="*/ 265 w 414"/>
                <a:gd name="T15" fmla="*/ 125 h 192"/>
                <a:gd name="T16" fmla="*/ 236 w 414"/>
                <a:gd name="T17" fmla="*/ 110 h 192"/>
                <a:gd name="T18" fmla="*/ 208 w 414"/>
                <a:gd name="T19" fmla="*/ 93 h 192"/>
                <a:gd name="T20" fmla="*/ 180 w 414"/>
                <a:gd name="T21" fmla="*/ 77 h 192"/>
                <a:gd name="T22" fmla="*/ 154 w 414"/>
                <a:gd name="T23" fmla="*/ 61 h 192"/>
                <a:gd name="T24" fmla="*/ 129 w 414"/>
                <a:gd name="T25" fmla="*/ 47 h 192"/>
                <a:gd name="T26" fmla="*/ 108 w 414"/>
                <a:gd name="T27" fmla="*/ 32 h 192"/>
                <a:gd name="T28" fmla="*/ 90 w 414"/>
                <a:gd name="T29" fmla="*/ 20 h 192"/>
                <a:gd name="T30" fmla="*/ 76 w 414"/>
                <a:gd name="T31" fmla="*/ 9 h 192"/>
                <a:gd name="T32" fmla="*/ 65 w 414"/>
                <a:gd name="T33" fmla="*/ 0 h 192"/>
                <a:gd name="T34" fmla="*/ 56 w 414"/>
                <a:gd name="T35" fmla="*/ 5 h 192"/>
                <a:gd name="T36" fmla="*/ 48 w 414"/>
                <a:gd name="T37" fmla="*/ 8 h 192"/>
                <a:gd name="T38" fmla="*/ 40 w 414"/>
                <a:gd name="T39" fmla="*/ 12 h 192"/>
                <a:gd name="T40" fmla="*/ 31 w 414"/>
                <a:gd name="T41" fmla="*/ 16 h 192"/>
                <a:gd name="T42" fmla="*/ 23 w 414"/>
                <a:gd name="T43" fmla="*/ 20 h 192"/>
                <a:gd name="T44" fmla="*/ 15 w 414"/>
                <a:gd name="T45" fmla="*/ 23 h 192"/>
                <a:gd name="T46" fmla="*/ 8 w 414"/>
                <a:gd name="T47" fmla="*/ 27 h 192"/>
                <a:gd name="T48" fmla="*/ 0 w 414"/>
                <a:gd name="T49" fmla="*/ 30 h 192"/>
                <a:gd name="T50" fmla="*/ 9 w 414"/>
                <a:gd name="T51" fmla="*/ 36 h 192"/>
                <a:gd name="T52" fmla="*/ 20 w 414"/>
                <a:gd name="T53" fmla="*/ 43 h 192"/>
                <a:gd name="T54" fmla="*/ 37 w 414"/>
                <a:gd name="T55" fmla="*/ 51 h 192"/>
                <a:gd name="T56" fmla="*/ 56 w 414"/>
                <a:gd name="T57" fmla="*/ 61 h 192"/>
                <a:gd name="T58" fmla="*/ 80 w 414"/>
                <a:gd name="T59" fmla="*/ 72 h 192"/>
                <a:gd name="T60" fmla="*/ 105 w 414"/>
                <a:gd name="T61" fmla="*/ 84 h 192"/>
                <a:gd name="T62" fmla="*/ 134 w 414"/>
                <a:gd name="T63" fmla="*/ 96 h 192"/>
                <a:gd name="T64" fmla="*/ 162 w 414"/>
                <a:gd name="T65" fmla="*/ 109 h 192"/>
                <a:gd name="T66" fmla="*/ 194 w 414"/>
                <a:gd name="T67" fmla="*/ 121 h 192"/>
                <a:gd name="T68" fmla="*/ 226 w 414"/>
                <a:gd name="T69" fmla="*/ 134 h 192"/>
                <a:gd name="T70" fmla="*/ 258 w 414"/>
                <a:gd name="T71" fmla="*/ 146 h 192"/>
                <a:gd name="T72" fmla="*/ 291 w 414"/>
                <a:gd name="T73" fmla="*/ 157 h 192"/>
                <a:gd name="T74" fmla="*/ 323 w 414"/>
                <a:gd name="T75" fmla="*/ 169 h 192"/>
                <a:gd name="T76" fmla="*/ 355 w 414"/>
                <a:gd name="T77" fmla="*/ 178 h 192"/>
                <a:gd name="T78" fmla="*/ 385 w 414"/>
                <a:gd name="T79" fmla="*/ 186 h 192"/>
                <a:gd name="T80" fmla="*/ 414 w 414"/>
                <a:gd name="T81"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4" h="192">
                  <a:moveTo>
                    <a:pt x="414" y="192"/>
                  </a:moveTo>
                  <a:lnTo>
                    <a:pt x="403" y="190"/>
                  </a:lnTo>
                  <a:lnTo>
                    <a:pt x="386" y="184"/>
                  </a:lnTo>
                  <a:lnTo>
                    <a:pt x="367" y="177"/>
                  </a:lnTo>
                  <a:lnTo>
                    <a:pt x="344" y="167"/>
                  </a:lnTo>
                  <a:lnTo>
                    <a:pt x="319" y="154"/>
                  </a:lnTo>
                  <a:lnTo>
                    <a:pt x="292" y="140"/>
                  </a:lnTo>
                  <a:lnTo>
                    <a:pt x="265" y="125"/>
                  </a:lnTo>
                  <a:lnTo>
                    <a:pt x="236" y="110"/>
                  </a:lnTo>
                  <a:lnTo>
                    <a:pt x="208" y="93"/>
                  </a:lnTo>
                  <a:lnTo>
                    <a:pt x="180" y="77"/>
                  </a:lnTo>
                  <a:lnTo>
                    <a:pt x="154" y="61"/>
                  </a:lnTo>
                  <a:lnTo>
                    <a:pt x="129" y="47"/>
                  </a:lnTo>
                  <a:lnTo>
                    <a:pt x="108" y="32"/>
                  </a:lnTo>
                  <a:lnTo>
                    <a:pt x="90" y="20"/>
                  </a:lnTo>
                  <a:lnTo>
                    <a:pt x="76" y="9"/>
                  </a:lnTo>
                  <a:lnTo>
                    <a:pt x="65" y="0"/>
                  </a:lnTo>
                  <a:lnTo>
                    <a:pt x="56" y="5"/>
                  </a:lnTo>
                  <a:lnTo>
                    <a:pt x="48" y="8"/>
                  </a:lnTo>
                  <a:lnTo>
                    <a:pt x="40" y="12"/>
                  </a:lnTo>
                  <a:lnTo>
                    <a:pt x="31" y="16"/>
                  </a:lnTo>
                  <a:lnTo>
                    <a:pt x="23" y="20"/>
                  </a:lnTo>
                  <a:lnTo>
                    <a:pt x="15" y="23"/>
                  </a:lnTo>
                  <a:lnTo>
                    <a:pt x="8" y="27"/>
                  </a:lnTo>
                  <a:lnTo>
                    <a:pt x="0" y="30"/>
                  </a:lnTo>
                  <a:lnTo>
                    <a:pt x="9" y="36"/>
                  </a:lnTo>
                  <a:lnTo>
                    <a:pt x="20" y="43"/>
                  </a:lnTo>
                  <a:lnTo>
                    <a:pt x="37" y="51"/>
                  </a:lnTo>
                  <a:lnTo>
                    <a:pt x="56" y="61"/>
                  </a:lnTo>
                  <a:lnTo>
                    <a:pt x="80" y="72"/>
                  </a:lnTo>
                  <a:lnTo>
                    <a:pt x="105" y="84"/>
                  </a:lnTo>
                  <a:lnTo>
                    <a:pt x="134" y="96"/>
                  </a:lnTo>
                  <a:lnTo>
                    <a:pt x="162" y="109"/>
                  </a:lnTo>
                  <a:lnTo>
                    <a:pt x="194" y="121"/>
                  </a:lnTo>
                  <a:lnTo>
                    <a:pt x="226" y="134"/>
                  </a:lnTo>
                  <a:lnTo>
                    <a:pt x="258" y="146"/>
                  </a:lnTo>
                  <a:lnTo>
                    <a:pt x="291" y="157"/>
                  </a:lnTo>
                  <a:lnTo>
                    <a:pt x="323" y="169"/>
                  </a:lnTo>
                  <a:lnTo>
                    <a:pt x="355" y="178"/>
                  </a:lnTo>
                  <a:lnTo>
                    <a:pt x="385" y="186"/>
                  </a:lnTo>
                  <a:lnTo>
                    <a:pt x="414" y="192"/>
                  </a:lnTo>
                  <a:close/>
                </a:path>
              </a:pathLst>
            </a:custGeom>
            <a:solidFill>
              <a:srgbClr val="C6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02" name="Freeform 182">
              <a:extLst>
                <a:ext uri="{FF2B5EF4-FFF2-40B4-BE49-F238E27FC236}">
                  <a16:creationId xmlns:a16="http://schemas.microsoft.com/office/drawing/2014/main" id="{DBE89740-2B35-4D03-8C40-23FABD5B2C5B}"/>
                </a:ext>
              </a:extLst>
            </p:cNvPr>
            <p:cNvSpPr>
              <a:spLocks/>
            </p:cNvSpPr>
            <p:nvPr/>
          </p:nvSpPr>
          <p:spPr bwMode="auto">
            <a:xfrm>
              <a:off x="863" y="4112"/>
              <a:ext cx="50" cy="64"/>
            </a:xfrm>
            <a:custGeom>
              <a:avLst/>
              <a:gdLst>
                <a:gd name="T0" fmla="*/ 41 w 152"/>
                <a:gd name="T1" fmla="*/ 1 h 192"/>
                <a:gd name="T2" fmla="*/ 26 w 152"/>
                <a:gd name="T3" fmla="*/ 6 h 192"/>
                <a:gd name="T4" fmla="*/ 13 w 152"/>
                <a:gd name="T5" fmla="*/ 15 h 192"/>
                <a:gd name="T6" fmla="*/ 5 w 152"/>
                <a:gd name="T7" fmla="*/ 29 h 192"/>
                <a:gd name="T8" fmla="*/ 1 w 152"/>
                <a:gd name="T9" fmla="*/ 50 h 192"/>
                <a:gd name="T10" fmla="*/ 1 w 152"/>
                <a:gd name="T11" fmla="*/ 68 h 192"/>
                <a:gd name="T12" fmla="*/ 3 w 152"/>
                <a:gd name="T13" fmla="*/ 97 h 192"/>
                <a:gd name="T14" fmla="*/ 4 w 152"/>
                <a:gd name="T15" fmla="*/ 136 h 192"/>
                <a:gd name="T16" fmla="*/ 1 w 152"/>
                <a:gd name="T17" fmla="*/ 159 h 192"/>
                <a:gd name="T18" fmla="*/ 10 w 152"/>
                <a:gd name="T19" fmla="*/ 177 h 192"/>
                <a:gd name="T20" fmla="*/ 26 w 152"/>
                <a:gd name="T21" fmla="*/ 184 h 192"/>
                <a:gd name="T22" fmla="*/ 36 w 152"/>
                <a:gd name="T23" fmla="*/ 186 h 192"/>
                <a:gd name="T24" fmla="*/ 47 w 152"/>
                <a:gd name="T25" fmla="*/ 188 h 192"/>
                <a:gd name="T26" fmla="*/ 60 w 152"/>
                <a:gd name="T27" fmla="*/ 188 h 192"/>
                <a:gd name="T28" fmla="*/ 72 w 152"/>
                <a:gd name="T29" fmla="*/ 189 h 192"/>
                <a:gd name="T30" fmla="*/ 82 w 152"/>
                <a:gd name="T31" fmla="*/ 192 h 192"/>
                <a:gd name="T32" fmla="*/ 92 w 152"/>
                <a:gd name="T33" fmla="*/ 192 h 192"/>
                <a:gd name="T34" fmla="*/ 97 w 152"/>
                <a:gd name="T35" fmla="*/ 188 h 192"/>
                <a:gd name="T36" fmla="*/ 103 w 152"/>
                <a:gd name="T37" fmla="*/ 186 h 192"/>
                <a:gd name="T38" fmla="*/ 114 w 152"/>
                <a:gd name="T39" fmla="*/ 188 h 192"/>
                <a:gd name="T40" fmla="*/ 123 w 152"/>
                <a:gd name="T41" fmla="*/ 185 h 192"/>
                <a:gd name="T42" fmla="*/ 128 w 152"/>
                <a:gd name="T43" fmla="*/ 180 h 192"/>
                <a:gd name="T44" fmla="*/ 138 w 152"/>
                <a:gd name="T45" fmla="*/ 180 h 192"/>
                <a:gd name="T46" fmla="*/ 151 w 152"/>
                <a:gd name="T47" fmla="*/ 174 h 192"/>
                <a:gd name="T48" fmla="*/ 150 w 152"/>
                <a:gd name="T49" fmla="*/ 160 h 192"/>
                <a:gd name="T50" fmla="*/ 142 w 152"/>
                <a:gd name="T51" fmla="*/ 141 h 192"/>
                <a:gd name="T52" fmla="*/ 135 w 152"/>
                <a:gd name="T53" fmla="*/ 126 h 192"/>
                <a:gd name="T54" fmla="*/ 128 w 152"/>
                <a:gd name="T55" fmla="*/ 108 h 192"/>
                <a:gd name="T56" fmla="*/ 120 w 152"/>
                <a:gd name="T57" fmla="*/ 94 h 192"/>
                <a:gd name="T58" fmla="*/ 118 w 152"/>
                <a:gd name="T59" fmla="*/ 70 h 192"/>
                <a:gd name="T60" fmla="*/ 117 w 152"/>
                <a:gd name="T61" fmla="*/ 55 h 192"/>
                <a:gd name="T62" fmla="*/ 114 w 152"/>
                <a:gd name="T63" fmla="*/ 37 h 192"/>
                <a:gd name="T64" fmla="*/ 101 w 152"/>
                <a:gd name="T65" fmla="*/ 15 h 192"/>
                <a:gd name="T66" fmla="*/ 72 w 152"/>
                <a:gd name="T67" fmla="*/ 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92">
                  <a:moveTo>
                    <a:pt x="48" y="0"/>
                  </a:moveTo>
                  <a:lnTo>
                    <a:pt x="41" y="1"/>
                  </a:lnTo>
                  <a:lnTo>
                    <a:pt x="33" y="3"/>
                  </a:lnTo>
                  <a:lnTo>
                    <a:pt x="26" y="6"/>
                  </a:lnTo>
                  <a:lnTo>
                    <a:pt x="19" y="10"/>
                  </a:lnTo>
                  <a:lnTo>
                    <a:pt x="13" y="15"/>
                  </a:lnTo>
                  <a:lnTo>
                    <a:pt x="8" y="22"/>
                  </a:lnTo>
                  <a:lnTo>
                    <a:pt x="5" y="29"/>
                  </a:lnTo>
                  <a:lnTo>
                    <a:pt x="3" y="37"/>
                  </a:lnTo>
                  <a:lnTo>
                    <a:pt x="1" y="50"/>
                  </a:lnTo>
                  <a:lnTo>
                    <a:pt x="0" y="59"/>
                  </a:lnTo>
                  <a:lnTo>
                    <a:pt x="1" y="68"/>
                  </a:lnTo>
                  <a:lnTo>
                    <a:pt x="1" y="78"/>
                  </a:lnTo>
                  <a:lnTo>
                    <a:pt x="3" y="97"/>
                  </a:lnTo>
                  <a:lnTo>
                    <a:pt x="4" y="117"/>
                  </a:lnTo>
                  <a:lnTo>
                    <a:pt x="4" y="136"/>
                  </a:lnTo>
                  <a:lnTo>
                    <a:pt x="3" y="148"/>
                  </a:lnTo>
                  <a:lnTo>
                    <a:pt x="1" y="159"/>
                  </a:lnTo>
                  <a:lnTo>
                    <a:pt x="4" y="169"/>
                  </a:lnTo>
                  <a:lnTo>
                    <a:pt x="10" y="177"/>
                  </a:lnTo>
                  <a:lnTo>
                    <a:pt x="22" y="183"/>
                  </a:lnTo>
                  <a:lnTo>
                    <a:pt x="26" y="184"/>
                  </a:lnTo>
                  <a:lnTo>
                    <a:pt x="30" y="185"/>
                  </a:lnTo>
                  <a:lnTo>
                    <a:pt x="36" y="186"/>
                  </a:lnTo>
                  <a:lnTo>
                    <a:pt x="41" y="186"/>
                  </a:lnTo>
                  <a:lnTo>
                    <a:pt x="47" y="188"/>
                  </a:lnTo>
                  <a:lnTo>
                    <a:pt x="53" y="188"/>
                  </a:lnTo>
                  <a:lnTo>
                    <a:pt x="60" y="188"/>
                  </a:lnTo>
                  <a:lnTo>
                    <a:pt x="68" y="186"/>
                  </a:lnTo>
                  <a:lnTo>
                    <a:pt x="72" y="189"/>
                  </a:lnTo>
                  <a:lnTo>
                    <a:pt x="77" y="191"/>
                  </a:lnTo>
                  <a:lnTo>
                    <a:pt x="82" y="192"/>
                  </a:lnTo>
                  <a:lnTo>
                    <a:pt x="87" y="192"/>
                  </a:lnTo>
                  <a:lnTo>
                    <a:pt x="92" y="192"/>
                  </a:lnTo>
                  <a:lnTo>
                    <a:pt x="95" y="191"/>
                  </a:lnTo>
                  <a:lnTo>
                    <a:pt x="97" y="188"/>
                  </a:lnTo>
                  <a:lnTo>
                    <a:pt x="97" y="184"/>
                  </a:lnTo>
                  <a:lnTo>
                    <a:pt x="103" y="186"/>
                  </a:lnTo>
                  <a:lnTo>
                    <a:pt x="109" y="188"/>
                  </a:lnTo>
                  <a:lnTo>
                    <a:pt x="114" y="188"/>
                  </a:lnTo>
                  <a:lnTo>
                    <a:pt x="119" y="186"/>
                  </a:lnTo>
                  <a:lnTo>
                    <a:pt x="123" y="185"/>
                  </a:lnTo>
                  <a:lnTo>
                    <a:pt x="126" y="183"/>
                  </a:lnTo>
                  <a:lnTo>
                    <a:pt x="128" y="180"/>
                  </a:lnTo>
                  <a:lnTo>
                    <a:pt x="127" y="177"/>
                  </a:lnTo>
                  <a:lnTo>
                    <a:pt x="138" y="180"/>
                  </a:lnTo>
                  <a:lnTo>
                    <a:pt x="146" y="179"/>
                  </a:lnTo>
                  <a:lnTo>
                    <a:pt x="151" y="174"/>
                  </a:lnTo>
                  <a:lnTo>
                    <a:pt x="152" y="166"/>
                  </a:lnTo>
                  <a:lnTo>
                    <a:pt x="150" y="160"/>
                  </a:lnTo>
                  <a:lnTo>
                    <a:pt x="147" y="150"/>
                  </a:lnTo>
                  <a:lnTo>
                    <a:pt x="142" y="141"/>
                  </a:lnTo>
                  <a:lnTo>
                    <a:pt x="136" y="134"/>
                  </a:lnTo>
                  <a:lnTo>
                    <a:pt x="135" y="126"/>
                  </a:lnTo>
                  <a:lnTo>
                    <a:pt x="133" y="116"/>
                  </a:lnTo>
                  <a:lnTo>
                    <a:pt x="128" y="108"/>
                  </a:lnTo>
                  <a:lnTo>
                    <a:pt x="123" y="102"/>
                  </a:lnTo>
                  <a:lnTo>
                    <a:pt x="120" y="94"/>
                  </a:lnTo>
                  <a:lnTo>
                    <a:pt x="119" y="82"/>
                  </a:lnTo>
                  <a:lnTo>
                    <a:pt x="118" y="70"/>
                  </a:lnTo>
                  <a:lnTo>
                    <a:pt x="117" y="61"/>
                  </a:lnTo>
                  <a:lnTo>
                    <a:pt x="117" y="55"/>
                  </a:lnTo>
                  <a:lnTo>
                    <a:pt x="116" y="47"/>
                  </a:lnTo>
                  <a:lnTo>
                    <a:pt x="114" y="37"/>
                  </a:lnTo>
                  <a:lnTo>
                    <a:pt x="109" y="26"/>
                  </a:lnTo>
                  <a:lnTo>
                    <a:pt x="101" y="15"/>
                  </a:lnTo>
                  <a:lnTo>
                    <a:pt x="88" y="7"/>
                  </a:lnTo>
                  <a:lnTo>
                    <a:pt x="72" y="2"/>
                  </a:lnTo>
                  <a:lnTo>
                    <a:pt x="48" y="0"/>
                  </a:lnTo>
                  <a:close/>
                </a:path>
              </a:pathLst>
            </a:custGeom>
            <a:solidFill>
              <a:srgbClr val="B5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03" name="Freeform 183">
              <a:extLst>
                <a:ext uri="{FF2B5EF4-FFF2-40B4-BE49-F238E27FC236}">
                  <a16:creationId xmlns:a16="http://schemas.microsoft.com/office/drawing/2014/main" id="{7AC99B81-6A4C-4578-A27E-5B0A21EF0047}"/>
                </a:ext>
              </a:extLst>
            </p:cNvPr>
            <p:cNvSpPr>
              <a:spLocks/>
            </p:cNvSpPr>
            <p:nvPr/>
          </p:nvSpPr>
          <p:spPr bwMode="auto">
            <a:xfrm>
              <a:off x="863" y="4112"/>
              <a:ext cx="25" cy="61"/>
            </a:xfrm>
            <a:custGeom>
              <a:avLst/>
              <a:gdLst>
                <a:gd name="T0" fmla="*/ 10 w 76"/>
                <a:gd name="T1" fmla="*/ 177 h 183"/>
                <a:gd name="T2" fmla="*/ 1 w 76"/>
                <a:gd name="T3" fmla="*/ 159 h 183"/>
                <a:gd name="T4" fmla="*/ 4 w 76"/>
                <a:gd name="T5" fmla="*/ 136 h 183"/>
                <a:gd name="T6" fmla="*/ 3 w 76"/>
                <a:gd name="T7" fmla="*/ 97 h 183"/>
                <a:gd name="T8" fmla="*/ 1 w 76"/>
                <a:gd name="T9" fmla="*/ 68 h 183"/>
                <a:gd name="T10" fmla="*/ 1 w 76"/>
                <a:gd name="T11" fmla="*/ 50 h 183"/>
                <a:gd name="T12" fmla="*/ 5 w 76"/>
                <a:gd name="T13" fmla="*/ 29 h 183"/>
                <a:gd name="T14" fmla="*/ 13 w 76"/>
                <a:gd name="T15" fmla="*/ 15 h 183"/>
                <a:gd name="T16" fmla="*/ 26 w 76"/>
                <a:gd name="T17" fmla="*/ 6 h 183"/>
                <a:gd name="T18" fmla="*/ 41 w 76"/>
                <a:gd name="T19" fmla="*/ 1 h 183"/>
                <a:gd name="T20" fmla="*/ 39 w 76"/>
                <a:gd name="T21" fmla="*/ 4 h 183"/>
                <a:gd name="T22" fmla="*/ 22 w 76"/>
                <a:gd name="T23" fmla="*/ 22 h 183"/>
                <a:gd name="T24" fmla="*/ 19 w 76"/>
                <a:gd name="T25" fmla="*/ 46 h 183"/>
                <a:gd name="T26" fmla="*/ 44 w 76"/>
                <a:gd name="T27" fmla="*/ 62 h 183"/>
                <a:gd name="T28" fmla="*/ 68 w 76"/>
                <a:gd name="T29" fmla="*/ 65 h 183"/>
                <a:gd name="T30" fmla="*/ 57 w 76"/>
                <a:gd name="T31" fmla="*/ 68 h 183"/>
                <a:gd name="T32" fmla="*/ 46 w 76"/>
                <a:gd name="T33" fmla="*/ 69 h 183"/>
                <a:gd name="T34" fmla="*/ 35 w 76"/>
                <a:gd name="T35" fmla="*/ 70 h 183"/>
                <a:gd name="T36" fmla="*/ 26 w 76"/>
                <a:gd name="T37" fmla="*/ 69 h 183"/>
                <a:gd name="T38" fmla="*/ 29 w 76"/>
                <a:gd name="T39" fmla="*/ 72 h 183"/>
                <a:gd name="T40" fmla="*/ 43 w 76"/>
                <a:gd name="T41" fmla="*/ 77 h 183"/>
                <a:gd name="T42" fmla="*/ 61 w 76"/>
                <a:gd name="T43" fmla="*/ 82 h 183"/>
                <a:gd name="T44" fmla="*/ 75 w 76"/>
                <a:gd name="T45" fmla="*/ 84 h 183"/>
                <a:gd name="T46" fmla="*/ 73 w 76"/>
                <a:gd name="T47" fmla="*/ 86 h 183"/>
                <a:gd name="T48" fmla="*/ 63 w 76"/>
                <a:gd name="T49" fmla="*/ 88 h 183"/>
                <a:gd name="T50" fmla="*/ 50 w 76"/>
                <a:gd name="T51" fmla="*/ 90 h 183"/>
                <a:gd name="T52" fmla="*/ 31 w 76"/>
                <a:gd name="T53" fmla="*/ 88 h 183"/>
                <a:gd name="T54" fmla="*/ 26 w 76"/>
                <a:gd name="T55" fmla="*/ 102 h 183"/>
                <a:gd name="T56" fmla="*/ 29 w 76"/>
                <a:gd name="T57" fmla="*/ 113 h 183"/>
                <a:gd name="T58" fmla="*/ 17 w 76"/>
                <a:gd name="T59" fmla="*/ 127 h 183"/>
                <a:gd name="T60" fmla="*/ 9 w 76"/>
                <a:gd name="T61" fmla="*/ 148 h 183"/>
                <a:gd name="T62" fmla="*/ 13 w 76"/>
                <a:gd name="T63" fmla="*/ 17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 h="183">
                  <a:moveTo>
                    <a:pt x="22" y="183"/>
                  </a:moveTo>
                  <a:lnTo>
                    <a:pt x="10" y="177"/>
                  </a:lnTo>
                  <a:lnTo>
                    <a:pt x="4" y="169"/>
                  </a:lnTo>
                  <a:lnTo>
                    <a:pt x="1" y="159"/>
                  </a:lnTo>
                  <a:lnTo>
                    <a:pt x="3" y="148"/>
                  </a:lnTo>
                  <a:lnTo>
                    <a:pt x="4" y="136"/>
                  </a:lnTo>
                  <a:lnTo>
                    <a:pt x="4" y="117"/>
                  </a:lnTo>
                  <a:lnTo>
                    <a:pt x="3" y="97"/>
                  </a:lnTo>
                  <a:lnTo>
                    <a:pt x="1" y="78"/>
                  </a:lnTo>
                  <a:lnTo>
                    <a:pt x="1" y="68"/>
                  </a:lnTo>
                  <a:lnTo>
                    <a:pt x="0" y="59"/>
                  </a:lnTo>
                  <a:lnTo>
                    <a:pt x="1" y="50"/>
                  </a:lnTo>
                  <a:lnTo>
                    <a:pt x="3" y="37"/>
                  </a:lnTo>
                  <a:lnTo>
                    <a:pt x="5" y="29"/>
                  </a:lnTo>
                  <a:lnTo>
                    <a:pt x="8" y="22"/>
                  </a:lnTo>
                  <a:lnTo>
                    <a:pt x="13" y="15"/>
                  </a:lnTo>
                  <a:lnTo>
                    <a:pt x="19" y="10"/>
                  </a:lnTo>
                  <a:lnTo>
                    <a:pt x="26" y="6"/>
                  </a:lnTo>
                  <a:lnTo>
                    <a:pt x="33" y="3"/>
                  </a:lnTo>
                  <a:lnTo>
                    <a:pt x="41" y="1"/>
                  </a:lnTo>
                  <a:lnTo>
                    <a:pt x="48" y="0"/>
                  </a:lnTo>
                  <a:lnTo>
                    <a:pt x="39" y="4"/>
                  </a:lnTo>
                  <a:lnTo>
                    <a:pt x="29" y="12"/>
                  </a:lnTo>
                  <a:lnTo>
                    <a:pt x="22" y="22"/>
                  </a:lnTo>
                  <a:lnTo>
                    <a:pt x="18" y="35"/>
                  </a:lnTo>
                  <a:lnTo>
                    <a:pt x="19" y="46"/>
                  </a:lnTo>
                  <a:lnTo>
                    <a:pt x="26" y="55"/>
                  </a:lnTo>
                  <a:lnTo>
                    <a:pt x="44" y="62"/>
                  </a:lnTo>
                  <a:lnTo>
                    <a:pt x="71" y="64"/>
                  </a:lnTo>
                  <a:lnTo>
                    <a:pt x="68" y="65"/>
                  </a:lnTo>
                  <a:lnTo>
                    <a:pt x="62" y="67"/>
                  </a:lnTo>
                  <a:lnTo>
                    <a:pt x="57" y="68"/>
                  </a:lnTo>
                  <a:lnTo>
                    <a:pt x="52" y="69"/>
                  </a:lnTo>
                  <a:lnTo>
                    <a:pt x="46" y="69"/>
                  </a:lnTo>
                  <a:lnTo>
                    <a:pt x="40" y="70"/>
                  </a:lnTo>
                  <a:lnTo>
                    <a:pt x="35" y="70"/>
                  </a:lnTo>
                  <a:lnTo>
                    <a:pt x="29" y="69"/>
                  </a:lnTo>
                  <a:lnTo>
                    <a:pt x="26" y="69"/>
                  </a:lnTo>
                  <a:lnTo>
                    <a:pt x="26" y="70"/>
                  </a:lnTo>
                  <a:lnTo>
                    <a:pt x="29" y="72"/>
                  </a:lnTo>
                  <a:lnTo>
                    <a:pt x="36" y="74"/>
                  </a:lnTo>
                  <a:lnTo>
                    <a:pt x="43" y="77"/>
                  </a:lnTo>
                  <a:lnTo>
                    <a:pt x="51" y="80"/>
                  </a:lnTo>
                  <a:lnTo>
                    <a:pt x="61" y="82"/>
                  </a:lnTo>
                  <a:lnTo>
                    <a:pt x="72" y="83"/>
                  </a:lnTo>
                  <a:lnTo>
                    <a:pt x="75" y="84"/>
                  </a:lnTo>
                  <a:lnTo>
                    <a:pt x="76" y="85"/>
                  </a:lnTo>
                  <a:lnTo>
                    <a:pt x="73" y="86"/>
                  </a:lnTo>
                  <a:lnTo>
                    <a:pt x="69" y="87"/>
                  </a:lnTo>
                  <a:lnTo>
                    <a:pt x="63" y="88"/>
                  </a:lnTo>
                  <a:lnTo>
                    <a:pt x="56" y="90"/>
                  </a:lnTo>
                  <a:lnTo>
                    <a:pt x="50" y="90"/>
                  </a:lnTo>
                  <a:lnTo>
                    <a:pt x="43" y="88"/>
                  </a:lnTo>
                  <a:lnTo>
                    <a:pt x="31" y="88"/>
                  </a:lnTo>
                  <a:lnTo>
                    <a:pt x="26" y="94"/>
                  </a:lnTo>
                  <a:lnTo>
                    <a:pt x="26" y="102"/>
                  </a:lnTo>
                  <a:lnTo>
                    <a:pt x="33" y="112"/>
                  </a:lnTo>
                  <a:lnTo>
                    <a:pt x="29" y="113"/>
                  </a:lnTo>
                  <a:lnTo>
                    <a:pt x="23" y="118"/>
                  </a:lnTo>
                  <a:lnTo>
                    <a:pt x="17" y="127"/>
                  </a:lnTo>
                  <a:lnTo>
                    <a:pt x="12" y="137"/>
                  </a:lnTo>
                  <a:lnTo>
                    <a:pt x="9" y="148"/>
                  </a:lnTo>
                  <a:lnTo>
                    <a:pt x="9" y="161"/>
                  </a:lnTo>
                  <a:lnTo>
                    <a:pt x="13" y="172"/>
                  </a:lnTo>
                  <a:lnTo>
                    <a:pt x="22" y="1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04" name="Freeform 184">
              <a:extLst>
                <a:ext uri="{FF2B5EF4-FFF2-40B4-BE49-F238E27FC236}">
                  <a16:creationId xmlns:a16="http://schemas.microsoft.com/office/drawing/2014/main" id="{A9259F8E-AA0A-4E26-9E11-5E38496F18E4}"/>
                </a:ext>
              </a:extLst>
            </p:cNvPr>
            <p:cNvSpPr>
              <a:spLocks/>
            </p:cNvSpPr>
            <p:nvPr/>
          </p:nvSpPr>
          <p:spPr bwMode="auto">
            <a:xfrm>
              <a:off x="883" y="4161"/>
              <a:ext cx="12" cy="15"/>
            </a:xfrm>
            <a:custGeom>
              <a:avLst/>
              <a:gdLst>
                <a:gd name="T0" fmla="*/ 6 w 35"/>
                <a:gd name="T1" fmla="*/ 41 h 47"/>
                <a:gd name="T2" fmla="*/ 10 w 35"/>
                <a:gd name="T3" fmla="*/ 44 h 47"/>
                <a:gd name="T4" fmla="*/ 15 w 35"/>
                <a:gd name="T5" fmla="*/ 46 h 47"/>
                <a:gd name="T6" fmla="*/ 20 w 35"/>
                <a:gd name="T7" fmla="*/ 47 h 47"/>
                <a:gd name="T8" fmla="*/ 25 w 35"/>
                <a:gd name="T9" fmla="*/ 47 h 47"/>
                <a:gd name="T10" fmla="*/ 30 w 35"/>
                <a:gd name="T11" fmla="*/ 47 h 47"/>
                <a:gd name="T12" fmla="*/ 33 w 35"/>
                <a:gd name="T13" fmla="*/ 46 h 47"/>
                <a:gd name="T14" fmla="*/ 35 w 35"/>
                <a:gd name="T15" fmla="*/ 43 h 47"/>
                <a:gd name="T16" fmla="*/ 35 w 35"/>
                <a:gd name="T17" fmla="*/ 39 h 47"/>
                <a:gd name="T18" fmla="*/ 31 w 35"/>
                <a:gd name="T19" fmla="*/ 27 h 47"/>
                <a:gd name="T20" fmla="*/ 25 w 35"/>
                <a:gd name="T21" fmla="*/ 14 h 47"/>
                <a:gd name="T22" fmla="*/ 17 w 35"/>
                <a:gd name="T23" fmla="*/ 3 h 47"/>
                <a:gd name="T24" fmla="*/ 8 w 35"/>
                <a:gd name="T25" fmla="*/ 0 h 47"/>
                <a:gd name="T26" fmla="*/ 1 w 35"/>
                <a:gd name="T27" fmla="*/ 6 h 47"/>
                <a:gd name="T28" fmla="*/ 0 w 35"/>
                <a:gd name="T29" fmla="*/ 18 h 47"/>
                <a:gd name="T30" fmla="*/ 2 w 35"/>
                <a:gd name="T31" fmla="*/ 31 h 47"/>
                <a:gd name="T32" fmla="*/ 6 w 35"/>
                <a:gd name="T33" fmla="*/ 4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47">
                  <a:moveTo>
                    <a:pt x="6" y="41"/>
                  </a:moveTo>
                  <a:lnTo>
                    <a:pt x="10" y="44"/>
                  </a:lnTo>
                  <a:lnTo>
                    <a:pt x="15" y="46"/>
                  </a:lnTo>
                  <a:lnTo>
                    <a:pt x="20" y="47"/>
                  </a:lnTo>
                  <a:lnTo>
                    <a:pt x="25" y="47"/>
                  </a:lnTo>
                  <a:lnTo>
                    <a:pt x="30" y="47"/>
                  </a:lnTo>
                  <a:lnTo>
                    <a:pt x="33" y="46"/>
                  </a:lnTo>
                  <a:lnTo>
                    <a:pt x="35" y="43"/>
                  </a:lnTo>
                  <a:lnTo>
                    <a:pt x="35" y="39"/>
                  </a:lnTo>
                  <a:lnTo>
                    <a:pt x="31" y="27"/>
                  </a:lnTo>
                  <a:lnTo>
                    <a:pt x="25" y="14"/>
                  </a:lnTo>
                  <a:lnTo>
                    <a:pt x="17" y="3"/>
                  </a:lnTo>
                  <a:lnTo>
                    <a:pt x="8" y="0"/>
                  </a:lnTo>
                  <a:lnTo>
                    <a:pt x="1" y="6"/>
                  </a:lnTo>
                  <a:lnTo>
                    <a:pt x="0" y="18"/>
                  </a:lnTo>
                  <a:lnTo>
                    <a:pt x="2" y="31"/>
                  </a:lnTo>
                  <a:lnTo>
                    <a:pt x="6"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05" name="Freeform 185">
              <a:extLst>
                <a:ext uri="{FF2B5EF4-FFF2-40B4-BE49-F238E27FC236}">
                  <a16:creationId xmlns:a16="http://schemas.microsoft.com/office/drawing/2014/main" id="{C4FC60F5-5B43-4BCE-8F07-FCB33D878C85}"/>
                </a:ext>
              </a:extLst>
            </p:cNvPr>
            <p:cNvSpPr>
              <a:spLocks/>
            </p:cNvSpPr>
            <p:nvPr/>
          </p:nvSpPr>
          <p:spPr bwMode="auto">
            <a:xfrm>
              <a:off x="903" y="4157"/>
              <a:ext cx="10" cy="15"/>
            </a:xfrm>
            <a:custGeom>
              <a:avLst/>
              <a:gdLst>
                <a:gd name="T0" fmla="*/ 6 w 31"/>
                <a:gd name="T1" fmla="*/ 44 h 47"/>
                <a:gd name="T2" fmla="*/ 17 w 31"/>
                <a:gd name="T3" fmla="*/ 47 h 47"/>
                <a:gd name="T4" fmla="*/ 25 w 31"/>
                <a:gd name="T5" fmla="*/ 46 h 47"/>
                <a:gd name="T6" fmla="*/ 30 w 31"/>
                <a:gd name="T7" fmla="*/ 41 h 47"/>
                <a:gd name="T8" fmla="*/ 31 w 31"/>
                <a:gd name="T9" fmla="*/ 33 h 47"/>
                <a:gd name="T10" fmla="*/ 29 w 31"/>
                <a:gd name="T11" fmla="*/ 27 h 47"/>
                <a:gd name="T12" fmla="*/ 26 w 31"/>
                <a:gd name="T13" fmla="*/ 17 h 47"/>
                <a:gd name="T14" fmla="*/ 21 w 31"/>
                <a:gd name="T15" fmla="*/ 8 h 47"/>
                <a:gd name="T16" fmla="*/ 15 w 31"/>
                <a:gd name="T17" fmla="*/ 1 h 47"/>
                <a:gd name="T18" fmla="*/ 8 w 31"/>
                <a:gd name="T19" fmla="*/ 0 h 47"/>
                <a:gd name="T20" fmla="*/ 2 w 31"/>
                <a:gd name="T21" fmla="*/ 6 h 47"/>
                <a:gd name="T22" fmla="*/ 0 w 31"/>
                <a:gd name="T23" fmla="*/ 20 h 47"/>
                <a:gd name="T24" fmla="*/ 6 w 31"/>
                <a:gd name="T25"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47">
                  <a:moveTo>
                    <a:pt x="6" y="44"/>
                  </a:moveTo>
                  <a:lnTo>
                    <a:pt x="17" y="47"/>
                  </a:lnTo>
                  <a:lnTo>
                    <a:pt x="25" y="46"/>
                  </a:lnTo>
                  <a:lnTo>
                    <a:pt x="30" y="41"/>
                  </a:lnTo>
                  <a:lnTo>
                    <a:pt x="31" y="33"/>
                  </a:lnTo>
                  <a:lnTo>
                    <a:pt x="29" y="27"/>
                  </a:lnTo>
                  <a:lnTo>
                    <a:pt x="26" y="17"/>
                  </a:lnTo>
                  <a:lnTo>
                    <a:pt x="21" y="8"/>
                  </a:lnTo>
                  <a:lnTo>
                    <a:pt x="15" y="1"/>
                  </a:lnTo>
                  <a:lnTo>
                    <a:pt x="8" y="0"/>
                  </a:lnTo>
                  <a:lnTo>
                    <a:pt x="2" y="6"/>
                  </a:lnTo>
                  <a:lnTo>
                    <a:pt x="0" y="20"/>
                  </a:lnTo>
                  <a:lnTo>
                    <a:pt x="6"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06" name="Freeform 186">
              <a:extLst>
                <a:ext uri="{FF2B5EF4-FFF2-40B4-BE49-F238E27FC236}">
                  <a16:creationId xmlns:a16="http://schemas.microsoft.com/office/drawing/2014/main" id="{0E553F23-D41D-4D83-A958-410660BA5425}"/>
                </a:ext>
              </a:extLst>
            </p:cNvPr>
            <p:cNvSpPr>
              <a:spLocks/>
            </p:cNvSpPr>
            <p:nvPr/>
          </p:nvSpPr>
          <p:spPr bwMode="auto">
            <a:xfrm>
              <a:off x="893" y="4158"/>
              <a:ext cx="12" cy="17"/>
            </a:xfrm>
            <a:custGeom>
              <a:avLst/>
              <a:gdLst>
                <a:gd name="T0" fmla="*/ 7 w 38"/>
                <a:gd name="T1" fmla="*/ 47 h 51"/>
                <a:gd name="T2" fmla="*/ 13 w 38"/>
                <a:gd name="T3" fmla="*/ 49 h 51"/>
                <a:gd name="T4" fmla="*/ 19 w 38"/>
                <a:gd name="T5" fmla="*/ 51 h 51"/>
                <a:gd name="T6" fmla="*/ 24 w 38"/>
                <a:gd name="T7" fmla="*/ 51 h 51"/>
                <a:gd name="T8" fmla="*/ 29 w 38"/>
                <a:gd name="T9" fmla="*/ 49 h 51"/>
                <a:gd name="T10" fmla="*/ 33 w 38"/>
                <a:gd name="T11" fmla="*/ 48 h 51"/>
                <a:gd name="T12" fmla="*/ 36 w 38"/>
                <a:gd name="T13" fmla="*/ 46 h 51"/>
                <a:gd name="T14" fmla="*/ 38 w 38"/>
                <a:gd name="T15" fmla="*/ 43 h 51"/>
                <a:gd name="T16" fmla="*/ 37 w 38"/>
                <a:gd name="T17" fmla="*/ 40 h 51"/>
                <a:gd name="T18" fmla="*/ 32 w 38"/>
                <a:gd name="T19" fmla="*/ 28 h 51"/>
                <a:gd name="T20" fmla="*/ 26 w 38"/>
                <a:gd name="T21" fmla="*/ 14 h 51"/>
                <a:gd name="T22" fmla="*/ 18 w 38"/>
                <a:gd name="T23" fmla="*/ 4 h 51"/>
                <a:gd name="T24" fmla="*/ 7 w 38"/>
                <a:gd name="T25" fmla="*/ 0 h 51"/>
                <a:gd name="T26" fmla="*/ 1 w 38"/>
                <a:gd name="T27" fmla="*/ 5 h 51"/>
                <a:gd name="T28" fmla="*/ 0 w 38"/>
                <a:gd name="T29" fmla="*/ 19 h 51"/>
                <a:gd name="T30" fmla="*/ 3 w 38"/>
                <a:gd name="T31" fmla="*/ 34 h 51"/>
                <a:gd name="T32" fmla="*/ 7 w 38"/>
                <a:gd name="T33"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51">
                  <a:moveTo>
                    <a:pt x="7" y="47"/>
                  </a:moveTo>
                  <a:lnTo>
                    <a:pt x="13" y="49"/>
                  </a:lnTo>
                  <a:lnTo>
                    <a:pt x="19" y="51"/>
                  </a:lnTo>
                  <a:lnTo>
                    <a:pt x="24" y="51"/>
                  </a:lnTo>
                  <a:lnTo>
                    <a:pt x="29" y="49"/>
                  </a:lnTo>
                  <a:lnTo>
                    <a:pt x="33" y="48"/>
                  </a:lnTo>
                  <a:lnTo>
                    <a:pt x="36" y="46"/>
                  </a:lnTo>
                  <a:lnTo>
                    <a:pt x="38" y="43"/>
                  </a:lnTo>
                  <a:lnTo>
                    <a:pt x="37" y="40"/>
                  </a:lnTo>
                  <a:lnTo>
                    <a:pt x="32" y="28"/>
                  </a:lnTo>
                  <a:lnTo>
                    <a:pt x="26" y="14"/>
                  </a:lnTo>
                  <a:lnTo>
                    <a:pt x="18" y="4"/>
                  </a:lnTo>
                  <a:lnTo>
                    <a:pt x="7" y="0"/>
                  </a:lnTo>
                  <a:lnTo>
                    <a:pt x="1" y="5"/>
                  </a:lnTo>
                  <a:lnTo>
                    <a:pt x="0" y="19"/>
                  </a:lnTo>
                  <a:lnTo>
                    <a:pt x="3" y="34"/>
                  </a:lnTo>
                  <a:lnTo>
                    <a:pt x="7"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07" name="Freeform 187">
              <a:extLst>
                <a:ext uri="{FF2B5EF4-FFF2-40B4-BE49-F238E27FC236}">
                  <a16:creationId xmlns:a16="http://schemas.microsoft.com/office/drawing/2014/main" id="{088118F6-8B69-4411-AAF7-638B4009E409}"/>
                </a:ext>
              </a:extLst>
            </p:cNvPr>
            <p:cNvSpPr>
              <a:spLocks/>
            </p:cNvSpPr>
            <p:nvPr/>
          </p:nvSpPr>
          <p:spPr bwMode="auto">
            <a:xfrm>
              <a:off x="856" y="4049"/>
              <a:ext cx="43" cy="82"/>
            </a:xfrm>
            <a:custGeom>
              <a:avLst/>
              <a:gdLst>
                <a:gd name="T0" fmla="*/ 0 w 128"/>
                <a:gd name="T1" fmla="*/ 67 h 244"/>
                <a:gd name="T2" fmla="*/ 2 w 128"/>
                <a:gd name="T3" fmla="*/ 81 h 244"/>
                <a:gd name="T4" fmla="*/ 4 w 128"/>
                <a:gd name="T5" fmla="*/ 99 h 244"/>
                <a:gd name="T6" fmla="*/ 7 w 128"/>
                <a:gd name="T7" fmla="*/ 116 h 244"/>
                <a:gd name="T8" fmla="*/ 10 w 128"/>
                <a:gd name="T9" fmla="*/ 130 h 244"/>
                <a:gd name="T10" fmla="*/ 14 w 128"/>
                <a:gd name="T11" fmla="*/ 145 h 244"/>
                <a:gd name="T12" fmla="*/ 17 w 128"/>
                <a:gd name="T13" fmla="*/ 165 h 244"/>
                <a:gd name="T14" fmla="*/ 19 w 128"/>
                <a:gd name="T15" fmla="*/ 186 h 244"/>
                <a:gd name="T16" fmla="*/ 20 w 128"/>
                <a:gd name="T17" fmla="*/ 202 h 244"/>
                <a:gd name="T18" fmla="*/ 20 w 128"/>
                <a:gd name="T19" fmla="*/ 210 h 244"/>
                <a:gd name="T20" fmla="*/ 23 w 128"/>
                <a:gd name="T21" fmla="*/ 219 h 244"/>
                <a:gd name="T22" fmla="*/ 27 w 128"/>
                <a:gd name="T23" fmla="*/ 226 h 244"/>
                <a:gd name="T24" fmla="*/ 32 w 128"/>
                <a:gd name="T25" fmla="*/ 233 h 244"/>
                <a:gd name="T26" fmla="*/ 39 w 128"/>
                <a:gd name="T27" fmla="*/ 238 h 244"/>
                <a:gd name="T28" fmla="*/ 48 w 128"/>
                <a:gd name="T29" fmla="*/ 242 h 244"/>
                <a:gd name="T30" fmla="*/ 61 w 128"/>
                <a:gd name="T31" fmla="*/ 244 h 244"/>
                <a:gd name="T32" fmla="*/ 74 w 128"/>
                <a:gd name="T33" fmla="*/ 244 h 244"/>
                <a:gd name="T34" fmla="*/ 79 w 128"/>
                <a:gd name="T35" fmla="*/ 244 h 244"/>
                <a:gd name="T36" fmla="*/ 88 w 128"/>
                <a:gd name="T37" fmla="*/ 243 h 244"/>
                <a:gd name="T38" fmla="*/ 98 w 128"/>
                <a:gd name="T39" fmla="*/ 241 h 244"/>
                <a:gd name="T40" fmla="*/ 107 w 128"/>
                <a:gd name="T41" fmla="*/ 238 h 244"/>
                <a:gd name="T42" fmla="*/ 116 w 128"/>
                <a:gd name="T43" fmla="*/ 233 h 244"/>
                <a:gd name="T44" fmla="*/ 124 w 128"/>
                <a:gd name="T45" fmla="*/ 226 h 244"/>
                <a:gd name="T46" fmla="*/ 128 w 128"/>
                <a:gd name="T47" fmla="*/ 216 h 244"/>
                <a:gd name="T48" fmla="*/ 128 w 128"/>
                <a:gd name="T49" fmla="*/ 202 h 244"/>
                <a:gd name="T50" fmla="*/ 124 w 128"/>
                <a:gd name="T51" fmla="*/ 173 h 244"/>
                <a:gd name="T52" fmla="*/ 121 w 128"/>
                <a:gd name="T53" fmla="*/ 147 h 244"/>
                <a:gd name="T54" fmla="*/ 120 w 128"/>
                <a:gd name="T55" fmla="*/ 124 h 244"/>
                <a:gd name="T56" fmla="*/ 122 w 128"/>
                <a:gd name="T57" fmla="*/ 100 h 244"/>
                <a:gd name="T58" fmla="*/ 125 w 128"/>
                <a:gd name="T59" fmla="*/ 77 h 244"/>
                <a:gd name="T60" fmla="*/ 126 w 128"/>
                <a:gd name="T61" fmla="*/ 60 h 244"/>
                <a:gd name="T62" fmla="*/ 125 w 128"/>
                <a:gd name="T63" fmla="*/ 44 h 244"/>
                <a:gd name="T64" fmla="*/ 122 w 128"/>
                <a:gd name="T65" fmla="*/ 28 h 244"/>
                <a:gd name="T66" fmla="*/ 117 w 128"/>
                <a:gd name="T67" fmla="*/ 21 h 244"/>
                <a:gd name="T68" fmla="*/ 112 w 128"/>
                <a:gd name="T69" fmla="*/ 14 h 244"/>
                <a:gd name="T70" fmla="*/ 105 w 128"/>
                <a:gd name="T71" fmla="*/ 9 h 244"/>
                <a:gd name="T72" fmla="*/ 97 w 128"/>
                <a:gd name="T73" fmla="*/ 5 h 244"/>
                <a:gd name="T74" fmla="*/ 88 w 128"/>
                <a:gd name="T75" fmla="*/ 3 h 244"/>
                <a:gd name="T76" fmla="*/ 77 w 128"/>
                <a:gd name="T77" fmla="*/ 1 h 244"/>
                <a:gd name="T78" fmla="*/ 67 w 128"/>
                <a:gd name="T79" fmla="*/ 0 h 244"/>
                <a:gd name="T80" fmla="*/ 56 w 128"/>
                <a:gd name="T81" fmla="*/ 0 h 244"/>
                <a:gd name="T82" fmla="*/ 44 w 128"/>
                <a:gd name="T83" fmla="*/ 2 h 244"/>
                <a:gd name="T84" fmla="*/ 34 w 128"/>
                <a:gd name="T85" fmla="*/ 6 h 244"/>
                <a:gd name="T86" fmla="*/ 24 w 128"/>
                <a:gd name="T87" fmla="*/ 12 h 244"/>
                <a:gd name="T88" fmla="*/ 14 w 128"/>
                <a:gd name="T89" fmla="*/ 21 h 244"/>
                <a:gd name="T90" fmla="*/ 7 w 128"/>
                <a:gd name="T91" fmla="*/ 30 h 244"/>
                <a:gd name="T92" fmla="*/ 2 w 128"/>
                <a:gd name="T93" fmla="*/ 41 h 244"/>
                <a:gd name="T94" fmla="*/ 0 w 128"/>
                <a:gd name="T95" fmla="*/ 54 h 244"/>
                <a:gd name="T96" fmla="*/ 0 w 128"/>
                <a:gd name="T97" fmla="*/ 6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244">
                  <a:moveTo>
                    <a:pt x="0" y="67"/>
                  </a:moveTo>
                  <a:lnTo>
                    <a:pt x="2" y="81"/>
                  </a:lnTo>
                  <a:lnTo>
                    <a:pt x="4" y="99"/>
                  </a:lnTo>
                  <a:lnTo>
                    <a:pt x="7" y="116"/>
                  </a:lnTo>
                  <a:lnTo>
                    <a:pt x="10" y="130"/>
                  </a:lnTo>
                  <a:lnTo>
                    <a:pt x="14" y="145"/>
                  </a:lnTo>
                  <a:lnTo>
                    <a:pt x="17" y="165"/>
                  </a:lnTo>
                  <a:lnTo>
                    <a:pt x="19" y="186"/>
                  </a:lnTo>
                  <a:lnTo>
                    <a:pt x="20" y="202"/>
                  </a:lnTo>
                  <a:lnTo>
                    <a:pt x="20" y="210"/>
                  </a:lnTo>
                  <a:lnTo>
                    <a:pt x="23" y="219"/>
                  </a:lnTo>
                  <a:lnTo>
                    <a:pt x="27" y="226"/>
                  </a:lnTo>
                  <a:lnTo>
                    <a:pt x="32" y="233"/>
                  </a:lnTo>
                  <a:lnTo>
                    <a:pt x="39" y="238"/>
                  </a:lnTo>
                  <a:lnTo>
                    <a:pt x="48" y="242"/>
                  </a:lnTo>
                  <a:lnTo>
                    <a:pt x="61" y="244"/>
                  </a:lnTo>
                  <a:lnTo>
                    <a:pt x="74" y="244"/>
                  </a:lnTo>
                  <a:lnTo>
                    <a:pt x="79" y="244"/>
                  </a:lnTo>
                  <a:lnTo>
                    <a:pt x="88" y="243"/>
                  </a:lnTo>
                  <a:lnTo>
                    <a:pt x="98" y="241"/>
                  </a:lnTo>
                  <a:lnTo>
                    <a:pt x="107" y="238"/>
                  </a:lnTo>
                  <a:lnTo>
                    <a:pt x="116" y="233"/>
                  </a:lnTo>
                  <a:lnTo>
                    <a:pt x="124" y="226"/>
                  </a:lnTo>
                  <a:lnTo>
                    <a:pt x="128" y="216"/>
                  </a:lnTo>
                  <a:lnTo>
                    <a:pt x="128" y="202"/>
                  </a:lnTo>
                  <a:lnTo>
                    <a:pt x="124" y="173"/>
                  </a:lnTo>
                  <a:lnTo>
                    <a:pt x="121" y="147"/>
                  </a:lnTo>
                  <a:lnTo>
                    <a:pt x="120" y="124"/>
                  </a:lnTo>
                  <a:lnTo>
                    <a:pt x="122" y="100"/>
                  </a:lnTo>
                  <a:lnTo>
                    <a:pt x="125" y="77"/>
                  </a:lnTo>
                  <a:lnTo>
                    <a:pt x="126" y="60"/>
                  </a:lnTo>
                  <a:lnTo>
                    <a:pt x="125" y="44"/>
                  </a:lnTo>
                  <a:lnTo>
                    <a:pt x="122" y="28"/>
                  </a:lnTo>
                  <a:lnTo>
                    <a:pt x="117" y="21"/>
                  </a:lnTo>
                  <a:lnTo>
                    <a:pt x="112" y="14"/>
                  </a:lnTo>
                  <a:lnTo>
                    <a:pt x="105" y="9"/>
                  </a:lnTo>
                  <a:lnTo>
                    <a:pt x="97" y="5"/>
                  </a:lnTo>
                  <a:lnTo>
                    <a:pt x="88" y="3"/>
                  </a:lnTo>
                  <a:lnTo>
                    <a:pt x="77" y="1"/>
                  </a:lnTo>
                  <a:lnTo>
                    <a:pt x="67" y="0"/>
                  </a:lnTo>
                  <a:lnTo>
                    <a:pt x="56" y="0"/>
                  </a:lnTo>
                  <a:lnTo>
                    <a:pt x="44" y="2"/>
                  </a:lnTo>
                  <a:lnTo>
                    <a:pt x="34" y="6"/>
                  </a:lnTo>
                  <a:lnTo>
                    <a:pt x="24" y="12"/>
                  </a:lnTo>
                  <a:lnTo>
                    <a:pt x="14" y="21"/>
                  </a:lnTo>
                  <a:lnTo>
                    <a:pt x="7" y="30"/>
                  </a:lnTo>
                  <a:lnTo>
                    <a:pt x="2" y="41"/>
                  </a:lnTo>
                  <a:lnTo>
                    <a:pt x="0" y="54"/>
                  </a:lnTo>
                  <a:lnTo>
                    <a:pt x="0" y="67"/>
                  </a:lnTo>
                  <a:close/>
                </a:path>
              </a:pathLst>
            </a:custGeom>
            <a:solidFill>
              <a:srgbClr val="B5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08" name="Freeform 188">
              <a:extLst>
                <a:ext uri="{FF2B5EF4-FFF2-40B4-BE49-F238E27FC236}">
                  <a16:creationId xmlns:a16="http://schemas.microsoft.com/office/drawing/2014/main" id="{4CF055F3-CC25-457C-9C6C-2211707207E7}"/>
                </a:ext>
              </a:extLst>
            </p:cNvPr>
            <p:cNvSpPr>
              <a:spLocks/>
            </p:cNvSpPr>
            <p:nvPr/>
          </p:nvSpPr>
          <p:spPr bwMode="auto">
            <a:xfrm>
              <a:off x="856" y="4049"/>
              <a:ext cx="25" cy="82"/>
            </a:xfrm>
            <a:custGeom>
              <a:avLst/>
              <a:gdLst>
                <a:gd name="T0" fmla="*/ 74 w 74"/>
                <a:gd name="T1" fmla="*/ 244 h 244"/>
                <a:gd name="T2" fmla="*/ 61 w 74"/>
                <a:gd name="T3" fmla="*/ 244 h 244"/>
                <a:gd name="T4" fmla="*/ 48 w 74"/>
                <a:gd name="T5" fmla="*/ 242 h 244"/>
                <a:gd name="T6" fmla="*/ 39 w 74"/>
                <a:gd name="T7" fmla="*/ 238 h 244"/>
                <a:gd name="T8" fmla="*/ 32 w 74"/>
                <a:gd name="T9" fmla="*/ 233 h 244"/>
                <a:gd name="T10" fmla="*/ 27 w 74"/>
                <a:gd name="T11" fmla="*/ 226 h 244"/>
                <a:gd name="T12" fmla="*/ 23 w 74"/>
                <a:gd name="T13" fmla="*/ 219 h 244"/>
                <a:gd name="T14" fmla="*/ 20 w 74"/>
                <a:gd name="T15" fmla="*/ 210 h 244"/>
                <a:gd name="T16" fmla="*/ 20 w 74"/>
                <a:gd name="T17" fmla="*/ 202 h 244"/>
                <a:gd name="T18" fmla="*/ 19 w 74"/>
                <a:gd name="T19" fmla="*/ 186 h 244"/>
                <a:gd name="T20" fmla="*/ 17 w 74"/>
                <a:gd name="T21" fmla="*/ 165 h 244"/>
                <a:gd name="T22" fmla="*/ 14 w 74"/>
                <a:gd name="T23" fmla="*/ 145 h 244"/>
                <a:gd name="T24" fmla="*/ 10 w 74"/>
                <a:gd name="T25" fmla="*/ 130 h 244"/>
                <a:gd name="T26" fmla="*/ 7 w 74"/>
                <a:gd name="T27" fmla="*/ 116 h 244"/>
                <a:gd name="T28" fmla="*/ 4 w 74"/>
                <a:gd name="T29" fmla="*/ 99 h 244"/>
                <a:gd name="T30" fmla="*/ 2 w 74"/>
                <a:gd name="T31" fmla="*/ 81 h 244"/>
                <a:gd name="T32" fmla="*/ 0 w 74"/>
                <a:gd name="T33" fmla="*/ 67 h 244"/>
                <a:gd name="T34" fmla="*/ 0 w 74"/>
                <a:gd name="T35" fmla="*/ 54 h 244"/>
                <a:gd name="T36" fmla="*/ 2 w 74"/>
                <a:gd name="T37" fmla="*/ 41 h 244"/>
                <a:gd name="T38" fmla="*/ 7 w 74"/>
                <a:gd name="T39" fmla="*/ 30 h 244"/>
                <a:gd name="T40" fmla="*/ 14 w 74"/>
                <a:gd name="T41" fmla="*/ 21 h 244"/>
                <a:gd name="T42" fmla="*/ 24 w 74"/>
                <a:gd name="T43" fmla="*/ 12 h 244"/>
                <a:gd name="T44" fmla="*/ 34 w 74"/>
                <a:gd name="T45" fmla="*/ 6 h 244"/>
                <a:gd name="T46" fmla="*/ 44 w 74"/>
                <a:gd name="T47" fmla="*/ 2 h 244"/>
                <a:gd name="T48" fmla="*/ 56 w 74"/>
                <a:gd name="T49" fmla="*/ 0 h 244"/>
                <a:gd name="T50" fmla="*/ 49 w 74"/>
                <a:gd name="T51" fmla="*/ 3 h 244"/>
                <a:gd name="T52" fmla="*/ 42 w 74"/>
                <a:gd name="T53" fmla="*/ 8 h 244"/>
                <a:gd name="T54" fmla="*/ 34 w 74"/>
                <a:gd name="T55" fmla="*/ 13 h 244"/>
                <a:gd name="T56" fmla="*/ 27 w 74"/>
                <a:gd name="T57" fmla="*/ 21 h 244"/>
                <a:gd name="T58" fmla="*/ 19 w 74"/>
                <a:gd name="T59" fmla="*/ 28 h 244"/>
                <a:gd name="T60" fmla="*/ 15 w 74"/>
                <a:gd name="T61" fmla="*/ 35 h 244"/>
                <a:gd name="T62" fmla="*/ 13 w 74"/>
                <a:gd name="T63" fmla="*/ 43 h 244"/>
                <a:gd name="T64" fmla="*/ 15 w 74"/>
                <a:gd name="T65" fmla="*/ 51 h 244"/>
                <a:gd name="T66" fmla="*/ 25 w 74"/>
                <a:gd name="T67" fmla="*/ 61 h 244"/>
                <a:gd name="T68" fmla="*/ 32 w 74"/>
                <a:gd name="T69" fmla="*/ 67 h 244"/>
                <a:gd name="T70" fmla="*/ 37 w 74"/>
                <a:gd name="T71" fmla="*/ 77 h 244"/>
                <a:gd name="T72" fmla="*/ 35 w 74"/>
                <a:gd name="T73" fmla="*/ 100 h 244"/>
                <a:gd name="T74" fmla="*/ 33 w 74"/>
                <a:gd name="T75" fmla="*/ 119 h 244"/>
                <a:gd name="T76" fmla="*/ 33 w 74"/>
                <a:gd name="T77" fmla="*/ 139 h 244"/>
                <a:gd name="T78" fmla="*/ 35 w 74"/>
                <a:gd name="T79" fmla="*/ 161 h 244"/>
                <a:gd name="T80" fmla="*/ 39 w 74"/>
                <a:gd name="T81" fmla="*/ 184 h 244"/>
                <a:gd name="T82" fmla="*/ 45 w 74"/>
                <a:gd name="T83" fmla="*/ 204 h 244"/>
                <a:gd name="T84" fmla="*/ 52 w 74"/>
                <a:gd name="T85" fmla="*/ 223 h 244"/>
                <a:gd name="T86" fmla="*/ 63 w 74"/>
                <a:gd name="T87" fmla="*/ 236 h 244"/>
                <a:gd name="T88" fmla="*/ 74 w 74"/>
                <a:gd name="T89"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 h="244">
                  <a:moveTo>
                    <a:pt x="74" y="244"/>
                  </a:moveTo>
                  <a:lnTo>
                    <a:pt x="61" y="244"/>
                  </a:lnTo>
                  <a:lnTo>
                    <a:pt x="48" y="242"/>
                  </a:lnTo>
                  <a:lnTo>
                    <a:pt x="39" y="238"/>
                  </a:lnTo>
                  <a:lnTo>
                    <a:pt x="32" y="233"/>
                  </a:lnTo>
                  <a:lnTo>
                    <a:pt x="27" y="226"/>
                  </a:lnTo>
                  <a:lnTo>
                    <a:pt x="23" y="219"/>
                  </a:lnTo>
                  <a:lnTo>
                    <a:pt x="20" y="210"/>
                  </a:lnTo>
                  <a:lnTo>
                    <a:pt x="20" y="202"/>
                  </a:lnTo>
                  <a:lnTo>
                    <a:pt x="19" y="186"/>
                  </a:lnTo>
                  <a:lnTo>
                    <a:pt x="17" y="165"/>
                  </a:lnTo>
                  <a:lnTo>
                    <a:pt x="14" y="145"/>
                  </a:lnTo>
                  <a:lnTo>
                    <a:pt x="10" y="130"/>
                  </a:lnTo>
                  <a:lnTo>
                    <a:pt x="7" y="116"/>
                  </a:lnTo>
                  <a:lnTo>
                    <a:pt x="4" y="99"/>
                  </a:lnTo>
                  <a:lnTo>
                    <a:pt x="2" y="81"/>
                  </a:lnTo>
                  <a:lnTo>
                    <a:pt x="0" y="67"/>
                  </a:lnTo>
                  <a:lnTo>
                    <a:pt x="0" y="54"/>
                  </a:lnTo>
                  <a:lnTo>
                    <a:pt x="2" y="41"/>
                  </a:lnTo>
                  <a:lnTo>
                    <a:pt x="7" y="30"/>
                  </a:lnTo>
                  <a:lnTo>
                    <a:pt x="14" y="21"/>
                  </a:lnTo>
                  <a:lnTo>
                    <a:pt x="24" y="12"/>
                  </a:lnTo>
                  <a:lnTo>
                    <a:pt x="34" y="6"/>
                  </a:lnTo>
                  <a:lnTo>
                    <a:pt x="44" y="2"/>
                  </a:lnTo>
                  <a:lnTo>
                    <a:pt x="56" y="0"/>
                  </a:lnTo>
                  <a:lnTo>
                    <a:pt x="49" y="3"/>
                  </a:lnTo>
                  <a:lnTo>
                    <a:pt x="42" y="8"/>
                  </a:lnTo>
                  <a:lnTo>
                    <a:pt x="34" y="13"/>
                  </a:lnTo>
                  <a:lnTo>
                    <a:pt x="27" y="21"/>
                  </a:lnTo>
                  <a:lnTo>
                    <a:pt x="19" y="28"/>
                  </a:lnTo>
                  <a:lnTo>
                    <a:pt x="15" y="35"/>
                  </a:lnTo>
                  <a:lnTo>
                    <a:pt x="13" y="43"/>
                  </a:lnTo>
                  <a:lnTo>
                    <a:pt x="15" y="51"/>
                  </a:lnTo>
                  <a:lnTo>
                    <a:pt x="25" y="61"/>
                  </a:lnTo>
                  <a:lnTo>
                    <a:pt x="32" y="67"/>
                  </a:lnTo>
                  <a:lnTo>
                    <a:pt x="37" y="77"/>
                  </a:lnTo>
                  <a:lnTo>
                    <a:pt x="35" y="100"/>
                  </a:lnTo>
                  <a:lnTo>
                    <a:pt x="33" y="119"/>
                  </a:lnTo>
                  <a:lnTo>
                    <a:pt x="33" y="139"/>
                  </a:lnTo>
                  <a:lnTo>
                    <a:pt x="35" y="161"/>
                  </a:lnTo>
                  <a:lnTo>
                    <a:pt x="39" y="184"/>
                  </a:lnTo>
                  <a:lnTo>
                    <a:pt x="45" y="204"/>
                  </a:lnTo>
                  <a:lnTo>
                    <a:pt x="52" y="223"/>
                  </a:lnTo>
                  <a:lnTo>
                    <a:pt x="63" y="236"/>
                  </a:lnTo>
                  <a:lnTo>
                    <a:pt x="74" y="2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09" name="Freeform 189">
              <a:extLst>
                <a:ext uri="{FF2B5EF4-FFF2-40B4-BE49-F238E27FC236}">
                  <a16:creationId xmlns:a16="http://schemas.microsoft.com/office/drawing/2014/main" id="{0287A7D2-7562-46D1-9D42-746D755A55F6}"/>
                </a:ext>
              </a:extLst>
            </p:cNvPr>
            <p:cNvSpPr>
              <a:spLocks/>
            </p:cNvSpPr>
            <p:nvPr/>
          </p:nvSpPr>
          <p:spPr bwMode="auto">
            <a:xfrm>
              <a:off x="679" y="4117"/>
              <a:ext cx="57" cy="53"/>
            </a:xfrm>
            <a:custGeom>
              <a:avLst/>
              <a:gdLst>
                <a:gd name="T0" fmla="*/ 69 w 172"/>
                <a:gd name="T1" fmla="*/ 0 h 160"/>
                <a:gd name="T2" fmla="*/ 50 w 172"/>
                <a:gd name="T3" fmla="*/ 1 h 160"/>
                <a:gd name="T4" fmla="*/ 32 w 172"/>
                <a:gd name="T5" fmla="*/ 7 h 160"/>
                <a:gd name="T6" fmla="*/ 21 w 172"/>
                <a:gd name="T7" fmla="*/ 19 h 160"/>
                <a:gd name="T8" fmla="*/ 18 w 172"/>
                <a:gd name="T9" fmla="*/ 47 h 160"/>
                <a:gd name="T10" fmla="*/ 15 w 172"/>
                <a:gd name="T11" fmla="*/ 59 h 160"/>
                <a:gd name="T12" fmla="*/ 3 w 172"/>
                <a:gd name="T13" fmla="*/ 85 h 160"/>
                <a:gd name="T14" fmla="*/ 1 w 172"/>
                <a:gd name="T15" fmla="*/ 130 h 160"/>
                <a:gd name="T16" fmla="*/ 16 w 172"/>
                <a:gd name="T17" fmla="*/ 148 h 160"/>
                <a:gd name="T18" fmla="*/ 25 w 172"/>
                <a:gd name="T19" fmla="*/ 153 h 160"/>
                <a:gd name="T20" fmla="*/ 33 w 172"/>
                <a:gd name="T21" fmla="*/ 156 h 160"/>
                <a:gd name="T22" fmla="*/ 47 w 172"/>
                <a:gd name="T23" fmla="*/ 158 h 160"/>
                <a:gd name="T24" fmla="*/ 64 w 172"/>
                <a:gd name="T25" fmla="*/ 158 h 160"/>
                <a:gd name="T26" fmla="*/ 75 w 172"/>
                <a:gd name="T27" fmla="*/ 156 h 160"/>
                <a:gd name="T28" fmla="*/ 80 w 172"/>
                <a:gd name="T29" fmla="*/ 158 h 160"/>
                <a:gd name="T30" fmla="*/ 89 w 172"/>
                <a:gd name="T31" fmla="*/ 160 h 160"/>
                <a:gd name="T32" fmla="*/ 100 w 172"/>
                <a:gd name="T33" fmla="*/ 159 h 160"/>
                <a:gd name="T34" fmla="*/ 109 w 172"/>
                <a:gd name="T35" fmla="*/ 154 h 160"/>
                <a:gd name="T36" fmla="*/ 116 w 172"/>
                <a:gd name="T37" fmla="*/ 152 h 160"/>
                <a:gd name="T38" fmla="*/ 127 w 172"/>
                <a:gd name="T39" fmla="*/ 153 h 160"/>
                <a:gd name="T40" fmla="*/ 138 w 172"/>
                <a:gd name="T41" fmla="*/ 151 h 160"/>
                <a:gd name="T42" fmla="*/ 146 w 172"/>
                <a:gd name="T43" fmla="*/ 147 h 160"/>
                <a:gd name="T44" fmla="*/ 156 w 172"/>
                <a:gd name="T45" fmla="*/ 145 h 160"/>
                <a:gd name="T46" fmla="*/ 170 w 172"/>
                <a:gd name="T47" fmla="*/ 138 h 160"/>
                <a:gd name="T48" fmla="*/ 169 w 172"/>
                <a:gd name="T49" fmla="*/ 121 h 160"/>
                <a:gd name="T50" fmla="*/ 159 w 172"/>
                <a:gd name="T51" fmla="*/ 98 h 160"/>
                <a:gd name="T52" fmla="*/ 148 w 172"/>
                <a:gd name="T53" fmla="*/ 82 h 160"/>
                <a:gd name="T54" fmla="*/ 131 w 172"/>
                <a:gd name="T55" fmla="*/ 56 h 160"/>
                <a:gd name="T56" fmla="*/ 125 w 172"/>
                <a:gd name="T57" fmla="*/ 38 h 160"/>
                <a:gd name="T58" fmla="*/ 122 w 172"/>
                <a:gd name="T59" fmla="*/ 25 h 160"/>
                <a:gd name="T60" fmla="*/ 114 w 172"/>
                <a:gd name="T61" fmla="*/ 13 h 160"/>
                <a:gd name="T62" fmla="*/ 94 w 172"/>
                <a:gd name="T63" fmla="*/ 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2" h="160">
                  <a:moveTo>
                    <a:pt x="79" y="0"/>
                  </a:moveTo>
                  <a:lnTo>
                    <a:pt x="69" y="0"/>
                  </a:lnTo>
                  <a:lnTo>
                    <a:pt x="60" y="0"/>
                  </a:lnTo>
                  <a:lnTo>
                    <a:pt x="50" y="1"/>
                  </a:lnTo>
                  <a:lnTo>
                    <a:pt x="41" y="3"/>
                  </a:lnTo>
                  <a:lnTo>
                    <a:pt x="32" y="7"/>
                  </a:lnTo>
                  <a:lnTo>
                    <a:pt x="25" y="13"/>
                  </a:lnTo>
                  <a:lnTo>
                    <a:pt x="21" y="19"/>
                  </a:lnTo>
                  <a:lnTo>
                    <a:pt x="19" y="27"/>
                  </a:lnTo>
                  <a:lnTo>
                    <a:pt x="18" y="47"/>
                  </a:lnTo>
                  <a:lnTo>
                    <a:pt x="18" y="55"/>
                  </a:lnTo>
                  <a:lnTo>
                    <a:pt x="15" y="59"/>
                  </a:lnTo>
                  <a:lnTo>
                    <a:pt x="10" y="67"/>
                  </a:lnTo>
                  <a:lnTo>
                    <a:pt x="3" y="85"/>
                  </a:lnTo>
                  <a:lnTo>
                    <a:pt x="0" y="107"/>
                  </a:lnTo>
                  <a:lnTo>
                    <a:pt x="1" y="130"/>
                  </a:lnTo>
                  <a:lnTo>
                    <a:pt x="10" y="144"/>
                  </a:lnTo>
                  <a:lnTo>
                    <a:pt x="16" y="148"/>
                  </a:lnTo>
                  <a:lnTo>
                    <a:pt x="21" y="151"/>
                  </a:lnTo>
                  <a:lnTo>
                    <a:pt x="25" y="153"/>
                  </a:lnTo>
                  <a:lnTo>
                    <a:pt x="29" y="155"/>
                  </a:lnTo>
                  <a:lnTo>
                    <a:pt x="33" y="156"/>
                  </a:lnTo>
                  <a:lnTo>
                    <a:pt x="40" y="157"/>
                  </a:lnTo>
                  <a:lnTo>
                    <a:pt x="47" y="158"/>
                  </a:lnTo>
                  <a:lnTo>
                    <a:pt x="56" y="158"/>
                  </a:lnTo>
                  <a:lnTo>
                    <a:pt x="64" y="158"/>
                  </a:lnTo>
                  <a:lnTo>
                    <a:pt x="71" y="157"/>
                  </a:lnTo>
                  <a:lnTo>
                    <a:pt x="75" y="156"/>
                  </a:lnTo>
                  <a:lnTo>
                    <a:pt x="76" y="156"/>
                  </a:lnTo>
                  <a:lnTo>
                    <a:pt x="80" y="158"/>
                  </a:lnTo>
                  <a:lnTo>
                    <a:pt x="84" y="159"/>
                  </a:lnTo>
                  <a:lnTo>
                    <a:pt x="89" y="160"/>
                  </a:lnTo>
                  <a:lnTo>
                    <a:pt x="95" y="159"/>
                  </a:lnTo>
                  <a:lnTo>
                    <a:pt x="100" y="159"/>
                  </a:lnTo>
                  <a:lnTo>
                    <a:pt x="105" y="157"/>
                  </a:lnTo>
                  <a:lnTo>
                    <a:pt x="109" y="154"/>
                  </a:lnTo>
                  <a:lnTo>
                    <a:pt x="111" y="151"/>
                  </a:lnTo>
                  <a:lnTo>
                    <a:pt x="116" y="152"/>
                  </a:lnTo>
                  <a:lnTo>
                    <a:pt x="121" y="153"/>
                  </a:lnTo>
                  <a:lnTo>
                    <a:pt x="127" y="153"/>
                  </a:lnTo>
                  <a:lnTo>
                    <a:pt x="132" y="152"/>
                  </a:lnTo>
                  <a:lnTo>
                    <a:pt x="138" y="151"/>
                  </a:lnTo>
                  <a:lnTo>
                    <a:pt x="143" y="149"/>
                  </a:lnTo>
                  <a:lnTo>
                    <a:pt x="146" y="147"/>
                  </a:lnTo>
                  <a:lnTo>
                    <a:pt x="147" y="144"/>
                  </a:lnTo>
                  <a:lnTo>
                    <a:pt x="156" y="145"/>
                  </a:lnTo>
                  <a:lnTo>
                    <a:pt x="164" y="144"/>
                  </a:lnTo>
                  <a:lnTo>
                    <a:pt x="170" y="138"/>
                  </a:lnTo>
                  <a:lnTo>
                    <a:pt x="172" y="132"/>
                  </a:lnTo>
                  <a:lnTo>
                    <a:pt x="169" y="121"/>
                  </a:lnTo>
                  <a:lnTo>
                    <a:pt x="164" y="108"/>
                  </a:lnTo>
                  <a:lnTo>
                    <a:pt x="159" y="98"/>
                  </a:lnTo>
                  <a:lnTo>
                    <a:pt x="153" y="89"/>
                  </a:lnTo>
                  <a:lnTo>
                    <a:pt x="148" y="82"/>
                  </a:lnTo>
                  <a:lnTo>
                    <a:pt x="140" y="69"/>
                  </a:lnTo>
                  <a:lnTo>
                    <a:pt x="131" y="56"/>
                  </a:lnTo>
                  <a:lnTo>
                    <a:pt x="126" y="44"/>
                  </a:lnTo>
                  <a:lnTo>
                    <a:pt x="125" y="38"/>
                  </a:lnTo>
                  <a:lnTo>
                    <a:pt x="124" y="32"/>
                  </a:lnTo>
                  <a:lnTo>
                    <a:pt x="122" y="25"/>
                  </a:lnTo>
                  <a:lnTo>
                    <a:pt x="119" y="19"/>
                  </a:lnTo>
                  <a:lnTo>
                    <a:pt x="114" y="13"/>
                  </a:lnTo>
                  <a:lnTo>
                    <a:pt x="106" y="6"/>
                  </a:lnTo>
                  <a:lnTo>
                    <a:pt x="94" y="2"/>
                  </a:lnTo>
                  <a:lnTo>
                    <a:pt x="79" y="0"/>
                  </a:lnTo>
                  <a:close/>
                </a:path>
              </a:pathLst>
            </a:custGeom>
            <a:solidFill>
              <a:srgbClr val="B5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10" name="Freeform 190">
              <a:extLst>
                <a:ext uri="{FF2B5EF4-FFF2-40B4-BE49-F238E27FC236}">
                  <a16:creationId xmlns:a16="http://schemas.microsoft.com/office/drawing/2014/main" id="{0BA177BF-EF88-4D22-B2FA-83225E029401}"/>
                </a:ext>
              </a:extLst>
            </p:cNvPr>
            <p:cNvSpPr>
              <a:spLocks/>
            </p:cNvSpPr>
            <p:nvPr/>
          </p:nvSpPr>
          <p:spPr bwMode="auto">
            <a:xfrm>
              <a:off x="679" y="4117"/>
              <a:ext cx="26" cy="52"/>
            </a:xfrm>
            <a:custGeom>
              <a:avLst/>
              <a:gdLst>
                <a:gd name="T0" fmla="*/ 56 w 80"/>
                <a:gd name="T1" fmla="*/ 158 h 158"/>
                <a:gd name="T2" fmla="*/ 47 w 80"/>
                <a:gd name="T3" fmla="*/ 158 h 158"/>
                <a:gd name="T4" fmla="*/ 40 w 80"/>
                <a:gd name="T5" fmla="*/ 157 h 158"/>
                <a:gd name="T6" fmla="*/ 33 w 80"/>
                <a:gd name="T7" fmla="*/ 156 h 158"/>
                <a:gd name="T8" fmla="*/ 29 w 80"/>
                <a:gd name="T9" fmla="*/ 155 h 158"/>
                <a:gd name="T10" fmla="*/ 25 w 80"/>
                <a:gd name="T11" fmla="*/ 153 h 158"/>
                <a:gd name="T12" fmla="*/ 21 w 80"/>
                <a:gd name="T13" fmla="*/ 151 h 158"/>
                <a:gd name="T14" fmla="*/ 16 w 80"/>
                <a:gd name="T15" fmla="*/ 148 h 158"/>
                <a:gd name="T16" fmla="*/ 10 w 80"/>
                <a:gd name="T17" fmla="*/ 144 h 158"/>
                <a:gd name="T18" fmla="*/ 1 w 80"/>
                <a:gd name="T19" fmla="*/ 130 h 158"/>
                <a:gd name="T20" fmla="*/ 0 w 80"/>
                <a:gd name="T21" fmla="*/ 107 h 158"/>
                <a:gd name="T22" fmla="*/ 3 w 80"/>
                <a:gd name="T23" fmla="*/ 85 h 158"/>
                <a:gd name="T24" fmla="*/ 10 w 80"/>
                <a:gd name="T25" fmla="*/ 67 h 158"/>
                <a:gd name="T26" fmla="*/ 15 w 80"/>
                <a:gd name="T27" fmla="*/ 59 h 158"/>
                <a:gd name="T28" fmla="*/ 18 w 80"/>
                <a:gd name="T29" fmla="*/ 55 h 158"/>
                <a:gd name="T30" fmla="*/ 18 w 80"/>
                <a:gd name="T31" fmla="*/ 47 h 158"/>
                <a:gd name="T32" fmla="*/ 19 w 80"/>
                <a:gd name="T33" fmla="*/ 27 h 158"/>
                <a:gd name="T34" fmla="*/ 21 w 80"/>
                <a:gd name="T35" fmla="*/ 19 h 158"/>
                <a:gd name="T36" fmla="*/ 25 w 80"/>
                <a:gd name="T37" fmla="*/ 13 h 158"/>
                <a:gd name="T38" fmla="*/ 32 w 80"/>
                <a:gd name="T39" fmla="*/ 7 h 158"/>
                <a:gd name="T40" fmla="*/ 41 w 80"/>
                <a:gd name="T41" fmla="*/ 3 h 158"/>
                <a:gd name="T42" fmla="*/ 50 w 80"/>
                <a:gd name="T43" fmla="*/ 1 h 158"/>
                <a:gd name="T44" fmla="*/ 60 w 80"/>
                <a:gd name="T45" fmla="*/ 0 h 158"/>
                <a:gd name="T46" fmla="*/ 69 w 80"/>
                <a:gd name="T47" fmla="*/ 0 h 158"/>
                <a:gd name="T48" fmla="*/ 79 w 80"/>
                <a:gd name="T49" fmla="*/ 0 h 158"/>
                <a:gd name="T50" fmla="*/ 67 w 80"/>
                <a:gd name="T51" fmla="*/ 3 h 158"/>
                <a:gd name="T52" fmla="*/ 55 w 80"/>
                <a:gd name="T53" fmla="*/ 12 h 158"/>
                <a:gd name="T54" fmla="*/ 44 w 80"/>
                <a:gd name="T55" fmla="*/ 24 h 158"/>
                <a:gd name="T56" fmla="*/ 35 w 80"/>
                <a:gd name="T57" fmla="*/ 38 h 158"/>
                <a:gd name="T58" fmla="*/ 33 w 80"/>
                <a:gd name="T59" fmla="*/ 53 h 158"/>
                <a:gd name="T60" fmla="*/ 39 w 80"/>
                <a:gd name="T61" fmla="*/ 65 h 158"/>
                <a:gd name="T62" fmla="*/ 53 w 80"/>
                <a:gd name="T63" fmla="*/ 75 h 158"/>
                <a:gd name="T64" fmla="*/ 80 w 80"/>
                <a:gd name="T65" fmla="*/ 80 h 158"/>
                <a:gd name="T66" fmla="*/ 75 w 80"/>
                <a:gd name="T67" fmla="*/ 83 h 158"/>
                <a:gd name="T68" fmla="*/ 68 w 80"/>
                <a:gd name="T69" fmla="*/ 85 h 158"/>
                <a:gd name="T70" fmla="*/ 62 w 80"/>
                <a:gd name="T71" fmla="*/ 86 h 158"/>
                <a:gd name="T72" fmla="*/ 56 w 80"/>
                <a:gd name="T73" fmla="*/ 87 h 158"/>
                <a:gd name="T74" fmla="*/ 49 w 80"/>
                <a:gd name="T75" fmla="*/ 87 h 158"/>
                <a:gd name="T76" fmla="*/ 43 w 80"/>
                <a:gd name="T77" fmla="*/ 87 h 158"/>
                <a:gd name="T78" fmla="*/ 36 w 80"/>
                <a:gd name="T79" fmla="*/ 86 h 158"/>
                <a:gd name="T80" fmla="*/ 30 w 80"/>
                <a:gd name="T81" fmla="*/ 84 h 158"/>
                <a:gd name="T82" fmla="*/ 34 w 80"/>
                <a:gd name="T83" fmla="*/ 93 h 158"/>
                <a:gd name="T84" fmla="*/ 42 w 80"/>
                <a:gd name="T85" fmla="*/ 99 h 158"/>
                <a:gd name="T86" fmla="*/ 50 w 80"/>
                <a:gd name="T87" fmla="*/ 103 h 158"/>
                <a:gd name="T88" fmla="*/ 57 w 80"/>
                <a:gd name="T89" fmla="*/ 104 h 158"/>
                <a:gd name="T90" fmla="*/ 49 w 80"/>
                <a:gd name="T91" fmla="*/ 106 h 158"/>
                <a:gd name="T92" fmla="*/ 41 w 80"/>
                <a:gd name="T93" fmla="*/ 112 h 158"/>
                <a:gd name="T94" fmla="*/ 34 w 80"/>
                <a:gd name="T95" fmla="*/ 118 h 158"/>
                <a:gd name="T96" fmla="*/ 29 w 80"/>
                <a:gd name="T97" fmla="*/ 126 h 158"/>
                <a:gd name="T98" fmla="*/ 28 w 80"/>
                <a:gd name="T99" fmla="*/ 134 h 158"/>
                <a:gd name="T100" fmla="*/ 32 w 80"/>
                <a:gd name="T101" fmla="*/ 144 h 158"/>
                <a:gd name="T102" fmla="*/ 41 w 80"/>
                <a:gd name="T103" fmla="*/ 152 h 158"/>
                <a:gd name="T104" fmla="*/ 56 w 80"/>
                <a:gd name="T10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 h="158">
                  <a:moveTo>
                    <a:pt x="56" y="158"/>
                  </a:moveTo>
                  <a:lnTo>
                    <a:pt x="47" y="158"/>
                  </a:lnTo>
                  <a:lnTo>
                    <a:pt x="40" y="157"/>
                  </a:lnTo>
                  <a:lnTo>
                    <a:pt x="33" y="156"/>
                  </a:lnTo>
                  <a:lnTo>
                    <a:pt x="29" y="155"/>
                  </a:lnTo>
                  <a:lnTo>
                    <a:pt x="25" y="153"/>
                  </a:lnTo>
                  <a:lnTo>
                    <a:pt x="21" y="151"/>
                  </a:lnTo>
                  <a:lnTo>
                    <a:pt x="16" y="148"/>
                  </a:lnTo>
                  <a:lnTo>
                    <a:pt x="10" y="144"/>
                  </a:lnTo>
                  <a:lnTo>
                    <a:pt x="1" y="130"/>
                  </a:lnTo>
                  <a:lnTo>
                    <a:pt x="0" y="107"/>
                  </a:lnTo>
                  <a:lnTo>
                    <a:pt x="3" y="85"/>
                  </a:lnTo>
                  <a:lnTo>
                    <a:pt x="10" y="67"/>
                  </a:lnTo>
                  <a:lnTo>
                    <a:pt x="15" y="59"/>
                  </a:lnTo>
                  <a:lnTo>
                    <a:pt x="18" y="55"/>
                  </a:lnTo>
                  <a:lnTo>
                    <a:pt x="18" y="47"/>
                  </a:lnTo>
                  <a:lnTo>
                    <a:pt x="19" y="27"/>
                  </a:lnTo>
                  <a:lnTo>
                    <a:pt x="21" y="19"/>
                  </a:lnTo>
                  <a:lnTo>
                    <a:pt x="25" y="13"/>
                  </a:lnTo>
                  <a:lnTo>
                    <a:pt x="32" y="7"/>
                  </a:lnTo>
                  <a:lnTo>
                    <a:pt x="41" y="3"/>
                  </a:lnTo>
                  <a:lnTo>
                    <a:pt x="50" y="1"/>
                  </a:lnTo>
                  <a:lnTo>
                    <a:pt x="60" y="0"/>
                  </a:lnTo>
                  <a:lnTo>
                    <a:pt x="69" y="0"/>
                  </a:lnTo>
                  <a:lnTo>
                    <a:pt x="79" y="0"/>
                  </a:lnTo>
                  <a:lnTo>
                    <a:pt x="67" y="3"/>
                  </a:lnTo>
                  <a:lnTo>
                    <a:pt x="55" y="12"/>
                  </a:lnTo>
                  <a:lnTo>
                    <a:pt x="44" y="24"/>
                  </a:lnTo>
                  <a:lnTo>
                    <a:pt x="35" y="38"/>
                  </a:lnTo>
                  <a:lnTo>
                    <a:pt x="33" y="53"/>
                  </a:lnTo>
                  <a:lnTo>
                    <a:pt x="39" y="65"/>
                  </a:lnTo>
                  <a:lnTo>
                    <a:pt x="53" y="75"/>
                  </a:lnTo>
                  <a:lnTo>
                    <a:pt x="80" y="80"/>
                  </a:lnTo>
                  <a:lnTo>
                    <a:pt x="75" y="83"/>
                  </a:lnTo>
                  <a:lnTo>
                    <a:pt x="68" y="85"/>
                  </a:lnTo>
                  <a:lnTo>
                    <a:pt x="62" y="86"/>
                  </a:lnTo>
                  <a:lnTo>
                    <a:pt x="56" y="87"/>
                  </a:lnTo>
                  <a:lnTo>
                    <a:pt x="49" y="87"/>
                  </a:lnTo>
                  <a:lnTo>
                    <a:pt x="43" y="87"/>
                  </a:lnTo>
                  <a:lnTo>
                    <a:pt x="36" y="86"/>
                  </a:lnTo>
                  <a:lnTo>
                    <a:pt x="30" y="84"/>
                  </a:lnTo>
                  <a:lnTo>
                    <a:pt x="34" y="93"/>
                  </a:lnTo>
                  <a:lnTo>
                    <a:pt x="42" y="99"/>
                  </a:lnTo>
                  <a:lnTo>
                    <a:pt x="50" y="103"/>
                  </a:lnTo>
                  <a:lnTo>
                    <a:pt x="57" y="104"/>
                  </a:lnTo>
                  <a:lnTo>
                    <a:pt x="49" y="106"/>
                  </a:lnTo>
                  <a:lnTo>
                    <a:pt x="41" y="112"/>
                  </a:lnTo>
                  <a:lnTo>
                    <a:pt x="34" y="118"/>
                  </a:lnTo>
                  <a:lnTo>
                    <a:pt x="29" y="126"/>
                  </a:lnTo>
                  <a:lnTo>
                    <a:pt x="28" y="134"/>
                  </a:lnTo>
                  <a:lnTo>
                    <a:pt x="32" y="144"/>
                  </a:lnTo>
                  <a:lnTo>
                    <a:pt x="41" y="152"/>
                  </a:lnTo>
                  <a:lnTo>
                    <a:pt x="56" y="1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11" name="Freeform 191">
              <a:extLst>
                <a:ext uri="{FF2B5EF4-FFF2-40B4-BE49-F238E27FC236}">
                  <a16:creationId xmlns:a16="http://schemas.microsoft.com/office/drawing/2014/main" id="{1A7D2DCF-C486-485E-B57F-58ECB60CE54E}"/>
                </a:ext>
              </a:extLst>
            </p:cNvPr>
            <p:cNvSpPr>
              <a:spLocks/>
            </p:cNvSpPr>
            <p:nvPr/>
          </p:nvSpPr>
          <p:spPr bwMode="auto">
            <a:xfrm>
              <a:off x="704" y="4157"/>
              <a:ext cx="12" cy="13"/>
            </a:xfrm>
            <a:custGeom>
              <a:avLst/>
              <a:gdLst>
                <a:gd name="T0" fmla="*/ 35 w 35"/>
                <a:gd name="T1" fmla="*/ 29 h 38"/>
                <a:gd name="T2" fmla="*/ 33 w 35"/>
                <a:gd name="T3" fmla="*/ 32 h 38"/>
                <a:gd name="T4" fmla="*/ 29 w 35"/>
                <a:gd name="T5" fmla="*/ 35 h 38"/>
                <a:gd name="T6" fmla="*/ 24 w 35"/>
                <a:gd name="T7" fmla="*/ 37 h 38"/>
                <a:gd name="T8" fmla="*/ 19 w 35"/>
                <a:gd name="T9" fmla="*/ 37 h 38"/>
                <a:gd name="T10" fmla="*/ 13 w 35"/>
                <a:gd name="T11" fmla="*/ 38 h 38"/>
                <a:gd name="T12" fmla="*/ 8 w 35"/>
                <a:gd name="T13" fmla="*/ 37 h 38"/>
                <a:gd name="T14" fmla="*/ 4 w 35"/>
                <a:gd name="T15" fmla="*/ 36 h 38"/>
                <a:gd name="T16" fmla="*/ 0 w 35"/>
                <a:gd name="T17" fmla="*/ 34 h 38"/>
                <a:gd name="T18" fmla="*/ 0 w 35"/>
                <a:gd name="T19" fmla="*/ 26 h 38"/>
                <a:gd name="T20" fmla="*/ 1 w 35"/>
                <a:gd name="T21" fmla="*/ 17 h 38"/>
                <a:gd name="T22" fmla="*/ 4 w 35"/>
                <a:gd name="T23" fmla="*/ 8 h 38"/>
                <a:gd name="T24" fmla="*/ 8 w 35"/>
                <a:gd name="T25" fmla="*/ 2 h 38"/>
                <a:gd name="T26" fmla="*/ 13 w 35"/>
                <a:gd name="T27" fmla="*/ 0 h 38"/>
                <a:gd name="T28" fmla="*/ 19 w 35"/>
                <a:gd name="T29" fmla="*/ 2 h 38"/>
                <a:gd name="T30" fmla="*/ 26 w 35"/>
                <a:gd name="T31" fmla="*/ 11 h 38"/>
                <a:gd name="T32" fmla="*/ 35 w 35"/>
                <a:gd name="T33"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8">
                  <a:moveTo>
                    <a:pt x="35" y="29"/>
                  </a:moveTo>
                  <a:lnTo>
                    <a:pt x="33" y="32"/>
                  </a:lnTo>
                  <a:lnTo>
                    <a:pt x="29" y="35"/>
                  </a:lnTo>
                  <a:lnTo>
                    <a:pt x="24" y="37"/>
                  </a:lnTo>
                  <a:lnTo>
                    <a:pt x="19" y="37"/>
                  </a:lnTo>
                  <a:lnTo>
                    <a:pt x="13" y="38"/>
                  </a:lnTo>
                  <a:lnTo>
                    <a:pt x="8" y="37"/>
                  </a:lnTo>
                  <a:lnTo>
                    <a:pt x="4" y="36"/>
                  </a:lnTo>
                  <a:lnTo>
                    <a:pt x="0" y="34"/>
                  </a:lnTo>
                  <a:lnTo>
                    <a:pt x="0" y="26"/>
                  </a:lnTo>
                  <a:lnTo>
                    <a:pt x="1" y="17"/>
                  </a:lnTo>
                  <a:lnTo>
                    <a:pt x="4" y="8"/>
                  </a:lnTo>
                  <a:lnTo>
                    <a:pt x="8" y="2"/>
                  </a:lnTo>
                  <a:lnTo>
                    <a:pt x="13" y="0"/>
                  </a:lnTo>
                  <a:lnTo>
                    <a:pt x="19" y="2"/>
                  </a:lnTo>
                  <a:lnTo>
                    <a:pt x="26" y="11"/>
                  </a:lnTo>
                  <a:lnTo>
                    <a:pt x="35"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12" name="Freeform 192">
              <a:extLst>
                <a:ext uri="{FF2B5EF4-FFF2-40B4-BE49-F238E27FC236}">
                  <a16:creationId xmlns:a16="http://schemas.microsoft.com/office/drawing/2014/main" id="{9C99525F-73BA-49BB-9E9E-4A266124B632}"/>
                </a:ext>
              </a:extLst>
            </p:cNvPr>
            <p:cNvSpPr>
              <a:spLocks/>
            </p:cNvSpPr>
            <p:nvPr/>
          </p:nvSpPr>
          <p:spPr bwMode="auto">
            <a:xfrm>
              <a:off x="727" y="4153"/>
              <a:ext cx="9" cy="12"/>
            </a:xfrm>
            <a:custGeom>
              <a:avLst/>
              <a:gdLst>
                <a:gd name="T0" fmla="*/ 28 w 28"/>
                <a:gd name="T1" fmla="*/ 22 h 35"/>
                <a:gd name="T2" fmla="*/ 26 w 28"/>
                <a:gd name="T3" fmla="*/ 28 h 35"/>
                <a:gd name="T4" fmla="*/ 20 w 28"/>
                <a:gd name="T5" fmla="*/ 34 h 35"/>
                <a:gd name="T6" fmla="*/ 12 w 28"/>
                <a:gd name="T7" fmla="*/ 35 h 35"/>
                <a:gd name="T8" fmla="*/ 3 w 28"/>
                <a:gd name="T9" fmla="*/ 34 h 35"/>
                <a:gd name="T10" fmla="*/ 0 w 28"/>
                <a:gd name="T11" fmla="*/ 24 h 35"/>
                <a:gd name="T12" fmla="*/ 0 w 28"/>
                <a:gd name="T13" fmla="*/ 15 h 35"/>
                <a:gd name="T14" fmla="*/ 1 w 28"/>
                <a:gd name="T15" fmla="*/ 7 h 35"/>
                <a:gd name="T16" fmla="*/ 4 w 28"/>
                <a:gd name="T17" fmla="*/ 2 h 35"/>
                <a:gd name="T18" fmla="*/ 8 w 28"/>
                <a:gd name="T19" fmla="*/ 0 h 35"/>
                <a:gd name="T20" fmla="*/ 13 w 28"/>
                <a:gd name="T21" fmla="*/ 2 h 35"/>
                <a:gd name="T22" fmla="*/ 20 w 28"/>
                <a:gd name="T23" fmla="*/ 9 h 35"/>
                <a:gd name="T24" fmla="*/ 28 w 28"/>
                <a:gd name="T25"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5">
                  <a:moveTo>
                    <a:pt x="28" y="22"/>
                  </a:moveTo>
                  <a:lnTo>
                    <a:pt x="26" y="28"/>
                  </a:lnTo>
                  <a:lnTo>
                    <a:pt x="20" y="34"/>
                  </a:lnTo>
                  <a:lnTo>
                    <a:pt x="12" y="35"/>
                  </a:lnTo>
                  <a:lnTo>
                    <a:pt x="3" y="34"/>
                  </a:lnTo>
                  <a:lnTo>
                    <a:pt x="0" y="24"/>
                  </a:lnTo>
                  <a:lnTo>
                    <a:pt x="0" y="15"/>
                  </a:lnTo>
                  <a:lnTo>
                    <a:pt x="1" y="7"/>
                  </a:lnTo>
                  <a:lnTo>
                    <a:pt x="4" y="2"/>
                  </a:lnTo>
                  <a:lnTo>
                    <a:pt x="8" y="0"/>
                  </a:lnTo>
                  <a:lnTo>
                    <a:pt x="13" y="2"/>
                  </a:lnTo>
                  <a:lnTo>
                    <a:pt x="20" y="9"/>
                  </a:lnTo>
                  <a:lnTo>
                    <a:pt x="2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13" name="Freeform 193">
              <a:extLst>
                <a:ext uri="{FF2B5EF4-FFF2-40B4-BE49-F238E27FC236}">
                  <a16:creationId xmlns:a16="http://schemas.microsoft.com/office/drawing/2014/main" id="{01F8F4A5-4213-4D30-AF25-01A62535F4F9}"/>
                </a:ext>
              </a:extLst>
            </p:cNvPr>
            <p:cNvSpPr>
              <a:spLocks/>
            </p:cNvSpPr>
            <p:nvPr/>
          </p:nvSpPr>
          <p:spPr bwMode="auto">
            <a:xfrm>
              <a:off x="715" y="4155"/>
              <a:ext cx="13" cy="13"/>
            </a:xfrm>
            <a:custGeom>
              <a:avLst/>
              <a:gdLst>
                <a:gd name="T0" fmla="*/ 37 w 37"/>
                <a:gd name="T1" fmla="*/ 29 h 38"/>
                <a:gd name="T2" fmla="*/ 36 w 37"/>
                <a:gd name="T3" fmla="*/ 32 h 38"/>
                <a:gd name="T4" fmla="*/ 33 w 37"/>
                <a:gd name="T5" fmla="*/ 34 h 38"/>
                <a:gd name="T6" fmla="*/ 28 w 37"/>
                <a:gd name="T7" fmla="*/ 36 h 38"/>
                <a:gd name="T8" fmla="*/ 22 w 37"/>
                <a:gd name="T9" fmla="*/ 37 h 38"/>
                <a:gd name="T10" fmla="*/ 17 w 37"/>
                <a:gd name="T11" fmla="*/ 38 h 38"/>
                <a:gd name="T12" fmla="*/ 11 w 37"/>
                <a:gd name="T13" fmla="*/ 38 h 38"/>
                <a:gd name="T14" fmla="*/ 6 w 37"/>
                <a:gd name="T15" fmla="*/ 37 h 38"/>
                <a:gd name="T16" fmla="*/ 1 w 37"/>
                <a:gd name="T17" fmla="*/ 36 h 38"/>
                <a:gd name="T18" fmla="*/ 0 w 37"/>
                <a:gd name="T19" fmla="*/ 27 h 38"/>
                <a:gd name="T20" fmla="*/ 1 w 37"/>
                <a:gd name="T21" fmla="*/ 16 h 38"/>
                <a:gd name="T22" fmla="*/ 4 w 37"/>
                <a:gd name="T23" fmla="*/ 8 h 38"/>
                <a:gd name="T24" fmla="*/ 8 w 37"/>
                <a:gd name="T25" fmla="*/ 2 h 38"/>
                <a:gd name="T26" fmla="*/ 14 w 37"/>
                <a:gd name="T27" fmla="*/ 0 h 38"/>
                <a:gd name="T28" fmla="*/ 20 w 37"/>
                <a:gd name="T29" fmla="*/ 3 h 38"/>
                <a:gd name="T30" fmla="*/ 29 w 37"/>
                <a:gd name="T31" fmla="*/ 12 h 38"/>
                <a:gd name="T32" fmla="*/ 37 w 37"/>
                <a:gd name="T33"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37" y="29"/>
                  </a:moveTo>
                  <a:lnTo>
                    <a:pt x="36" y="32"/>
                  </a:lnTo>
                  <a:lnTo>
                    <a:pt x="33" y="34"/>
                  </a:lnTo>
                  <a:lnTo>
                    <a:pt x="28" y="36"/>
                  </a:lnTo>
                  <a:lnTo>
                    <a:pt x="22" y="37"/>
                  </a:lnTo>
                  <a:lnTo>
                    <a:pt x="17" y="38"/>
                  </a:lnTo>
                  <a:lnTo>
                    <a:pt x="11" y="38"/>
                  </a:lnTo>
                  <a:lnTo>
                    <a:pt x="6" y="37"/>
                  </a:lnTo>
                  <a:lnTo>
                    <a:pt x="1" y="36"/>
                  </a:lnTo>
                  <a:lnTo>
                    <a:pt x="0" y="27"/>
                  </a:lnTo>
                  <a:lnTo>
                    <a:pt x="1" y="16"/>
                  </a:lnTo>
                  <a:lnTo>
                    <a:pt x="4" y="8"/>
                  </a:lnTo>
                  <a:lnTo>
                    <a:pt x="8" y="2"/>
                  </a:lnTo>
                  <a:lnTo>
                    <a:pt x="14" y="0"/>
                  </a:lnTo>
                  <a:lnTo>
                    <a:pt x="20" y="3"/>
                  </a:lnTo>
                  <a:lnTo>
                    <a:pt x="29" y="12"/>
                  </a:lnTo>
                  <a:lnTo>
                    <a:pt x="37"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14" name="Freeform 194">
              <a:extLst>
                <a:ext uri="{FF2B5EF4-FFF2-40B4-BE49-F238E27FC236}">
                  <a16:creationId xmlns:a16="http://schemas.microsoft.com/office/drawing/2014/main" id="{88B39916-0F1C-4FE9-ACD1-687E63210E2A}"/>
                </a:ext>
              </a:extLst>
            </p:cNvPr>
            <p:cNvSpPr>
              <a:spLocks/>
            </p:cNvSpPr>
            <p:nvPr/>
          </p:nvSpPr>
          <p:spPr bwMode="auto">
            <a:xfrm>
              <a:off x="660" y="4022"/>
              <a:ext cx="62" cy="117"/>
            </a:xfrm>
            <a:custGeom>
              <a:avLst/>
              <a:gdLst>
                <a:gd name="T0" fmla="*/ 165 w 184"/>
                <a:gd name="T1" fmla="*/ 26 h 350"/>
                <a:gd name="T2" fmla="*/ 159 w 184"/>
                <a:gd name="T3" fmla="*/ 19 h 350"/>
                <a:gd name="T4" fmla="*/ 151 w 184"/>
                <a:gd name="T5" fmla="*/ 14 h 350"/>
                <a:gd name="T6" fmla="*/ 142 w 184"/>
                <a:gd name="T7" fmla="*/ 9 h 350"/>
                <a:gd name="T8" fmla="*/ 132 w 184"/>
                <a:gd name="T9" fmla="*/ 5 h 350"/>
                <a:gd name="T10" fmla="*/ 119 w 184"/>
                <a:gd name="T11" fmla="*/ 2 h 350"/>
                <a:gd name="T12" fmla="*/ 106 w 184"/>
                <a:gd name="T13" fmla="*/ 0 h 350"/>
                <a:gd name="T14" fmla="*/ 89 w 184"/>
                <a:gd name="T15" fmla="*/ 2 h 350"/>
                <a:gd name="T16" fmla="*/ 72 w 184"/>
                <a:gd name="T17" fmla="*/ 5 h 350"/>
                <a:gd name="T18" fmla="*/ 58 w 184"/>
                <a:gd name="T19" fmla="*/ 10 h 350"/>
                <a:gd name="T20" fmla="*/ 43 w 184"/>
                <a:gd name="T21" fmla="*/ 19 h 350"/>
                <a:gd name="T22" fmla="*/ 28 w 184"/>
                <a:gd name="T23" fmla="*/ 32 h 350"/>
                <a:gd name="T24" fmla="*/ 15 w 184"/>
                <a:gd name="T25" fmla="*/ 49 h 350"/>
                <a:gd name="T26" fmla="*/ 5 w 184"/>
                <a:gd name="T27" fmla="*/ 68 h 350"/>
                <a:gd name="T28" fmla="*/ 0 w 184"/>
                <a:gd name="T29" fmla="*/ 89 h 350"/>
                <a:gd name="T30" fmla="*/ 0 w 184"/>
                <a:gd name="T31" fmla="*/ 112 h 350"/>
                <a:gd name="T32" fmla="*/ 8 w 184"/>
                <a:gd name="T33" fmla="*/ 137 h 350"/>
                <a:gd name="T34" fmla="*/ 24 w 184"/>
                <a:gd name="T35" fmla="*/ 172 h 350"/>
                <a:gd name="T36" fmla="*/ 38 w 184"/>
                <a:gd name="T37" fmla="*/ 202 h 350"/>
                <a:gd name="T38" fmla="*/ 48 w 184"/>
                <a:gd name="T39" fmla="*/ 228 h 350"/>
                <a:gd name="T40" fmla="*/ 55 w 184"/>
                <a:gd name="T41" fmla="*/ 251 h 350"/>
                <a:gd name="T42" fmla="*/ 62 w 184"/>
                <a:gd name="T43" fmla="*/ 271 h 350"/>
                <a:gd name="T44" fmla="*/ 65 w 184"/>
                <a:gd name="T45" fmla="*/ 288 h 350"/>
                <a:gd name="T46" fmla="*/ 68 w 184"/>
                <a:gd name="T47" fmla="*/ 303 h 350"/>
                <a:gd name="T48" fmla="*/ 71 w 184"/>
                <a:gd name="T49" fmla="*/ 317 h 350"/>
                <a:gd name="T50" fmla="*/ 72 w 184"/>
                <a:gd name="T51" fmla="*/ 324 h 350"/>
                <a:gd name="T52" fmla="*/ 75 w 184"/>
                <a:gd name="T53" fmla="*/ 332 h 350"/>
                <a:gd name="T54" fmla="*/ 78 w 184"/>
                <a:gd name="T55" fmla="*/ 337 h 350"/>
                <a:gd name="T56" fmla="*/ 83 w 184"/>
                <a:gd name="T57" fmla="*/ 342 h 350"/>
                <a:gd name="T58" fmla="*/ 91 w 184"/>
                <a:gd name="T59" fmla="*/ 346 h 350"/>
                <a:gd name="T60" fmla="*/ 102 w 184"/>
                <a:gd name="T61" fmla="*/ 349 h 350"/>
                <a:gd name="T62" fmla="*/ 115 w 184"/>
                <a:gd name="T63" fmla="*/ 350 h 350"/>
                <a:gd name="T64" fmla="*/ 132 w 184"/>
                <a:gd name="T65" fmla="*/ 350 h 350"/>
                <a:gd name="T66" fmla="*/ 151 w 184"/>
                <a:gd name="T67" fmla="*/ 347 h 350"/>
                <a:gd name="T68" fmla="*/ 165 w 184"/>
                <a:gd name="T69" fmla="*/ 340 h 350"/>
                <a:gd name="T70" fmla="*/ 175 w 184"/>
                <a:gd name="T71" fmla="*/ 329 h 350"/>
                <a:gd name="T72" fmla="*/ 180 w 184"/>
                <a:gd name="T73" fmla="*/ 315 h 350"/>
                <a:gd name="T74" fmla="*/ 183 w 184"/>
                <a:gd name="T75" fmla="*/ 301 h 350"/>
                <a:gd name="T76" fmla="*/ 184 w 184"/>
                <a:gd name="T77" fmla="*/ 284 h 350"/>
                <a:gd name="T78" fmla="*/ 184 w 184"/>
                <a:gd name="T79" fmla="*/ 268 h 350"/>
                <a:gd name="T80" fmla="*/ 183 w 184"/>
                <a:gd name="T81" fmla="*/ 252 h 350"/>
                <a:gd name="T82" fmla="*/ 182 w 184"/>
                <a:gd name="T83" fmla="*/ 210 h 350"/>
                <a:gd name="T84" fmla="*/ 179 w 184"/>
                <a:gd name="T85" fmla="*/ 158 h 350"/>
                <a:gd name="T86" fmla="*/ 177 w 184"/>
                <a:gd name="T87" fmla="*/ 111 h 350"/>
                <a:gd name="T88" fmla="*/ 178 w 184"/>
                <a:gd name="T89" fmla="*/ 84 h 350"/>
                <a:gd name="T90" fmla="*/ 179 w 184"/>
                <a:gd name="T91" fmla="*/ 75 h 350"/>
                <a:gd name="T92" fmla="*/ 178 w 184"/>
                <a:gd name="T93" fmla="*/ 60 h 350"/>
                <a:gd name="T94" fmla="*/ 174 w 184"/>
                <a:gd name="T95" fmla="*/ 43 h 350"/>
                <a:gd name="T96" fmla="*/ 165 w 184"/>
                <a:gd name="T97" fmla="*/ 26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4" h="350">
                  <a:moveTo>
                    <a:pt x="165" y="26"/>
                  </a:moveTo>
                  <a:lnTo>
                    <a:pt x="159" y="19"/>
                  </a:lnTo>
                  <a:lnTo>
                    <a:pt x="151" y="14"/>
                  </a:lnTo>
                  <a:lnTo>
                    <a:pt x="142" y="9"/>
                  </a:lnTo>
                  <a:lnTo>
                    <a:pt x="132" y="5"/>
                  </a:lnTo>
                  <a:lnTo>
                    <a:pt x="119" y="2"/>
                  </a:lnTo>
                  <a:lnTo>
                    <a:pt x="106" y="0"/>
                  </a:lnTo>
                  <a:lnTo>
                    <a:pt x="89" y="2"/>
                  </a:lnTo>
                  <a:lnTo>
                    <a:pt x="72" y="5"/>
                  </a:lnTo>
                  <a:lnTo>
                    <a:pt x="58" y="10"/>
                  </a:lnTo>
                  <a:lnTo>
                    <a:pt x="43" y="19"/>
                  </a:lnTo>
                  <a:lnTo>
                    <a:pt x="28" y="32"/>
                  </a:lnTo>
                  <a:lnTo>
                    <a:pt x="15" y="49"/>
                  </a:lnTo>
                  <a:lnTo>
                    <a:pt x="5" y="68"/>
                  </a:lnTo>
                  <a:lnTo>
                    <a:pt x="0" y="89"/>
                  </a:lnTo>
                  <a:lnTo>
                    <a:pt x="0" y="112"/>
                  </a:lnTo>
                  <a:lnTo>
                    <a:pt x="8" y="137"/>
                  </a:lnTo>
                  <a:lnTo>
                    <a:pt x="24" y="172"/>
                  </a:lnTo>
                  <a:lnTo>
                    <a:pt x="38" y="202"/>
                  </a:lnTo>
                  <a:lnTo>
                    <a:pt x="48" y="228"/>
                  </a:lnTo>
                  <a:lnTo>
                    <a:pt x="55" y="251"/>
                  </a:lnTo>
                  <a:lnTo>
                    <a:pt x="62" y="271"/>
                  </a:lnTo>
                  <a:lnTo>
                    <a:pt x="65" y="288"/>
                  </a:lnTo>
                  <a:lnTo>
                    <a:pt x="68" y="303"/>
                  </a:lnTo>
                  <a:lnTo>
                    <a:pt x="71" y="317"/>
                  </a:lnTo>
                  <a:lnTo>
                    <a:pt x="72" y="324"/>
                  </a:lnTo>
                  <a:lnTo>
                    <a:pt x="75" y="332"/>
                  </a:lnTo>
                  <a:lnTo>
                    <a:pt x="78" y="337"/>
                  </a:lnTo>
                  <a:lnTo>
                    <a:pt x="83" y="342"/>
                  </a:lnTo>
                  <a:lnTo>
                    <a:pt x="91" y="346"/>
                  </a:lnTo>
                  <a:lnTo>
                    <a:pt x="102" y="349"/>
                  </a:lnTo>
                  <a:lnTo>
                    <a:pt x="115" y="350"/>
                  </a:lnTo>
                  <a:lnTo>
                    <a:pt x="132" y="350"/>
                  </a:lnTo>
                  <a:lnTo>
                    <a:pt x="151" y="347"/>
                  </a:lnTo>
                  <a:lnTo>
                    <a:pt x="165" y="340"/>
                  </a:lnTo>
                  <a:lnTo>
                    <a:pt x="175" y="329"/>
                  </a:lnTo>
                  <a:lnTo>
                    <a:pt x="180" y="315"/>
                  </a:lnTo>
                  <a:lnTo>
                    <a:pt x="183" y="301"/>
                  </a:lnTo>
                  <a:lnTo>
                    <a:pt x="184" y="284"/>
                  </a:lnTo>
                  <a:lnTo>
                    <a:pt x="184" y="268"/>
                  </a:lnTo>
                  <a:lnTo>
                    <a:pt x="183" y="252"/>
                  </a:lnTo>
                  <a:lnTo>
                    <a:pt x="182" y="210"/>
                  </a:lnTo>
                  <a:lnTo>
                    <a:pt x="179" y="158"/>
                  </a:lnTo>
                  <a:lnTo>
                    <a:pt x="177" y="111"/>
                  </a:lnTo>
                  <a:lnTo>
                    <a:pt x="178" y="84"/>
                  </a:lnTo>
                  <a:lnTo>
                    <a:pt x="179" y="75"/>
                  </a:lnTo>
                  <a:lnTo>
                    <a:pt x="178" y="60"/>
                  </a:lnTo>
                  <a:lnTo>
                    <a:pt x="174" y="43"/>
                  </a:lnTo>
                  <a:lnTo>
                    <a:pt x="165" y="26"/>
                  </a:lnTo>
                  <a:close/>
                </a:path>
              </a:pathLst>
            </a:custGeom>
            <a:solidFill>
              <a:srgbClr val="B5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15" name="Freeform 195">
              <a:extLst>
                <a:ext uri="{FF2B5EF4-FFF2-40B4-BE49-F238E27FC236}">
                  <a16:creationId xmlns:a16="http://schemas.microsoft.com/office/drawing/2014/main" id="{94501222-75A1-4765-B05C-A8C7A551D268}"/>
                </a:ext>
              </a:extLst>
            </p:cNvPr>
            <p:cNvSpPr>
              <a:spLocks/>
            </p:cNvSpPr>
            <p:nvPr/>
          </p:nvSpPr>
          <p:spPr bwMode="auto">
            <a:xfrm>
              <a:off x="660" y="4024"/>
              <a:ext cx="44" cy="115"/>
            </a:xfrm>
            <a:custGeom>
              <a:avLst/>
              <a:gdLst>
                <a:gd name="T0" fmla="*/ 71 w 132"/>
                <a:gd name="T1" fmla="*/ 312 h 345"/>
                <a:gd name="T2" fmla="*/ 68 w 132"/>
                <a:gd name="T3" fmla="*/ 298 h 345"/>
                <a:gd name="T4" fmla="*/ 65 w 132"/>
                <a:gd name="T5" fmla="*/ 283 h 345"/>
                <a:gd name="T6" fmla="*/ 62 w 132"/>
                <a:gd name="T7" fmla="*/ 266 h 345"/>
                <a:gd name="T8" fmla="*/ 55 w 132"/>
                <a:gd name="T9" fmla="*/ 246 h 345"/>
                <a:gd name="T10" fmla="*/ 48 w 132"/>
                <a:gd name="T11" fmla="*/ 223 h 345"/>
                <a:gd name="T12" fmla="*/ 38 w 132"/>
                <a:gd name="T13" fmla="*/ 197 h 345"/>
                <a:gd name="T14" fmla="*/ 24 w 132"/>
                <a:gd name="T15" fmla="*/ 167 h 345"/>
                <a:gd name="T16" fmla="*/ 8 w 132"/>
                <a:gd name="T17" fmla="*/ 132 h 345"/>
                <a:gd name="T18" fmla="*/ 0 w 132"/>
                <a:gd name="T19" fmla="*/ 107 h 345"/>
                <a:gd name="T20" fmla="*/ 0 w 132"/>
                <a:gd name="T21" fmla="*/ 84 h 345"/>
                <a:gd name="T22" fmla="*/ 5 w 132"/>
                <a:gd name="T23" fmla="*/ 63 h 345"/>
                <a:gd name="T24" fmla="*/ 15 w 132"/>
                <a:gd name="T25" fmla="*/ 44 h 345"/>
                <a:gd name="T26" fmla="*/ 28 w 132"/>
                <a:gd name="T27" fmla="*/ 27 h 345"/>
                <a:gd name="T28" fmla="*/ 43 w 132"/>
                <a:gd name="T29" fmla="*/ 14 h 345"/>
                <a:gd name="T30" fmla="*/ 58 w 132"/>
                <a:gd name="T31" fmla="*/ 5 h 345"/>
                <a:gd name="T32" fmla="*/ 72 w 132"/>
                <a:gd name="T33" fmla="*/ 0 h 345"/>
                <a:gd name="T34" fmla="*/ 59 w 132"/>
                <a:gd name="T35" fmla="*/ 10 h 345"/>
                <a:gd name="T36" fmla="*/ 48 w 132"/>
                <a:gd name="T37" fmla="*/ 20 h 345"/>
                <a:gd name="T38" fmla="*/ 39 w 132"/>
                <a:gd name="T39" fmla="*/ 30 h 345"/>
                <a:gd name="T40" fmla="*/ 32 w 132"/>
                <a:gd name="T41" fmla="*/ 40 h 345"/>
                <a:gd name="T42" fmla="*/ 26 w 132"/>
                <a:gd name="T43" fmla="*/ 50 h 345"/>
                <a:gd name="T44" fmla="*/ 23 w 132"/>
                <a:gd name="T45" fmla="*/ 60 h 345"/>
                <a:gd name="T46" fmla="*/ 23 w 132"/>
                <a:gd name="T47" fmla="*/ 73 h 345"/>
                <a:gd name="T48" fmla="*/ 25 w 132"/>
                <a:gd name="T49" fmla="*/ 85 h 345"/>
                <a:gd name="T50" fmla="*/ 30 w 132"/>
                <a:gd name="T51" fmla="*/ 99 h 345"/>
                <a:gd name="T52" fmla="*/ 34 w 132"/>
                <a:gd name="T53" fmla="*/ 112 h 345"/>
                <a:gd name="T54" fmla="*/ 39 w 132"/>
                <a:gd name="T55" fmla="*/ 126 h 345"/>
                <a:gd name="T56" fmla="*/ 44 w 132"/>
                <a:gd name="T57" fmla="*/ 140 h 345"/>
                <a:gd name="T58" fmla="*/ 49 w 132"/>
                <a:gd name="T59" fmla="*/ 152 h 345"/>
                <a:gd name="T60" fmla="*/ 54 w 132"/>
                <a:gd name="T61" fmla="*/ 165 h 345"/>
                <a:gd name="T62" fmla="*/ 58 w 132"/>
                <a:gd name="T63" fmla="*/ 175 h 345"/>
                <a:gd name="T64" fmla="*/ 62 w 132"/>
                <a:gd name="T65" fmla="*/ 183 h 345"/>
                <a:gd name="T66" fmla="*/ 68 w 132"/>
                <a:gd name="T67" fmla="*/ 204 h 345"/>
                <a:gd name="T68" fmla="*/ 75 w 132"/>
                <a:gd name="T69" fmla="*/ 233 h 345"/>
                <a:gd name="T70" fmla="*/ 80 w 132"/>
                <a:gd name="T71" fmla="*/ 263 h 345"/>
                <a:gd name="T72" fmla="*/ 85 w 132"/>
                <a:gd name="T73" fmla="*/ 285 h 345"/>
                <a:gd name="T74" fmla="*/ 87 w 132"/>
                <a:gd name="T75" fmla="*/ 296 h 345"/>
                <a:gd name="T76" fmla="*/ 90 w 132"/>
                <a:gd name="T77" fmla="*/ 306 h 345"/>
                <a:gd name="T78" fmla="*/ 95 w 132"/>
                <a:gd name="T79" fmla="*/ 316 h 345"/>
                <a:gd name="T80" fmla="*/ 100 w 132"/>
                <a:gd name="T81" fmla="*/ 325 h 345"/>
                <a:gd name="T82" fmla="*/ 106 w 132"/>
                <a:gd name="T83" fmla="*/ 332 h 345"/>
                <a:gd name="T84" fmla="*/ 113 w 132"/>
                <a:gd name="T85" fmla="*/ 338 h 345"/>
                <a:gd name="T86" fmla="*/ 122 w 132"/>
                <a:gd name="T87" fmla="*/ 343 h 345"/>
                <a:gd name="T88" fmla="*/ 132 w 132"/>
                <a:gd name="T89" fmla="*/ 345 h 345"/>
                <a:gd name="T90" fmla="*/ 115 w 132"/>
                <a:gd name="T91" fmla="*/ 345 h 345"/>
                <a:gd name="T92" fmla="*/ 102 w 132"/>
                <a:gd name="T93" fmla="*/ 343 h 345"/>
                <a:gd name="T94" fmla="*/ 91 w 132"/>
                <a:gd name="T95" fmla="*/ 341 h 345"/>
                <a:gd name="T96" fmla="*/ 83 w 132"/>
                <a:gd name="T97" fmla="*/ 337 h 345"/>
                <a:gd name="T98" fmla="*/ 78 w 132"/>
                <a:gd name="T99" fmla="*/ 332 h 345"/>
                <a:gd name="T100" fmla="*/ 75 w 132"/>
                <a:gd name="T101" fmla="*/ 327 h 345"/>
                <a:gd name="T102" fmla="*/ 72 w 132"/>
                <a:gd name="T103" fmla="*/ 319 h 345"/>
                <a:gd name="T104" fmla="*/ 71 w 132"/>
                <a:gd name="T105" fmla="*/ 312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 h="345">
                  <a:moveTo>
                    <a:pt x="71" y="312"/>
                  </a:moveTo>
                  <a:lnTo>
                    <a:pt x="68" y="298"/>
                  </a:lnTo>
                  <a:lnTo>
                    <a:pt x="65" y="283"/>
                  </a:lnTo>
                  <a:lnTo>
                    <a:pt x="62" y="266"/>
                  </a:lnTo>
                  <a:lnTo>
                    <a:pt x="55" y="246"/>
                  </a:lnTo>
                  <a:lnTo>
                    <a:pt x="48" y="223"/>
                  </a:lnTo>
                  <a:lnTo>
                    <a:pt x="38" y="197"/>
                  </a:lnTo>
                  <a:lnTo>
                    <a:pt x="24" y="167"/>
                  </a:lnTo>
                  <a:lnTo>
                    <a:pt x="8" y="132"/>
                  </a:lnTo>
                  <a:lnTo>
                    <a:pt x="0" y="107"/>
                  </a:lnTo>
                  <a:lnTo>
                    <a:pt x="0" y="84"/>
                  </a:lnTo>
                  <a:lnTo>
                    <a:pt x="5" y="63"/>
                  </a:lnTo>
                  <a:lnTo>
                    <a:pt x="15" y="44"/>
                  </a:lnTo>
                  <a:lnTo>
                    <a:pt x="28" y="27"/>
                  </a:lnTo>
                  <a:lnTo>
                    <a:pt x="43" y="14"/>
                  </a:lnTo>
                  <a:lnTo>
                    <a:pt x="58" y="5"/>
                  </a:lnTo>
                  <a:lnTo>
                    <a:pt x="72" y="0"/>
                  </a:lnTo>
                  <a:lnTo>
                    <a:pt x="59" y="10"/>
                  </a:lnTo>
                  <a:lnTo>
                    <a:pt x="48" y="20"/>
                  </a:lnTo>
                  <a:lnTo>
                    <a:pt x="39" y="30"/>
                  </a:lnTo>
                  <a:lnTo>
                    <a:pt x="32" y="40"/>
                  </a:lnTo>
                  <a:lnTo>
                    <a:pt x="26" y="50"/>
                  </a:lnTo>
                  <a:lnTo>
                    <a:pt x="23" y="60"/>
                  </a:lnTo>
                  <a:lnTo>
                    <a:pt x="23" y="73"/>
                  </a:lnTo>
                  <a:lnTo>
                    <a:pt x="25" y="85"/>
                  </a:lnTo>
                  <a:lnTo>
                    <a:pt x="30" y="99"/>
                  </a:lnTo>
                  <a:lnTo>
                    <a:pt x="34" y="112"/>
                  </a:lnTo>
                  <a:lnTo>
                    <a:pt x="39" y="126"/>
                  </a:lnTo>
                  <a:lnTo>
                    <a:pt x="44" y="140"/>
                  </a:lnTo>
                  <a:lnTo>
                    <a:pt x="49" y="152"/>
                  </a:lnTo>
                  <a:lnTo>
                    <a:pt x="54" y="165"/>
                  </a:lnTo>
                  <a:lnTo>
                    <a:pt x="58" y="175"/>
                  </a:lnTo>
                  <a:lnTo>
                    <a:pt x="62" y="183"/>
                  </a:lnTo>
                  <a:lnTo>
                    <a:pt x="68" y="204"/>
                  </a:lnTo>
                  <a:lnTo>
                    <a:pt x="75" y="233"/>
                  </a:lnTo>
                  <a:lnTo>
                    <a:pt x="80" y="263"/>
                  </a:lnTo>
                  <a:lnTo>
                    <a:pt x="85" y="285"/>
                  </a:lnTo>
                  <a:lnTo>
                    <a:pt x="87" y="296"/>
                  </a:lnTo>
                  <a:lnTo>
                    <a:pt x="90" y="306"/>
                  </a:lnTo>
                  <a:lnTo>
                    <a:pt x="95" y="316"/>
                  </a:lnTo>
                  <a:lnTo>
                    <a:pt x="100" y="325"/>
                  </a:lnTo>
                  <a:lnTo>
                    <a:pt x="106" y="332"/>
                  </a:lnTo>
                  <a:lnTo>
                    <a:pt x="113" y="338"/>
                  </a:lnTo>
                  <a:lnTo>
                    <a:pt x="122" y="343"/>
                  </a:lnTo>
                  <a:lnTo>
                    <a:pt x="132" y="345"/>
                  </a:lnTo>
                  <a:lnTo>
                    <a:pt x="115" y="345"/>
                  </a:lnTo>
                  <a:lnTo>
                    <a:pt x="102" y="343"/>
                  </a:lnTo>
                  <a:lnTo>
                    <a:pt x="91" y="341"/>
                  </a:lnTo>
                  <a:lnTo>
                    <a:pt x="83" y="337"/>
                  </a:lnTo>
                  <a:lnTo>
                    <a:pt x="78" y="332"/>
                  </a:lnTo>
                  <a:lnTo>
                    <a:pt x="75" y="327"/>
                  </a:lnTo>
                  <a:lnTo>
                    <a:pt x="72" y="319"/>
                  </a:lnTo>
                  <a:lnTo>
                    <a:pt x="71" y="3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16" name="Freeform 196">
              <a:extLst>
                <a:ext uri="{FF2B5EF4-FFF2-40B4-BE49-F238E27FC236}">
                  <a16:creationId xmlns:a16="http://schemas.microsoft.com/office/drawing/2014/main" id="{04F994FD-F96F-4526-BFC1-582B736F8657}"/>
                </a:ext>
              </a:extLst>
            </p:cNvPr>
            <p:cNvSpPr>
              <a:spLocks/>
            </p:cNvSpPr>
            <p:nvPr/>
          </p:nvSpPr>
          <p:spPr bwMode="auto">
            <a:xfrm>
              <a:off x="574" y="3858"/>
              <a:ext cx="381" cy="231"/>
            </a:xfrm>
            <a:custGeom>
              <a:avLst/>
              <a:gdLst>
                <a:gd name="T0" fmla="*/ 637 w 1141"/>
                <a:gd name="T1" fmla="*/ 672 h 695"/>
                <a:gd name="T2" fmla="*/ 606 w 1141"/>
                <a:gd name="T3" fmla="*/ 679 h 695"/>
                <a:gd name="T4" fmla="*/ 561 w 1141"/>
                <a:gd name="T5" fmla="*/ 686 h 695"/>
                <a:gd name="T6" fmla="*/ 498 w 1141"/>
                <a:gd name="T7" fmla="*/ 693 h 695"/>
                <a:gd name="T8" fmla="*/ 414 w 1141"/>
                <a:gd name="T9" fmla="*/ 695 h 695"/>
                <a:gd name="T10" fmla="*/ 299 w 1141"/>
                <a:gd name="T11" fmla="*/ 688 h 695"/>
                <a:gd name="T12" fmla="*/ 186 w 1141"/>
                <a:gd name="T13" fmla="*/ 661 h 695"/>
                <a:gd name="T14" fmla="*/ 112 w 1141"/>
                <a:gd name="T15" fmla="*/ 615 h 695"/>
                <a:gd name="T16" fmla="*/ 67 w 1141"/>
                <a:gd name="T17" fmla="*/ 564 h 695"/>
                <a:gd name="T18" fmla="*/ 43 w 1141"/>
                <a:gd name="T19" fmla="*/ 516 h 695"/>
                <a:gd name="T20" fmla="*/ 31 w 1141"/>
                <a:gd name="T21" fmla="*/ 483 h 695"/>
                <a:gd name="T22" fmla="*/ 9 w 1141"/>
                <a:gd name="T23" fmla="*/ 406 h 695"/>
                <a:gd name="T24" fmla="*/ 0 w 1141"/>
                <a:gd name="T25" fmla="*/ 287 h 695"/>
                <a:gd name="T26" fmla="*/ 26 w 1141"/>
                <a:gd name="T27" fmla="*/ 176 h 695"/>
                <a:gd name="T28" fmla="*/ 71 w 1141"/>
                <a:gd name="T29" fmla="*/ 106 h 695"/>
                <a:gd name="T30" fmla="*/ 130 w 1141"/>
                <a:gd name="T31" fmla="*/ 56 h 695"/>
                <a:gd name="T32" fmla="*/ 197 w 1141"/>
                <a:gd name="T33" fmla="*/ 24 h 695"/>
                <a:gd name="T34" fmla="*/ 270 w 1141"/>
                <a:gd name="T35" fmla="*/ 7 h 695"/>
                <a:gd name="T36" fmla="*/ 345 w 1141"/>
                <a:gd name="T37" fmla="*/ 0 h 695"/>
                <a:gd name="T38" fmla="*/ 419 w 1141"/>
                <a:gd name="T39" fmla="*/ 3 h 695"/>
                <a:gd name="T40" fmla="*/ 487 w 1141"/>
                <a:gd name="T41" fmla="*/ 14 h 695"/>
                <a:gd name="T42" fmla="*/ 548 w 1141"/>
                <a:gd name="T43" fmla="*/ 27 h 695"/>
                <a:gd name="T44" fmla="*/ 598 w 1141"/>
                <a:gd name="T45" fmla="*/ 43 h 695"/>
                <a:gd name="T46" fmla="*/ 633 w 1141"/>
                <a:gd name="T47" fmla="*/ 55 h 695"/>
                <a:gd name="T48" fmla="*/ 657 w 1141"/>
                <a:gd name="T49" fmla="*/ 63 h 695"/>
                <a:gd name="T50" fmla="*/ 691 w 1141"/>
                <a:gd name="T51" fmla="*/ 76 h 695"/>
                <a:gd name="T52" fmla="*/ 735 w 1141"/>
                <a:gd name="T53" fmla="*/ 97 h 695"/>
                <a:gd name="T54" fmla="*/ 796 w 1141"/>
                <a:gd name="T55" fmla="*/ 131 h 695"/>
                <a:gd name="T56" fmla="*/ 864 w 1141"/>
                <a:gd name="T57" fmla="*/ 167 h 695"/>
                <a:gd name="T58" fmla="*/ 910 w 1141"/>
                <a:gd name="T59" fmla="*/ 188 h 695"/>
                <a:gd name="T60" fmla="*/ 947 w 1141"/>
                <a:gd name="T61" fmla="*/ 196 h 695"/>
                <a:gd name="T62" fmla="*/ 986 w 1141"/>
                <a:gd name="T63" fmla="*/ 205 h 695"/>
                <a:gd name="T64" fmla="*/ 1025 w 1141"/>
                <a:gd name="T65" fmla="*/ 218 h 695"/>
                <a:gd name="T66" fmla="*/ 1062 w 1141"/>
                <a:gd name="T67" fmla="*/ 241 h 695"/>
                <a:gd name="T68" fmla="*/ 1091 w 1141"/>
                <a:gd name="T69" fmla="*/ 278 h 695"/>
                <a:gd name="T70" fmla="*/ 1117 w 1141"/>
                <a:gd name="T71" fmla="*/ 335 h 695"/>
                <a:gd name="T72" fmla="*/ 1138 w 1141"/>
                <a:gd name="T73" fmla="*/ 415 h 695"/>
                <a:gd name="T74" fmla="*/ 1140 w 1141"/>
                <a:gd name="T75" fmla="*/ 486 h 695"/>
                <a:gd name="T76" fmla="*/ 1127 w 1141"/>
                <a:gd name="T77" fmla="*/ 526 h 695"/>
                <a:gd name="T78" fmla="*/ 1100 w 1141"/>
                <a:gd name="T79" fmla="*/ 558 h 695"/>
                <a:gd name="T80" fmla="*/ 1025 w 1141"/>
                <a:gd name="T81" fmla="*/ 596 h 695"/>
                <a:gd name="T82" fmla="*/ 983 w 1141"/>
                <a:gd name="T83" fmla="*/ 620 h 695"/>
                <a:gd name="T84" fmla="*/ 962 w 1141"/>
                <a:gd name="T85" fmla="*/ 635 h 695"/>
                <a:gd name="T86" fmla="*/ 937 w 1141"/>
                <a:gd name="T87" fmla="*/ 648 h 695"/>
                <a:gd name="T88" fmla="*/ 898 w 1141"/>
                <a:gd name="T89" fmla="*/ 655 h 695"/>
                <a:gd name="T90" fmla="*/ 854 w 1141"/>
                <a:gd name="T91" fmla="*/ 651 h 695"/>
                <a:gd name="T92" fmla="*/ 817 w 1141"/>
                <a:gd name="T93" fmla="*/ 649 h 695"/>
                <a:gd name="T94" fmla="*/ 774 w 1141"/>
                <a:gd name="T95" fmla="*/ 650 h 695"/>
                <a:gd name="T96" fmla="*/ 729 w 1141"/>
                <a:gd name="T97" fmla="*/ 654 h 695"/>
                <a:gd name="T98" fmla="*/ 687 w 1141"/>
                <a:gd name="T99" fmla="*/ 660 h 695"/>
                <a:gd name="T100" fmla="*/ 652 w 1141"/>
                <a:gd name="T101" fmla="*/ 668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41" h="695">
                  <a:moveTo>
                    <a:pt x="652" y="668"/>
                  </a:moveTo>
                  <a:lnTo>
                    <a:pt x="646" y="670"/>
                  </a:lnTo>
                  <a:lnTo>
                    <a:pt x="637" y="672"/>
                  </a:lnTo>
                  <a:lnTo>
                    <a:pt x="629" y="674"/>
                  </a:lnTo>
                  <a:lnTo>
                    <a:pt x="619" y="677"/>
                  </a:lnTo>
                  <a:lnTo>
                    <a:pt x="606" y="679"/>
                  </a:lnTo>
                  <a:lnTo>
                    <a:pt x="593" y="682"/>
                  </a:lnTo>
                  <a:lnTo>
                    <a:pt x="578" y="684"/>
                  </a:lnTo>
                  <a:lnTo>
                    <a:pt x="561" y="686"/>
                  </a:lnTo>
                  <a:lnTo>
                    <a:pt x="542" y="688"/>
                  </a:lnTo>
                  <a:lnTo>
                    <a:pt x="521" y="691"/>
                  </a:lnTo>
                  <a:lnTo>
                    <a:pt x="498" y="693"/>
                  </a:lnTo>
                  <a:lnTo>
                    <a:pt x="472" y="694"/>
                  </a:lnTo>
                  <a:lnTo>
                    <a:pt x="445" y="695"/>
                  </a:lnTo>
                  <a:lnTo>
                    <a:pt x="414" y="695"/>
                  </a:lnTo>
                  <a:lnTo>
                    <a:pt x="381" y="694"/>
                  </a:lnTo>
                  <a:lnTo>
                    <a:pt x="346" y="693"/>
                  </a:lnTo>
                  <a:lnTo>
                    <a:pt x="299" y="688"/>
                  </a:lnTo>
                  <a:lnTo>
                    <a:pt x="257" y="682"/>
                  </a:lnTo>
                  <a:lnTo>
                    <a:pt x="219" y="673"/>
                  </a:lnTo>
                  <a:lnTo>
                    <a:pt x="186" y="661"/>
                  </a:lnTo>
                  <a:lnTo>
                    <a:pt x="159" y="647"/>
                  </a:lnTo>
                  <a:lnTo>
                    <a:pt x="134" y="632"/>
                  </a:lnTo>
                  <a:lnTo>
                    <a:pt x="112" y="615"/>
                  </a:lnTo>
                  <a:lnTo>
                    <a:pt x="95" y="599"/>
                  </a:lnTo>
                  <a:lnTo>
                    <a:pt x="79" y="581"/>
                  </a:lnTo>
                  <a:lnTo>
                    <a:pt x="67" y="564"/>
                  </a:lnTo>
                  <a:lnTo>
                    <a:pt x="57" y="546"/>
                  </a:lnTo>
                  <a:lnTo>
                    <a:pt x="49" y="531"/>
                  </a:lnTo>
                  <a:lnTo>
                    <a:pt x="43" y="516"/>
                  </a:lnTo>
                  <a:lnTo>
                    <a:pt x="38" y="503"/>
                  </a:lnTo>
                  <a:lnTo>
                    <a:pt x="34" y="491"/>
                  </a:lnTo>
                  <a:lnTo>
                    <a:pt x="31" y="483"/>
                  </a:lnTo>
                  <a:lnTo>
                    <a:pt x="24" y="465"/>
                  </a:lnTo>
                  <a:lnTo>
                    <a:pt x="16" y="438"/>
                  </a:lnTo>
                  <a:lnTo>
                    <a:pt x="9" y="406"/>
                  </a:lnTo>
                  <a:lnTo>
                    <a:pt x="3" y="369"/>
                  </a:lnTo>
                  <a:lnTo>
                    <a:pt x="0" y="329"/>
                  </a:lnTo>
                  <a:lnTo>
                    <a:pt x="0" y="287"/>
                  </a:lnTo>
                  <a:lnTo>
                    <a:pt x="5" y="246"/>
                  </a:lnTo>
                  <a:lnTo>
                    <a:pt x="15" y="205"/>
                  </a:lnTo>
                  <a:lnTo>
                    <a:pt x="26" y="176"/>
                  </a:lnTo>
                  <a:lnTo>
                    <a:pt x="40" y="150"/>
                  </a:lnTo>
                  <a:lnTo>
                    <a:pt x="54" y="127"/>
                  </a:lnTo>
                  <a:lnTo>
                    <a:pt x="71" y="106"/>
                  </a:lnTo>
                  <a:lnTo>
                    <a:pt x="89" y="87"/>
                  </a:lnTo>
                  <a:lnTo>
                    <a:pt x="109" y="70"/>
                  </a:lnTo>
                  <a:lnTo>
                    <a:pt x="130" y="56"/>
                  </a:lnTo>
                  <a:lnTo>
                    <a:pt x="151" y="44"/>
                  </a:lnTo>
                  <a:lnTo>
                    <a:pt x="174" y="33"/>
                  </a:lnTo>
                  <a:lnTo>
                    <a:pt x="197" y="24"/>
                  </a:lnTo>
                  <a:lnTo>
                    <a:pt x="221" y="17"/>
                  </a:lnTo>
                  <a:lnTo>
                    <a:pt x="245" y="11"/>
                  </a:lnTo>
                  <a:lnTo>
                    <a:pt x="270" y="7"/>
                  </a:lnTo>
                  <a:lnTo>
                    <a:pt x="296" y="3"/>
                  </a:lnTo>
                  <a:lnTo>
                    <a:pt x="321" y="1"/>
                  </a:lnTo>
                  <a:lnTo>
                    <a:pt x="345" y="0"/>
                  </a:lnTo>
                  <a:lnTo>
                    <a:pt x="370" y="0"/>
                  </a:lnTo>
                  <a:lnTo>
                    <a:pt x="394" y="1"/>
                  </a:lnTo>
                  <a:lnTo>
                    <a:pt x="419" y="3"/>
                  </a:lnTo>
                  <a:lnTo>
                    <a:pt x="441" y="7"/>
                  </a:lnTo>
                  <a:lnTo>
                    <a:pt x="465" y="10"/>
                  </a:lnTo>
                  <a:lnTo>
                    <a:pt x="487" y="14"/>
                  </a:lnTo>
                  <a:lnTo>
                    <a:pt x="508" y="18"/>
                  </a:lnTo>
                  <a:lnTo>
                    <a:pt x="529" y="23"/>
                  </a:lnTo>
                  <a:lnTo>
                    <a:pt x="548" y="27"/>
                  </a:lnTo>
                  <a:lnTo>
                    <a:pt x="566" y="32"/>
                  </a:lnTo>
                  <a:lnTo>
                    <a:pt x="583" y="37"/>
                  </a:lnTo>
                  <a:lnTo>
                    <a:pt x="598" y="43"/>
                  </a:lnTo>
                  <a:lnTo>
                    <a:pt x="612" y="47"/>
                  </a:lnTo>
                  <a:lnTo>
                    <a:pt x="624" y="51"/>
                  </a:lnTo>
                  <a:lnTo>
                    <a:pt x="633" y="55"/>
                  </a:lnTo>
                  <a:lnTo>
                    <a:pt x="642" y="58"/>
                  </a:lnTo>
                  <a:lnTo>
                    <a:pt x="648" y="60"/>
                  </a:lnTo>
                  <a:lnTo>
                    <a:pt x="657" y="63"/>
                  </a:lnTo>
                  <a:lnTo>
                    <a:pt x="666" y="67"/>
                  </a:lnTo>
                  <a:lnTo>
                    <a:pt x="679" y="72"/>
                  </a:lnTo>
                  <a:lnTo>
                    <a:pt x="691" y="76"/>
                  </a:lnTo>
                  <a:lnTo>
                    <a:pt x="705" y="82"/>
                  </a:lnTo>
                  <a:lnTo>
                    <a:pt x="720" y="89"/>
                  </a:lnTo>
                  <a:lnTo>
                    <a:pt x="735" y="97"/>
                  </a:lnTo>
                  <a:lnTo>
                    <a:pt x="753" y="107"/>
                  </a:lnTo>
                  <a:lnTo>
                    <a:pt x="774" y="119"/>
                  </a:lnTo>
                  <a:lnTo>
                    <a:pt x="796" y="131"/>
                  </a:lnTo>
                  <a:lnTo>
                    <a:pt x="820" y="144"/>
                  </a:lnTo>
                  <a:lnTo>
                    <a:pt x="843" y="157"/>
                  </a:lnTo>
                  <a:lnTo>
                    <a:pt x="864" y="167"/>
                  </a:lnTo>
                  <a:lnTo>
                    <a:pt x="884" y="178"/>
                  </a:lnTo>
                  <a:lnTo>
                    <a:pt x="898" y="184"/>
                  </a:lnTo>
                  <a:lnTo>
                    <a:pt x="910" y="188"/>
                  </a:lnTo>
                  <a:lnTo>
                    <a:pt x="922" y="191"/>
                  </a:lnTo>
                  <a:lnTo>
                    <a:pt x="934" y="194"/>
                  </a:lnTo>
                  <a:lnTo>
                    <a:pt x="947" y="196"/>
                  </a:lnTo>
                  <a:lnTo>
                    <a:pt x="959" y="199"/>
                  </a:lnTo>
                  <a:lnTo>
                    <a:pt x="973" y="202"/>
                  </a:lnTo>
                  <a:lnTo>
                    <a:pt x="986" y="205"/>
                  </a:lnTo>
                  <a:lnTo>
                    <a:pt x="1000" y="209"/>
                  </a:lnTo>
                  <a:lnTo>
                    <a:pt x="1012" y="213"/>
                  </a:lnTo>
                  <a:lnTo>
                    <a:pt x="1025" y="218"/>
                  </a:lnTo>
                  <a:lnTo>
                    <a:pt x="1038" y="224"/>
                  </a:lnTo>
                  <a:lnTo>
                    <a:pt x="1049" y="231"/>
                  </a:lnTo>
                  <a:lnTo>
                    <a:pt x="1062" y="241"/>
                  </a:lnTo>
                  <a:lnTo>
                    <a:pt x="1072" y="251"/>
                  </a:lnTo>
                  <a:lnTo>
                    <a:pt x="1082" y="263"/>
                  </a:lnTo>
                  <a:lnTo>
                    <a:pt x="1091" y="278"/>
                  </a:lnTo>
                  <a:lnTo>
                    <a:pt x="1100" y="293"/>
                  </a:lnTo>
                  <a:lnTo>
                    <a:pt x="1108" y="312"/>
                  </a:lnTo>
                  <a:lnTo>
                    <a:pt x="1117" y="335"/>
                  </a:lnTo>
                  <a:lnTo>
                    <a:pt x="1126" y="360"/>
                  </a:lnTo>
                  <a:lnTo>
                    <a:pt x="1133" y="387"/>
                  </a:lnTo>
                  <a:lnTo>
                    <a:pt x="1138" y="415"/>
                  </a:lnTo>
                  <a:lnTo>
                    <a:pt x="1141" y="443"/>
                  </a:lnTo>
                  <a:lnTo>
                    <a:pt x="1141" y="471"/>
                  </a:lnTo>
                  <a:lnTo>
                    <a:pt x="1140" y="486"/>
                  </a:lnTo>
                  <a:lnTo>
                    <a:pt x="1137" y="501"/>
                  </a:lnTo>
                  <a:lnTo>
                    <a:pt x="1133" y="514"/>
                  </a:lnTo>
                  <a:lnTo>
                    <a:pt x="1127" y="526"/>
                  </a:lnTo>
                  <a:lnTo>
                    <a:pt x="1119" y="539"/>
                  </a:lnTo>
                  <a:lnTo>
                    <a:pt x="1110" y="549"/>
                  </a:lnTo>
                  <a:lnTo>
                    <a:pt x="1100" y="558"/>
                  </a:lnTo>
                  <a:lnTo>
                    <a:pt x="1086" y="566"/>
                  </a:lnTo>
                  <a:lnTo>
                    <a:pt x="1052" y="582"/>
                  </a:lnTo>
                  <a:lnTo>
                    <a:pt x="1025" y="596"/>
                  </a:lnTo>
                  <a:lnTo>
                    <a:pt x="1007" y="606"/>
                  </a:lnTo>
                  <a:lnTo>
                    <a:pt x="992" y="614"/>
                  </a:lnTo>
                  <a:lnTo>
                    <a:pt x="983" y="620"/>
                  </a:lnTo>
                  <a:lnTo>
                    <a:pt x="976" y="626"/>
                  </a:lnTo>
                  <a:lnTo>
                    <a:pt x="969" y="630"/>
                  </a:lnTo>
                  <a:lnTo>
                    <a:pt x="962" y="635"/>
                  </a:lnTo>
                  <a:lnTo>
                    <a:pt x="955" y="640"/>
                  </a:lnTo>
                  <a:lnTo>
                    <a:pt x="946" y="644"/>
                  </a:lnTo>
                  <a:lnTo>
                    <a:pt x="937" y="648"/>
                  </a:lnTo>
                  <a:lnTo>
                    <a:pt x="925" y="651"/>
                  </a:lnTo>
                  <a:lnTo>
                    <a:pt x="913" y="654"/>
                  </a:lnTo>
                  <a:lnTo>
                    <a:pt x="898" y="655"/>
                  </a:lnTo>
                  <a:lnTo>
                    <a:pt x="883" y="654"/>
                  </a:lnTo>
                  <a:lnTo>
                    <a:pt x="864" y="652"/>
                  </a:lnTo>
                  <a:lnTo>
                    <a:pt x="854" y="651"/>
                  </a:lnTo>
                  <a:lnTo>
                    <a:pt x="843" y="650"/>
                  </a:lnTo>
                  <a:lnTo>
                    <a:pt x="830" y="649"/>
                  </a:lnTo>
                  <a:lnTo>
                    <a:pt x="817" y="649"/>
                  </a:lnTo>
                  <a:lnTo>
                    <a:pt x="803" y="649"/>
                  </a:lnTo>
                  <a:lnTo>
                    <a:pt x="788" y="650"/>
                  </a:lnTo>
                  <a:lnTo>
                    <a:pt x="774" y="650"/>
                  </a:lnTo>
                  <a:lnTo>
                    <a:pt x="758" y="651"/>
                  </a:lnTo>
                  <a:lnTo>
                    <a:pt x="744" y="652"/>
                  </a:lnTo>
                  <a:lnTo>
                    <a:pt x="729" y="654"/>
                  </a:lnTo>
                  <a:lnTo>
                    <a:pt x="715" y="655"/>
                  </a:lnTo>
                  <a:lnTo>
                    <a:pt x="700" y="658"/>
                  </a:lnTo>
                  <a:lnTo>
                    <a:pt x="687" y="660"/>
                  </a:lnTo>
                  <a:lnTo>
                    <a:pt x="675" y="663"/>
                  </a:lnTo>
                  <a:lnTo>
                    <a:pt x="662" y="665"/>
                  </a:lnTo>
                  <a:lnTo>
                    <a:pt x="652" y="668"/>
                  </a:lnTo>
                  <a:close/>
                </a:path>
              </a:pathLst>
            </a:custGeom>
            <a:solidFill>
              <a:srgbClr val="C6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17" name="Freeform 197">
              <a:extLst>
                <a:ext uri="{FF2B5EF4-FFF2-40B4-BE49-F238E27FC236}">
                  <a16:creationId xmlns:a16="http://schemas.microsoft.com/office/drawing/2014/main" id="{B85E74F7-66A7-40AF-8CBB-A9F220B1F154}"/>
                </a:ext>
              </a:extLst>
            </p:cNvPr>
            <p:cNvSpPr>
              <a:spLocks/>
            </p:cNvSpPr>
            <p:nvPr/>
          </p:nvSpPr>
          <p:spPr bwMode="auto">
            <a:xfrm>
              <a:off x="881" y="3780"/>
              <a:ext cx="325" cy="265"/>
            </a:xfrm>
            <a:custGeom>
              <a:avLst/>
              <a:gdLst>
                <a:gd name="T0" fmla="*/ 922 w 974"/>
                <a:gd name="T1" fmla="*/ 127 h 796"/>
                <a:gd name="T2" fmla="*/ 954 w 974"/>
                <a:gd name="T3" fmla="*/ 114 h 796"/>
                <a:gd name="T4" fmla="*/ 972 w 974"/>
                <a:gd name="T5" fmla="*/ 85 h 796"/>
                <a:gd name="T6" fmla="*/ 971 w 974"/>
                <a:gd name="T7" fmla="*/ 50 h 796"/>
                <a:gd name="T8" fmla="*/ 952 w 974"/>
                <a:gd name="T9" fmla="*/ 21 h 796"/>
                <a:gd name="T10" fmla="*/ 920 w 974"/>
                <a:gd name="T11" fmla="*/ 7 h 796"/>
                <a:gd name="T12" fmla="*/ 875 w 974"/>
                <a:gd name="T13" fmla="*/ 1 h 796"/>
                <a:gd name="T14" fmla="*/ 814 w 974"/>
                <a:gd name="T15" fmla="*/ 2 h 796"/>
                <a:gd name="T16" fmla="*/ 766 w 974"/>
                <a:gd name="T17" fmla="*/ 10 h 796"/>
                <a:gd name="T18" fmla="*/ 719 w 974"/>
                <a:gd name="T19" fmla="*/ 27 h 796"/>
                <a:gd name="T20" fmla="*/ 666 w 974"/>
                <a:gd name="T21" fmla="*/ 53 h 796"/>
                <a:gd name="T22" fmla="*/ 606 w 974"/>
                <a:gd name="T23" fmla="*/ 92 h 796"/>
                <a:gd name="T24" fmla="*/ 544 w 974"/>
                <a:gd name="T25" fmla="*/ 145 h 796"/>
                <a:gd name="T26" fmla="*/ 481 w 974"/>
                <a:gd name="T27" fmla="*/ 212 h 796"/>
                <a:gd name="T28" fmla="*/ 426 w 974"/>
                <a:gd name="T29" fmla="*/ 278 h 796"/>
                <a:gd name="T30" fmla="*/ 376 w 974"/>
                <a:gd name="T31" fmla="*/ 339 h 796"/>
                <a:gd name="T32" fmla="*/ 327 w 974"/>
                <a:gd name="T33" fmla="*/ 389 h 796"/>
                <a:gd name="T34" fmla="*/ 276 w 974"/>
                <a:gd name="T35" fmla="*/ 429 h 796"/>
                <a:gd name="T36" fmla="*/ 218 w 974"/>
                <a:gd name="T37" fmla="*/ 456 h 796"/>
                <a:gd name="T38" fmla="*/ 143 w 974"/>
                <a:gd name="T39" fmla="*/ 476 h 796"/>
                <a:gd name="T40" fmla="*/ 116 w 974"/>
                <a:gd name="T41" fmla="*/ 475 h 796"/>
                <a:gd name="T42" fmla="*/ 74 w 974"/>
                <a:gd name="T43" fmla="*/ 480 h 796"/>
                <a:gd name="T44" fmla="*/ 24 w 974"/>
                <a:gd name="T45" fmla="*/ 520 h 796"/>
                <a:gd name="T46" fmla="*/ 0 w 974"/>
                <a:gd name="T47" fmla="*/ 602 h 796"/>
                <a:gd name="T48" fmla="*/ 8 w 974"/>
                <a:gd name="T49" fmla="*/ 657 h 796"/>
                <a:gd name="T50" fmla="*/ 25 w 974"/>
                <a:gd name="T51" fmla="*/ 701 h 796"/>
                <a:gd name="T52" fmla="*/ 57 w 974"/>
                <a:gd name="T53" fmla="*/ 752 h 796"/>
                <a:gd name="T54" fmla="*/ 92 w 974"/>
                <a:gd name="T55" fmla="*/ 782 h 796"/>
                <a:gd name="T56" fmla="*/ 128 w 974"/>
                <a:gd name="T57" fmla="*/ 795 h 796"/>
                <a:gd name="T58" fmla="*/ 160 w 974"/>
                <a:gd name="T59" fmla="*/ 795 h 796"/>
                <a:gd name="T60" fmla="*/ 187 w 974"/>
                <a:gd name="T61" fmla="*/ 786 h 796"/>
                <a:gd name="T62" fmla="*/ 242 w 974"/>
                <a:gd name="T63" fmla="*/ 748 h 796"/>
                <a:gd name="T64" fmla="*/ 299 w 974"/>
                <a:gd name="T65" fmla="*/ 693 h 796"/>
                <a:gd name="T66" fmla="*/ 345 w 974"/>
                <a:gd name="T67" fmla="*/ 647 h 796"/>
                <a:gd name="T68" fmla="*/ 390 w 974"/>
                <a:gd name="T69" fmla="*/ 588 h 796"/>
                <a:gd name="T70" fmla="*/ 431 w 974"/>
                <a:gd name="T71" fmla="*/ 520 h 796"/>
                <a:gd name="T72" fmla="*/ 452 w 974"/>
                <a:gd name="T73" fmla="*/ 476 h 796"/>
                <a:gd name="T74" fmla="*/ 483 w 974"/>
                <a:gd name="T75" fmla="*/ 426 h 796"/>
                <a:gd name="T76" fmla="*/ 526 w 974"/>
                <a:gd name="T77" fmla="*/ 364 h 796"/>
                <a:gd name="T78" fmla="*/ 579 w 974"/>
                <a:gd name="T79" fmla="*/ 298 h 796"/>
                <a:gd name="T80" fmla="*/ 638 w 974"/>
                <a:gd name="T81" fmla="*/ 236 h 796"/>
                <a:gd name="T82" fmla="*/ 693 w 974"/>
                <a:gd name="T83" fmla="*/ 191 h 796"/>
                <a:gd name="T84" fmla="*/ 730 w 974"/>
                <a:gd name="T85" fmla="*/ 163 h 796"/>
                <a:gd name="T86" fmla="*/ 764 w 974"/>
                <a:gd name="T87" fmla="*/ 144 h 796"/>
                <a:gd name="T88" fmla="*/ 800 w 974"/>
                <a:gd name="T89" fmla="*/ 132 h 796"/>
                <a:gd name="T90" fmla="*/ 842 w 974"/>
                <a:gd name="T91" fmla="*/ 127 h 796"/>
                <a:gd name="T92" fmla="*/ 897 w 974"/>
                <a:gd name="T93" fmla="*/ 128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74" h="796">
                  <a:moveTo>
                    <a:pt x="897" y="128"/>
                  </a:moveTo>
                  <a:lnTo>
                    <a:pt x="909" y="128"/>
                  </a:lnTo>
                  <a:lnTo>
                    <a:pt x="922" y="127"/>
                  </a:lnTo>
                  <a:lnTo>
                    <a:pt x="933" y="124"/>
                  </a:lnTo>
                  <a:lnTo>
                    <a:pt x="944" y="120"/>
                  </a:lnTo>
                  <a:lnTo>
                    <a:pt x="954" y="114"/>
                  </a:lnTo>
                  <a:lnTo>
                    <a:pt x="961" y="105"/>
                  </a:lnTo>
                  <a:lnTo>
                    <a:pt x="968" y="96"/>
                  </a:lnTo>
                  <a:lnTo>
                    <a:pt x="972" y="85"/>
                  </a:lnTo>
                  <a:lnTo>
                    <a:pt x="974" y="72"/>
                  </a:lnTo>
                  <a:lnTo>
                    <a:pt x="974" y="61"/>
                  </a:lnTo>
                  <a:lnTo>
                    <a:pt x="971" y="50"/>
                  </a:lnTo>
                  <a:lnTo>
                    <a:pt x="967" y="38"/>
                  </a:lnTo>
                  <a:lnTo>
                    <a:pt x="960" y="29"/>
                  </a:lnTo>
                  <a:lnTo>
                    <a:pt x="952" y="21"/>
                  </a:lnTo>
                  <a:lnTo>
                    <a:pt x="941" y="14"/>
                  </a:lnTo>
                  <a:lnTo>
                    <a:pt x="930" y="9"/>
                  </a:lnTo>
                  <a:lnTo>
                    <a:pt x="920" y="7"/>
                  </a:lnTo>
                  <a:lnTo>
                    <a:pt x="907" y="4"/>
                  </a:lnTo>
                  <a:lnTo>
                    <a:pt x="892" y="2"/>
                  </a:lnTo>
                  <a:lnTo>
                    <a:pt x="875" y="1"/>
                  </a:lnTo>
                  <a:lnTo>
                    <a:pt x="857" y="0"/>
                  </a:lnTo>
                  <a:lnTo>
                    <a:pt x="836" y="1"/>
                  </a:lnTo>
                  <a:lnTo>
                    <a:pt x="814" y="2"/>
                  </a:lnTo>
                  <a:lnTo>
                    <a:pt x="792" y="5"/>
                  </a:lnTo>
                  <a:lnTo>
                    <a:pt x="779" y="7"/>
                  </a:lnTo>
                  <a:lnTo>
                    <a:pt x="766" y="10"/>
                  </a:lnTo>
                  <a:lnTo>
                    <a:pt x="751" y="15"/>
                  </a:lnTo>
                  <a:lnTo>
                    <a:pt x="736" y="20"/>
                  </a:lnTo>
                  <a:lnTo>
                    <a:pt x="719" y="27"/>
                  </a:lnTo>
                  <a:lnTo>
                    <a:pt x="702" y="34"/>
                  </a:lnTo>
                  <a:lnTo>
                    <a:pt x="684" y="43"/>
                  </a:lnTo>
                  <a:lnTo>
                    <a:pt x="666" y="53"/>
                  </a:lnTo>
                  <a:lnTo>
                    <a:pt x="646" y="65"/>
                  </a:lnTo>
                  <a:lnTo>
                    <a:pt x="627" y="78"/>
                  </a:lnTo>
                  <a:lnTo>
                    <a:pt x="606" y="92"/>
                  </a:lnTo>
                  <a:lnTo>
                    <a:pt x="585" y="108"/>
                  </a:lnTo>
                  <a:lnTo>
                    <a:pt x="565" y="126"/>
                  </a:lnTo>
                  <a:lnTo>
                    <a:pt x="544" y="145"/>
                  </a:lnTo>
                  <a:lnTo>
                    <a:pt x="522" y="165"/>
                  </a:lnTo>
                  <a:lnTo>
                    <a:pt x="502" y="188"/>
                  </a:lnTo>
                  <a:lnTo>
                    <a:pt x="481" y="212"/>
                  </a:lnTo>
                  <a:lnTo>
                    <a:pt x="462" y="234"/>
                  </a:lnTo>
                  <a:lnTo>
                    <a:pt x="444" y="256"/>
                  </a:lnTo>
                  <a:lnTo>
                    <a:pt x="426" y="278"/>
                  </a:lnTo>
                  <a:lnTo>
                    <a:pt x="409" y="299"/>
                  </a:lnTo>
                  <a:lnTo>
                    <a:pt x="392" y="319"/>
                  </a:lnTo>
                  <a:lnTo>
                    <a:pt x="376" y="339"/>
                  </a:lnTo>
                  <a:lnTo>
                    <a:pt x="359" y="356"/>
                  </a:lnTo>
                  <a:lnTo>
                    <a:pt x="343" y="374"/>
                  </a:lnTo>
                  <a:lnTo>
                    <a:pt x="327" y="389"/>
                  </a:lnTo>
                  <a:lnTo>
                    <a:pt x="310" y="405"/>
                  </a:lnTo>
                  <a:lnTo>
                    <a:pt x="293" y="418"/>
                  </a:lnTo>
                  <a:lnTo>
                    <a:pt x="276" y="429"/>
                  </a:lnTo>
                  <a:lnTo>
                    <a:pt x="257" y="440"/>
                  </a:lnTo>
                  <a:lnTo>
                    <a:pt x="239" y="449"/>
                  </a:lnTo>
                  <a:lnTo>
                    <a:pt x="218" y="456"/>
                  </a:lnTo>
                  <a:lnTo>
                    <a:pt x="183" y="466"/>
                  </a:lnTo>
                  <a:lnTo>
                    <a:pt x="159" y="473"/>
                  </a:lnTo>
                  <a:lnTo>
                    <a:pt x="143" y="476"/>
                  </a:lnTo>
                  <a:lnTo>
                    <a:pt x="131" y="477"/>
                  </a:lnTo>
                  <a:lnTo>
                    <a:pt x="124" y="476"/>
                  </a:lnTo>
                  <a:lnTo>
                    <a:pt x="116" y="475"/>
                  </a:lnTo>
                  <a:lnTo>
                    <a:pt x="105" y="475"/>
                  </a:lnTo>
                  <a:lnTo>
                    <a:pt x="91" y="476"/>
                  </a:lnTo>
                  <a:lnTo>
                    <a:pt x="74" y="480"/>
                  </a:lnTo>
                  <a:lnTo>
                    <a:pt x="56" y="489"/>
                  </a:lnTo>
                  <a:lnTo>
                    <a:pt x="39" y="503"/>
                  </a:lnTo>
                  <a:lnTo>
                    <a:pt x="24" y="520"/>
                  </a:lnTo>
                  <a:lnTo>
                    <a:pt x="12" y="543"/>
                  </a:lnTo>
                  <a:lnTo>
                    <a:pt x="3" y="570"/>
                  </a:lnTo>
                  <a:lnTo>
                    <a:pt x="0" y="602"/>
                  </a:lnTo>
                  <a:lnTo>
                    <a:pt x="4" y="638"/>
                  </a:lnTo>
                  <a:lnTo>
                    <a:pt x="6" y="647"/>
                  </a:lnTo>
                  <a:lnTo>
                    <a:pt x="8" y="657"/>
                  </a:lnTo>
                  <a:lnTo>
                    <a:pt x="12" y="668"/>
                  </a:lnTo>
                  <a:lnTo>
                    <a:pt x="16" y="678"/>
                  </a:lnTo>
                  <a:lnTo>
                    <a:pt x="25" y="701"/>
                  </a:lnTo>
                  <a:lnTo>
                    <a:pt x="35" y="720"/>
                  </a:lnTo>
                  <a:lnTo>
                    <a:pt x="46" y="738"/>
                  </a:lnTo>
                  <a:lnTo>
                    <a:pt x="57" y="752"/>
                  </a:lnTo>
                  <a:lnTo>
                    <a:pt x="68" y="765"/>
                  </a:lnTo>
                  <a:lnTo>
                    <a:pt x="81" y="774"/>
                  </a:lnTo>
                  <a:lnTo>
                    <a:pt x="92" y="782"/>
                  </a:lnTo>
                  <a:lnTo>
                    <a:pt x="104" y="787"/>
                  </a:lnTo>
                  <a:lnTo>
                    <a:pt x="116" y="792"/>
                  </a:lnTo>
                  <a:lnTo>
                    <a:pt x="128" y="795"/>
                  </a:lnTo>
                  <a:lnTo>
                    <a:pt x="139" y="796"/>
                  </a:lnTo>
                  <a:lnTo>
                    <a:pt x="150" y="796"/>
                  </a:lnTo>
                  <a:lnTo>
                    <a:pt x="160" y="795"/>
                  </a:lnTo>
                  <a:lnTo>
                    <a:pt x="170" y="792"/>
                  </a:lnTo>
                  <a:lnTo>
                    <a:pt x="179" y="789"/>
                  </a:lnTo>
                  <a:lnTo>
                    <a:pt x="187" y="786"/>
                  </a:lnTo>
                  <a:lnTo>
                    <a:pt x="203" y="777"/>
                  </a:lnTo>
                  <a:lnTo>
                    <a:pt x="222" y="764"/>
                  </a:lnTo>
                  <a:lnTo>
                    <a:pt x="242" y="748"/>
                  </a:lnTo>
                  <a:lnTo>
                    <a:pt x="261" y="731"/>
                  </a:lnTo>
                  <a:lnTo>
                    <a:pt x="281" y="712"/>
                  </a:lnTo>
                  <a:lnTo>
                    <a:pt x="299" y="693"/>
                  </a:lnTo>
                  <a:lnTo>
                    <a:pt x="316" y="677"/>
                  </a:lnTo>
                  <a:lnTo>
                    <a:pt x="330" y="662"/>
                  </a:lnTo>
                  <a:lnTo>
                    <a:pt x="345" y="647"/>
                  </a:lnTo>
                  <a:lnTo>
                    <a:pt x="360" y="629"/>
                  </a:lnTo>
                  <a:lnTo>
                    <a:pt x="376" y="610"/>
                  </a:lnTo>
                  <a:lnTo>
                    <a:pt x="390" y="588"/>
                  </a:lnTo>
                  <a:lnTo>
                    <a:pt x="405" y="567"/>
                  </a:lnTo>
                  <a:lnTo>
                    <a:pt x="418" y="544"/>
                  </a:lnTo>
                  <a:lnTo>
                    <a:pt x="431" y="520"/>
                  </a:lnTo>
                  <a:lnTo>
                    <a:pt x="442" y="496"/>
                  </a:lnTo>
                  <a:lnTo>
                    <a:pt x="446" y="487"/>
                  </a:lnTo>
                  <a:lnTo>
                    <a:pt x="452" y="476"/>
                  </a:lnTo>
                  <a:lnTo>
                    <a:pt x="461" y="461"/>
                  </a:lnTo>
                  <a:lnTo>
                    <a:pt x="471" y="445"/>
                  </a:lnTo>
                  <a:lnTo>
                    <a:pt x="483" y="426"/>
                  </a:lnTo>
                  <a:lnTo>
                    <a:pt x="497" y="407"/>
                  </a:lnTo>
                  <a:lnTo>
                    <a:pt x="511" y="386"/>
                  </a:lnTo>
                  <a:lnTo>
                    <a:pt x="526" y="364"/>
                  </a:lnTo>
                  <a:lnTo>
                    <a:pt x="543" y="343"/>
                  </a:lnTo>
                  <a:lnTo>
                    <a:pt x="561" y="320"/>
                  </a:lnTo>
                  <a:lnTo>
                    <a:pt x="579" y="298"/>
                  </a:lnTo>
                  <a:lnTo>
                    <a:pt x="599" y="277"/>
                  </a:lnTo>
                  <a:lnTo>
                    <a:pt x="618" y="256"/>
                  </a:lnTo>
                  <a:lnTo>
                    <a:pt x="638" y="236"/>
                  </a:lnTo>
                  <a:lnTo>
                    <a:pt x="658" y="218"/>
                  </a:lnTo>
                  <a:lnTo>
                    <a:pt x="678" y="201"/>
                  </a:lnTo>
                  <a:lnTo>
                    <a:pt x="693" y="191"/>
                  </a:lnTo>
                  <a:lnTo>
                    <a:pt x="706" y="181"/>
                  </a:lnTo>
                  <a:lnTo>
                    <a:pt x="718" y="171"/>
                  </a:lnTo>
                  <a:lnTo>
                    <a:pt x="730" y="163"/>
                  </a:lnTo>
                  <a:lnTo>
                    <a:pt x="742" y="156"/>
                  </a:lnTo>
                  <a:lnTo>
                    <a:pt x="752" y="150"/>
                  </a:lnTo>
                  <a:lnTo>
                    <a:pt x="764" y="144"/>
                  </a:lnTo>
                  <a:lnTo>
                    <a:pt x="775" y="139"/>
                  </a:lnTo>
                  <a:lnTo>
                    <a:pt x="788" y="135"/>
                  </a:lnTo>
                  <a:lnTo>
                    <a:pt x="800" y="132"/>
                  </a:lnTo>
                  <a:lnTo>
                    <a:pt x="812" y="129"/>
                  </a:lnTo>
                  <a:lnTo>
                    <a:pt x="827" y="128"/>
                  </a:lnTo>
                  <a:lnTo>
                    <a:pt x="842" y="127"/>
                  </a:lnTo>
                  <a:lnTo>
                    <a:pt x="859" y="126"/>
                  </a:lnTo>
                  <a:lnTo>
                    <a:pt x="877" y="127"/>
                  </a:lnTo>
                  <a:lnTo>
                    <a:pt x="897" y="128"/>
                  </a:lnTo>
                  <a:close/>
                </a:path>
              </a:pathLst>
            </a:custGeom>
            <a:solidFill>
              <a:srgbClr val="C6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18" name="Freeform 198">
              <a:extLst>
                <a:ext uri="{FF2B5EF4-FFF2-40B4-BE49-F238E27FC236}">
                  <a16:creationId xmlns:a16="http://schemas.microsoft.com/office/drawing/2014/main" id="{E2D4B552-F98C-4414-B860-96549E8898F1}"/>
                </a:ext>
              </a:extLst>
            </p:cNvPr>
            <p:cNvSpPr>
              <a:spLocks/>
            </p:cNvSpPr>
            <p:nvPr/>
          </p:nvSpPr>
          <p:spPr bwMode="auto">
            <a:xfrm>
              <a:off x="1173" y="3782"/>
              <a:ext cx="60" cy="44"/>
            </a:xfrm>
            <a:custGeom>
              <a:avLst/>
              <a:gdLst>
                <a:gd name="T0" fmla="*/ 59 w 180"/>
                <a:gd name="T1" fmla="*/ 4 h 134"/>
                <a:gd name="T2" fmla="*/ 50 w 180"/>
                <a:gd name="T3" fmla="*/ 1 h 134"/>
                <a:gd name="T4" fmla="*/ 41 w 180"/>
                <a:gd name="T5" fmla="*/ 0 h 134"/>
                <a:gd name="T6" fmla="*/ 32 w 180"/>
                <a:gd name="T7" fmla="*/ 4 h 134"/>
                <a:gd name="T8" fmla="*/ 25 w 180"/>
                <a:gd name="T9" fmla="*/ 18 h 134"/>
                <a:gd name="T10" fmla="*/ 18 w 180"/>
                <a:gd name="T11" fmla="*/ 34 h 134"/>
                <a:gd name="T12" fmla="*/ 8 w 180"/>
                <a:gd name="T13" fmla="*/ 52 h 134"/>
                <a:gd name="T14" fmla="*/ 0 w 180"/>
                <a:gd name="T15" fmla="*/ 82 h 134"/>
                <a:gd name="T16" fmla="*/ 10 w 180"/>
                <a:gd name="T17" fmla="*/ 102 h 134"/>
                <a:gd name="T18" fmla="*/ 18 w 180"/>
                <a:gd name="T19" fmla="*/ 122 h 134"/>
                <a:gd name="T20" fmla="*/ 36 w 180"/>
                <a:gd name="T21" fmla="*/ 128 h 134"/>
                <a:gd name="T22" fmla="*/ 50 w 180"/>
                <a:gd name="T23" fmla="*/ 128 h 134"/>
                <a:gd name="T24" fmla="*/ 62 w 180"/>
                <a:gd name="T25" fmla="*/ 126 h 134"/>
                <a:gd name="T26" fmla="*/ 72 w 180"/>
                <a:gd name="T27" fmla="*/ 125 h 134"/>
                <a:gd name="T28" fmla="*/ 80 w 180"/>
                <a:gd name="T29" fmla="*/ 125 h 134"/>
                <a:gd name="T30" fmla="*/ 88 w 180"/>
                <a:gd name="T31" fmla="*/ 125 h 134"/>
                <a:gd name="T32" fmla="*/ 96 w 180"/>
                <a:gd name="T33" fmla="*/ 126 h 134"/>
                <a:gd name="T34" fmla="*/ 104 w 180"/>
                <a:gd name="T35" fmla="*/ 128 h 134"/>
                <a:gd name="T36" fmla="*/ 110 w 180"/>
                <a:gd name="T37" fmla="*/ 130 h 134"/>
                <a:gd name="T38" fmla="*/ 120 w 180"/>
                <a:gd name="T39" fmla="*/ 132 h 134"/>
                <a:gd name="T40" fmla="*/ 130 w 180"/>
                <a:gd name="T41" fmla="*/ 133 h 134"/>
                <a:gd name="T42" fmla="*/ 141 w 180"/>
                <a:gd name="T43" fmla="*/ 134 h 134"/>
                <a:gd name="T44" fmla="*/ 153 w 180"/>
                <a:gd name="T45" fmla="*/ 134 h 134"/>
                <a:gd name="T46" fmla="*/ 164 w 180"/>
                <a:gd name="T47" fmla="*/ 128 h 134"/>
                <a:gd name="T48" fmla="*/ 170 w 180"/>
                <a:gd name="T49" fmla="*/ 122 h 134"/>
                <a:gd name="T50" fmla="*/ 176 w 180"/>
                <a:gd name="T51" fmla="*/ 116 h 134"/>
                <a:gd name="T52" fmla="*/ 180 w 180"/>
                <a:gd name="T53" fmla="*/ 106 h 134"/>
                <a:gd name="T54" fmla="*/ 179 w 180"/>
                <a:gd name="T55" fmla="*/ 93 h 134"/>
                <a:gd name="T56" fmla="*/ 174 w 180"/>
                <a:gd name="T57" fmla="*/ 80 h 134"/>
                <a:gd name="T58" fmla="*/ 171 w 180"/>
                <a:gd name="T59" fmla="*/ 62 h 134"/>
                <a:gd name="T60" fmla="*/ 167 w 180"/>
                <a:gd name="T61" fmla="*/ 51 h 134"/>
                <a:gd name="T62" fmla="*/ 161 w 180"/>
                <a:gd name="T63" fmla="*/ 45 h 134"/>
                <a:gd name="T64" fmla="*/ 153 w 180"/>
                <a:gd name="T65" fmla="*/ 40 h 134"/>
                <a:gd name="T66" fmla="*/ 143 w 180"/>
                <a:gd name="T67" fmla="*/ 35 h 134"/>
                <a:gd name="T68" fmla="*/ 128 w 180"/>
                <a:gd name="T69" fmla="*/ 31 h 134"/>
                <a:gd name="T70" fmla="*/ 115 w 180"/>
                <a:gd name="T71" fmla="*/ 25 h 134"/>
                <a:gd name="T72" fmla="*/ 103 w 180"/>
                <a:gd name="T73" fmla="*/ 15 h 134"/>
                <a:gd name="T74" fmla="*/ 91 w 180"/>
                <a:gd name="T75" fmla="*/ 8 h 134"/>
                <a:gd name="T76" fmla="*/ 80 w 180"/>
                <a:gd name="T77" fmla="*/ 9 h 134"/>
                <a:gd name="T78" fmla="*/ 70 w 180"/>
                <a:gd name="T79" fmla="*/ 1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0" h="134">
                  <a:moveTo>
                    <a:pt x="63" y="7"/>
                  </a:moveTo>
                  <a:lnTo>
                    <a:pt x="59" y="4"/>
                  </a:lnTo>
                  <a:lnTo>
                    <a:pt x="55" y="2"/>
                  </a:lnTo>
                  <a:lnTo>
                    <a:pt x="50" y="1"/>
                  </a:lnTo>
                  <a:lnTo>
                    <a:pt x="46" y="0"/>
                  </a:lnTo>
                  <a:lnTo>
                    <a:pt x="41" y="0"/>
                  </a:lnTo>
                  <a:lnTo>
                    <a:pt x="36" y="1"/>
                  </a:lnTo>
                  <a:lnTo>
                    <a:pt x="32" y="4"/>
                  </a:lnTo>
                  <a:lnTo>
                    <a:pt x="29" y="9"/>
                  </a:lnTo>
                  <a:lnTo>
                    <a:pt x="25" y="18"/>
                  </a:lnTo>
                  <a:lnTo>
                    <a:pt x="22" y="26"/>
                  </a:lnTo>
                  <a:lnTo>
                    <a:pt x="18" y="34"/>
                  </a:lnTo>
                  <a:lnTo>
                    <a:pt x="14" y="42"/>
                  </a:lnTo>
                  <a:lnTo>
                    <a:pt x="8" y="52"/>
                  </a:lnTo>
                  <a:lnTo>
                    <a:pt x="1" y="66"/>
                  </a:lnTo>
                  <a:lnTo>
                    <a:pt x="0" y="82"/>
                  </a:lnTo>
                  <a:lnTo>
                    <a:pt x="9" y="93"/>
                  </a:lnTo>
                  <a:lnTo>
                    <a:pt x="10" y="102"/>
                  </a:lnTo>
                  <a:lnTo>
                    <a:pt x="12" y="113"/>
                  </a:lnTo>
                  <a:lnTo>
                    <a:pt x="18" y="122"/>
                  </a:lnTo>
                  <a:lnTo>
                    <a:pt x="29" y="127"/>
                  </a:lnTo>
                  <a:lnTo>
                    <a:pt x="36" y="128"/>
                  </a:lnTo>
                  <a:lnTo>
                    <a:pt x="44" y="128"/>
                  </a:lnTo>
                  <a:lnTo>
                    <a:pt x="50" y="128"/>
                  </a:lnTo>
                  <a:lnTo>
                    <a:pt x="56" y="127"/>
                  </a:lnTo>
                  <a:lnTo>
                    <a:pt x="62" y="126"/>
                  </a:lnTo>
                  <a:lnTo>
                    <a:pt x="67" y="126"/>
                  </a:lnTo>
                  <a:lnTo>
                    <a:pt x="72" y="125"/>
                  </a:lnTo>
                  <a:lnTo>
                    <a:pt x="76" y="125"/>
                  </a:lnTo>
                  <a:lnTo>
                    <a:pt x="80" y="125"/>
                  </a:lnTo>
                  <a:lnTo>
                    <a:pt x="84" y="125"/>
                  </a:lnTo>
                  <a:lnTo>
                    <a:pt x="88" y="125"/>
                  </a:lnTo>
                  <a:lnTo>
                    <a:pt x="92" y="126"/>
                  </a:lnTo>
                  <a:lnTo>
                    <a:pt x="96" y="126"/>
                  </a:lnTo>
                  <a:lnTo>
                    <a:pt x="99" y="127"/>
                  </a:lnTo>
                  <a:lnTo>
                    <a:pt x="104" y="128"/>
                  </a:lnTo>
                  <a:lnTo>
                    <a:pt x="107" y="129"/>
                  </a:lnTo>
                  <a:lnTo>
                    <a:pt x="110" y="130"/>
                  </a:lnTo>
                  <a:lnTo>
                    <a:pt x="115" y="131"/>
                  </a:lnTo>
                  <a:lnTo>
                    <a:pt x="120" y="132"/>
                  </a:lnTo>
                  <a:lnTo>
                    <a:pt x="125" y="132"/>
                  </a:lnTo>
                  <a:lnTo>
                    <a:pt x="130" y="133"/>
                  </a:lnTo>
                  <a:lnTo>
                    <a:pt x="136" y="133"/>
                  </a:lnTo>
                  <a:lnTo>
                    <a:pt x="141" y="134"/>
                  </a:lnTo>
                  <a:lnTo>
                    <a:pt x="145" y="134"/>
                  </a:lnTo>
                  <a:lnTo>
                    <a:pt x="153" y="134"/>
                  </a:lnTo>
                  <a:lnTo>
                    <a:pt x="160" y="132"/>
                  </a:lnTo>
                  <a:lnTo>
                    <a:pt x="164" y="128"/>
                  </a:lnTo>
                  <a:lnTo>
                    <a:pt x="165" y="122"/>
                  </a:lnTo>
                  <a:lnTo>
                    <a:pt x="170" y="122"/>
                  </a:lnTo>
                  <a:lnTo>
                    <a:pt x="173" y="119"/>
                  </a:lnTo>
                  <a:lnTo>
                    <a:pt x="176" y="116"/>
                  </a:lnTo>
                  <a:lnTo>
                    <a:pt x="179" y="111"/>
                  </a:lnTo>
                  <a:lnTo>
                    <a:pt x="180" y="106"/>
                  </a:lnTo>
                  <a:lnTo>
                    <a:pt x="180" y="99"/>
                  </a:lnTo>
                  <a:lnTo>
                    <a:pt x="179" y="93"/>
                  </a:lnTo>
                  <a:lnTo>
                    <a:pt x="176" y="87"/>
                  </a:lnTo>
                  <a:lnTo>
                    <a:pt x="174" y="80"/>
                  </a:lnTo>
                  <a:lnTo>
                    <a:pt x="172" y="71"/>
                  </a:lnTo>
                  <a:lnTo>
                    <a:pt x="171" y="62"/>
                  </a:lnTo>
                  <a:lnTo>
                    <a:pt x="169" y="55"/>
                  </a:lnTo>
                  <a:lnTo>
                    <a:pt x="167" y="51"/>
                  </a:lnTo>
                  <a:lnTo>
                    <a:pt x="164" y="48"/>
                  </a:lnTo>
                  <a:lnTo>
                    <a:pt x="161" y="45"/>
                  </a:lnTo>
                  <a:lnTo>
                    <a:pt x="157" y="42"/>
                  </a:lnTo>
                  <a:lnTo>
                    <a:pt x="153" y="40"/>
                  </a:lnTo>
                  <a:lnTo>
                    <a:pt x="148" y="37"/>
                  </a:lnTo>
                  <a:lnTo>
                    <a:pt x="143" y="35"/>
                  </a:lnTo>
                  <a:lnTo>
                    <a:pt x="137" y="33"/>
                  </a:lnTo>
                  <a:lnTo>
                    <a:pt x="128" y="31"/>
                  </a:lnTo>
                  <a:lnTo>
                    <a:pt x="121" y="28"/>
                  </a:lnTo>
                  <a:lnTo>
                    <a:pt x="115" y="25"/>
                  </a:lnTo>
                  <a:lnTo>
                    <a:pt x="109" y="20"/>
                  </a:lnTo>
                  <a:lnTo>
                    <a:pt x="103" y="15"/>
                  </a:lnTo>
                  <a:lnTo>
                    <a:pt x="97" y="11"/>
                  </a:lnTo>
                  <a:lnTo>
                    <a:pt x="91" y="8"/>
                  </a:lnTo>
                  <a:lnTo>
                    <a:pt x="85" y="8"/>
                  </a:lnTo>
                  <a:lnTo>
                    <a:pt x="80" y="9"/>
                  </a:lnTo>
                  <a:lnTo>
                    <a:pt x="75" y="10"/>
                  </a:lnTo>
                  <a:lnTo>
                    <a:pt x="70" y="10"/>
                  </a:lnTo>
                  <a:lnTo>
                    <a:pt x="63" y="7"/>
                  </a:lnTo>
                  <a:close/>
                </a:path>
              </a:pathLst>
            </a:custGeom>
            <a:solidFill>
              <a:srgbClr val="C6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19" name="Freeform 199">
              <a:extLst>
                <a:ext uri="{FF2B5EF4-FFF2-40B4-BE49-F238E27FC236}">
                  <a16:creationId xmlns:a16="http://schemas.microsoft.com/office/drawing/2014/main" id="{CF8AA280-6206-4443-A292-A16177C6E1D6}"/>
                </a:ext>
              </a:extLst>
            </p:cNvPr>
            <p:cNvSpPr>
              <a:spLocks/>
            </p:cNvSpPr>
            <p:nvPr/>
          </p:nvSpPr>
          <p:spPr bwMode="auto">
            <a:xfrm>
              <a:off x="1173" y="3785"/>
              <a:ext cx="55" cy="41"/>
            </a:xfrm>
            <a:custGeom>
              <a:avLst/>
              <a:gdLst>
                <a:gd name="T0" fmla="*/ 29 w 165"/>
                <a:gd name="T1" fmla="*/ 8 h 125"/>
                <a:gd name="T2" fmla="*/ 28 w 165"/>
                <a:gd name="T3" fmla="*/ 21 h 125"/>
                <a:gd name="T4" fmla="*/ 20 w 165"/>
                <a:gd name="T5" fmla="*/ 37 h 125"/>
                <a:gd name="T6" fmla="*/ 15 w 165"/>
                <a:gd name="T7" fmla="*/ 57 h 125"/>
                <a:gd name="T8" fmla="*/ 25 w 165"/>
                <a:gd name="T9" fmla="*/ 66 h 125"/>
                <a:gd name="T10" fmla="*/ 31 w 165"/>
                <a:gd name="T11" fmla="*/ 56 h 125"/>
                <a:gd name="T12" fmla="*/ 32 w 165"/>
                <a:gd name="T13" fmla="*/ 48 h 125"/>
                <a:gd name="T14" fmla="*/ 34 w 165"/>
                <a:gd name="T15" fmla="*/ 25 h 125"/>
                <a:gd name="T16" fmla="*/ 40 w 165"/>
                <a:gd name="T17" fmla="*/ 26 h 125"/>
                <a:gd name="T18" fmla="*/ 46 w 165"/>
                <a:gd name="T19" fmla="*/ 43 h 125"/>
                <a:gd name="T20" fmla="*/ 48 w 165"/>
                <a:gd name="T21" fmla="*/ 55 h 125"/>
                <a:gd name="T22" fmla="*/ 44 w 165"/>
                <a:gd name="T23" fmla="*/ 69 h 125"/>
                <a:gd name="T24" fmla="*/ 57 w 165"/>
                <a:gd name="T25" fmla="*/ 70 h 125"/>
                <a:gd name="T26" fmla="*/ 74 w 165"/>
                <a:gd name="T27" fmla="*/ 66 h 125"/>
                <a:gd name="T28" fmla="*/ 90 w 165"/>
                <a:gd name="T29" fmla="*/ 62 h 125"/>
                <a:gd name="T30" fmla="*/ 104 w 165"/>
                <a:gd name="T31" fmla="*/ 62 h 125"/>
                <a:gd name="T32" fmla="*/ 103 w 165"/>
                <a:gd name="T33" fmla="*/ 64 h 125"/>
                <a:gd name="T34" fmla="*/ 81 w 165"/>
                <a:gd name="T35" fmla="*/ 67 h 125"/>
                <a:gd name="T36" fmla="*/ 57 w 165"/>
                <a:gd name="T37" fmla="*/ 74 h 125"/>
                <a:gd name="T38" fmla="*/ 41 w 165"/>
                <a:gd name="T39" fmla="*/ 88 h 125"/>
                <a:gd name="T40" fmla="*/ 40 w 165"/>
                <a:gd name="T41" fmla="*/ 103 h 125"/>
                <a:gd name="T42" fmla="*/ 50 w 165"/>
                <a:gd name="T43" fmla="*/ 107 h 125"/>
                <a:gd name="T44" fmla="*/ 65 w 165"/>
                <a:gd name="T45" fmla="*/ 107 h 125"/>
                <a:gd name="T46" fmla="*/ 80 w 165"/>
                <a:gd name="T47" fmla="*/ 106 h 125"/>
                <a:gd name="T48" fmla="*/ 89 w 165"/>
                <a:gd name="T49" fmla="*/ 104 h 125"/>
                <a:gd name="T50" fmla="*/ 99 w 165"/>
                <a:gd name="T51" fmla="*/ 104 h 125"/>
                <a:gd name="T52" fmla="*/ 109 w 165"/>
                <a:gd name="T53" fmla="*/ 105 h 125"/>
                <a:gd name="T54" fmla="*/ 117 w 165"/>
                <a:gd name="T55" fmla="*/ 107 h 125"/>
                <a:gd name="T56" fmla="*/ 128 w 165"/>
                <a:gd name="T57" fmla="*/ 112 h 125"/>
                <a:gd name="T58" fmla="*/ 143 w 165"/>
                <a:gd name="T59" fmla="*/ 116 h 125"/>
                <a:gd name="T60" fmla="*/ 156 w 165"/>
                <a:gd name="T61" fmla="*/ 117 h 125"/>
                <a:gd name="T62" fmla="*/ 163 w 165"/>
                <a:gd name="T63" fmla="*/ 115 h 125"/>
                <a:gd name="T64" fmla="*/ 164 w 165"/>
                <a:gd name="T65" fmla="*/ 119 h 125"/>
                <a:gd name="T66" fmla="*/ 153 w 165"/>
                <a:gd name="T67" fmla="*/ 125 h 125"/>
                <a:gd name="T68" fmla="*/ 141 w 165"/>
                <a:gd name="T69" fmla="*/ 125 h 125"/>
                <a:gd name="T70" fmla="*/ 130 w 165"/>
                <a:gd name="T71" fmla="*/ 124 h 125"/>
                <a:gd name="T72" fmla="*/ 120 w 165"/>
                <a:gd name="T73" fmla="*/ 123 h 125"/>
                <a:gd name="T74" fmla="*/ 110 w 165"/>
                <a:gd name="T75" fmla="*/ 121 h 125"/>
                <a:gd name="T76" fmla="*/ 104 w 165"/>
                <a:gd name="T77" fmla="*/ 119 h 125"/>
                <a:gd name="T78" fmla="*/ 96 w 165"/>
                <a:gd name="T79" fmla="*/ 117 h 125"/>
                <a:gd name="T80" fmla="*/ 88 w 165"/>
                <a:gd name="T81" fmla="*/ 116 h 125"/>
                <a:gd name="T82" fmla="*/ 80 w 165"/>
                <a:gd name="T83" fmla="*/ 116 h 125"/>
                <a:gd name="T84" fmla="*/ 72 w 165"/>
                <a:gd name="T85" fmla="*/ 116 h 125"/>
                <a:gd name="T86" fmla="*/ 62 w 165"/>
                <a:gd name="T87" fmla="*/ 117 h 125"/>
                <a:gd name="T88" fmla="*/ 50 w 165"/>
                <a:gd name="T89" fmla="*/ 119 h 125"/>
                <a:gd name="T90" fmla="*/ 36 w 165"/>
                <a:gd name="T91" fmla="*/ 119 h 125"/>
                <a:gd name="T92" fmla="*/ 18 w 165"/>
                <a:gd name="T93" fmla="*/ 113 h 125"/>
                <a:gd name="T94" fmla="*/ 10 w 165"/>
                <a:gd name="T95" fmla="*/ 93 h 125"/>
                <a:gd name="T96" fmla="*/ 0 w 165"/>
                <a:gd name="T97" fmla="*/ 73 h 125"/>
                <a:gd name="T98" fmla="*/ 8 w 165"/>
                <a:gd name="T99" fmla="*/ 43 h 125"/>
                <a:gd name="T100" fmla="*/ 18 w 165"/>
                <a:gd name="T101" fmla="*/ 25 h 125"/>
                <a:gd name="T102" fmla="*/ 25 w 165"/>
                <a:gd name="T103" fmla="*/ 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 h="125">
                  <a:moveTo>
                    <a:pt x="29" y="0"/>
                  </a:moveTo>
                  <a:lnTo>
                    <a:pt x="29" y="8"/>
                  </a:lnTo>
                  <a:lnTo>
                    <a:pt x="29" y="14"/>
                  </a:lnTo>
                  <a:lnTo>
                    <a:pt x="28" y="21"/>
                  </a:lnTo>
                  <a:lnTo>
                    <a:pt x="25" y="27"/>
                  </a:lnTo>
                  <a:lnTo>
                    <a:pt x="20" y="37"/>
                  </a:lnTo>
                  <a:lnTo>
                    <a:pt x="16" y="47"/>
                  </a:lnTo>
                  <a:lnTo>
                    <a:pt x="15" y="57"/>
                  </a:lnTo>
                  <a:lnTo>
                    <a:pt x="19" y="65"/>
                  </a:lnTo>
                  <a:lnTo>
                    <a:pt x="25" y="66"/>
                  </a:lnTo>
                  <a:lnTo>
                    <a:pt x="29" y="62"/>
                  </a:lnTo>
                  <a:lnTo>
                    <a:pt x="31" y="56"/>
                  </a:lnTo>
                  <a:lnTo>
                    <a:pt x="32" y="53"/>
                  </a:lnTo>
                  <a:lnTo>
                    <a:pt x="32" y="48"/>
                  </a:lnTo>
                  <a:lnTo>
                    <a:pt x="32" y="37"/>
                  </a:lnTo>
                  <a:lnTo>
                    <a:pt x="34" y="25"/>
                  </a:lnTo>
                  <a:lnTo>
                    <a:pt x="41" y="19"/>
                  </a:lnTo>
                  <a:lnTo>
                    <a:pt x="40" y="26"/>
                  </a:lnTo>
                  <a:lnTo>
                    <a:pt x="42" y="36"/>
                  </a:lnTo>
                  <a:lnTo>
                    <a:pt x="46" y="43"/>
                  </a:lnTo>
                  <a:lnTo>
                    <a:pt x="54" y="48"/>
                  </a:lnTo>
                  <a:lnTo>
                    <a:pt x="48" y="55"/>
                  </a:lnTo>
                  <a:lnTo>
                    <a:pt x="44" y="63"/>
                  </a:lnTo>
                  <a:lnTo>
                    <a:pt x="44" y="69"/>
                  </a:lnTo>
                  <a:lnTo>
                    <a:pt x="51" y="71"/>
                  </a:lnTo>
                  <a:lnTo>
                    <a:pt x="57" y="70"/>
                  </a:lnTo>
                  <a:lnTo>
                    <a:pt x="65" y="68"/>
                  </a:lnTo>
                  <a:lnTo>
                    <a:pt x="74" y="66"/>
                  </a:lnTo>
                  <a:lnTo>
                    <a:pt x="82" y="64"/>
                  </a:lnTo>
                  <a:lnTo>
                    <a:pt x="90" y="62"/>
                  </a:lnTo>
                  <a:lnTo>
                    <a:pt x="97" y="60"/>
                  </a:lnTo>
                  <a:lnTo>
                    <a:pt x="104" y="62"/>
                  </a:lnTo>
                  <a:lnTo>
                    <a:pt x="109" y="64"/>
                  </a:lnTo>
                  <a:lnTo>
                    <a:pt x="103" y="64"/>
                  </a:lnTo>
                  <a:lnTo>
                    <a:pt x="92" y="65"/>
                  </a:lnTo>
                  <a:lnTo>
                    <a:pt x="81" y="67"/>
                  </a:lnTo>
                  <a:lnTo>
                    <a:pt x="70" y="70"/>
                  </a:lnTo>
                  <a:lnTo>
                    <a:pt x="57" y="74"/>
                  </a:lnTo>
                  <a:lnTo>
                    <a:pt x="48" y="80"/>
                  </a:lnTo>
                  <a:lnTo>
                    <a:pt x="41" y="88"/>
                  </a:lnTo>
                  <a:lnTo>
                    <a:pt x="39" y="100"/>
                  </a:lnTo>
                  <a:lnTo>
                    <a:pt x="40" y="103"/>
                  </a:lnTo>
                  <a:lnTo>
                    <a:pt x="44" y="106"/>
                  </a:lnTo>
                  <a:lnTo>
                    <a:pt x="50" y="107"/>
                  </a:lnTo>
                  <a:lnTo>
                    <a:pt x="57" y="107"/>
                  </a:lnTo>
                  <a:lnTo>
                    <a:pt x="65" y="107"/>
                  </a:lnTo>
                  <a:lnTo>
                    <a:pt x="73" y="107"/>
                  </a:lnTo>
                  <a:lnTo>
                    <a:pt x="80" y="106"/>
                  </a:lnTo>
                  <a:lnTo>
                    <a:pt x="85" y="105"/>
                  </a:lnTo>
                  <a:lnTo>
                    <a:pt x="89" y="104"/>
                  </a:lnTo>
                  <a:lnTo>
                    <a:pt x="94" y="104"/>
                  </a:lnTo>
                  <a:lnTo>
                    <a:pt x="99" y="104"/>
                  </a:lnTo>
                  <a:lnTo>
                    <a:pt x="104" y="104"/>
                  </a:lnTo>
                  <a:lnTo>
                    <a:pt x="109" y="105"/>
                  </a:lnTo>
                  <a:lnTo>
                    <a:pt x="113" y="106"/>
                  </a:lnTo>
                  <a:lnTo>
                    <a:pt x="117" y="107"/>
                  </a:lnTo>
                  <a:lnTo>
                    <a:pt x="121" y="109"/>
                  </a:lnTo>
                  <a:lnTo>
                    <a:pt x="128" y="112"/>
                  </a:lnTo>
                  <a:lnTo>
                    <a:pt x="136" y="115"/>
                  </a:lnTo>
                  <a:lnTo>
                    <a:pt x="143" y="116"/>
                  </a:lnTo>
                  <a:lnTo>
                    <a:pt x="150" y="117"/>
                  </a:lnTo>
                  <a:lnTo>
                    <a:pt x="156" y="117"/>
                  </a:lnTo>
                  <a:lnTo>
                    <a:pt x="160" y="116"/>
                  </a:lnTo>
                  <a:lnTo>
                    <a:pt x="163" y="115"/>
                  </a:lnTo>
                  <a:lnTo>
                    <a:pt x="165" y="113"/>
                  </a:lnTo>
                  <a:lnTo>
                    <a:pt x="164" y="119"/>
                  </a:lnTo>
                  <a:lnTo>
                    <a:pt x="160" y="123"/>
                  </a:lnTo>
                  <a:lnTo>
                    <a:pt x="153" y="125"/>
                  </a:lnTo>
                  <a:lnTo>
                    <a:pt x="145" y="125"/>
                  </a:lnTo>
                  <a:lnTo>
                    <a:pt x="141" y="125"/>
                  </a:lnTo>
                  <a:lnTo>
                    <a:pt x="136" y="124"/>
                  </a:lnTo>
                  <a:lnTo>
                    <a:pt x="130" y="124"/>
                  </a:lnTo>
                  <a:lnTo>
                    <a:pt x="125" y="123"/>
                  </a:lnTo>
                  <a:lnTo>
                    <a:pt x="120" y="123"/>
                  </a:lnTo>
                  <a:lnTo>
                    <a:pt x="115" y="122"/>
                  </a:lnTo>
                  <a:lnTo>
                    <a:pt x="110" y="121"/>
                  </a:lnTo>
                  <a:lnTo>
                    <a:pt x="107" y="120"/>
                  </a:lnTo>
                  <a:lnTo>
                    <a:pt x="104" y="119"/>
                  </a:lnTo>
                  <a:lnTo>
                    <a:pt x="99" y="118"/>
                  </a:lnTo>
                  <a:lnTo>
                    <a:pt x="96" y="117"/>
                  </a:lnTo>
                  <a:lnTo>
                    <a:pt x="92" y="117"/>
                  </a:lnTo>
                  <a:lnTo>
                    <a:pt x="88" y="116"/>
                  </a:lnTo>
                  <a:lnTo>
                    <a:pt x="84" y="116"/>
                  </a:lnTo>
                  <a:lnTo>
                    <a:pt x="80" y="116"/>
                  </a:lnTo>
                  <a:lnTo>
                    <a:pt x="76" y="116"/>
                  </a:lnTo>
                  <a:lnTo>
                    <a:pt x="72" y="116"/>
                  </a:lnTo>
                  <a:lnTo>
                    <a:pt x="67" y="117"/>
                  </a:lnTo>
                  <a:lnTo>
                    <a:pt x="62" y="117"/>
                  </a:lnTo>
                  <a:lnTo>
                    <a:pt x="56" y="118"/>
                  </a:lnTo>
                  <a:lnTo>
                    <a:pt x="50" y="119"/>
                  </a:lnTo>
                  <a:lnTo>
                    <a:pt x="44" y="119"/>
                  </a:lnTo>
                  <a:lnTo>
                    <a:pt x="36" y="119"/>
                  </a:lnTo>
                  <a:lnTo>
                    <a:pt x="29" y="118"/>
                  </a:lnTo>
                  <a:lnTo>
                    <a:pt x="18" y="113"/>
                  </a:lnTo>
                  <a:lnTo>
                    <a:pt x="12" y="104"/>
                  </a:lnTo>
                  <a:lnTo>
                    <a:pt x="10" y="93"/>
                  </a:lnTo>
                  <a:lnTo>
                    <a:pt x="9" y="84"/>
                  </a:lnTo>
                  <a:lnTo>
                    <a:pt x="0" y="73"/>
                  </a:lnTo>
                  <a:lnTo>
                    <a:pt x="1" y="57"/>
                  </a:lnTo>
                  <a:lnTo>
                    <a:pt x="8" y="43"/>
                  </a:lnTo>
                  <a:lnTo>
                    <a:pt x="14" y="33"/>
                  </a:lnTo>
                  <a:lnTo>
                    <a:pt x="18" y="25"/>
                  </a:lnTo>
                  <a:lnTo>
                    <a:pt x="22" y="17"/>
                  </a:lnTo>
                  <a:lnTo>
                    <a:pt x="25" y="9"/>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20" name="Freeform 200">
              <a:extLst>
                <a:ext uri="{FF2B5EF4-FFF2-40B4-BE49-F238E27FC236}">
                  <a16:creationId xmlns:a16="http://schemas.microsoft.com/office/drawing/2014/main" id="{B37773E6-10EF-41FC-A993-05299177B402}"/>
                </a:ext>
              </a:extLst>
            </p:cNvPr>
            <p:cNvSpPr>
              <a:spLocks/>
            </p:cNvSpPr>
            <p:nvPr/>
          </p:nvSpPr>
          <p:spPr bwMode="auto">
            <a:xfrm>
              <a:off x="1218" y="3802"/>
              <a:ext cx="5" cy="5"/>
            </a:xfrm>
            <a:custGeom>
              <a:avLst/>
              <a:gdLst>
                <a:gd name="T0" fmla="*/ 14 w 15"/>
                <a:gd name="T1" fmla="*/ 15 h 15"/>
                <a:gd name="T2" fmla="*/ 15 w 15"/>
                <a:gd name="T3" fmla="*/ 13 h 15"/>
                <a:gd name="T4" fmla="*/ 13 w 15"/>
                <a:gd name="T5" fmla="*/ 7 h 15"/>
                <a:gd name="T6" fmla="*/ 10 w 15"/>
                <a:gd name="T7" fmla="*/ 3 h 15"/>
                <a:gd name="T8" fmla="*/ 5 w 15"/>
                <a:gd name="T9" fmla="*/ 0 h 15"/>
                <a:gd name="T10" fmla="*/ 0 w 15"/>
                <a:gd name="T11" fmla="*/ 0 h 15"/>
                <a:gd name="T12" fmla="*/ 0 w 15"/>
                <a:gd name="T13" fmla="*/ 3 h 15"/>
                <a:gd name="T14" fmla="*/ 2 w 15"/>
                <a:gd name="T15" fmla="*/ 6 h 15"/>
                <a:gd name="T16" fmla="*/ 5 w 15"/>
                <a:gd name="T17" fmla="*/ 10 h 15"/>
                <a:gd name="T18" fmla="*/ 8 w 15"/>
                <a:gd name="T19" fmla="*/ 12 h 15"/>
                <a:gd name="T20" fmla="*/ 10 w 15"/>
                <a:gd name="T21" fmla="*/ 14 h 15"/>
                <a:gd name="T22" fmla="*/ 11 w 15"/>
                <a:gd name="T23" fmla="*/ 15 h 15"/>
                <a:gd name="T24" fmla="*/ 14 w 15"/>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5">
                  <a:moveTo>
                    <a:pt x="14" y="15"/>
                  </a:moveTo>
                  <a:lnTo>
                    <a:pt x="15" y="13"/>
                  </a:lnTo>
                  <a:lnTo>
                    <a:pt x="13" y="7"/>
                  </a:lnTo>
                  <a:lnTo>
                    <a:pt x="10" y="3"/>
                  </a:lnTo>
                  <a:lnTo>
                    <a:pt x="5" y="0"/>
                  </a:lnTo>
                  <a:lnTo>
                    <a:pt x="0" y="0"/>
                  </a:lnTo>
                  <a:lnTo>
                    <a:pt x="0" y="3"/>
                  </a:lnTo>
                  <a:lnTo>
                    <a:pt x="2" y="6"/>
                  </a:lnTo>
                  <a:lnTo>
                    <a:pt x="5" y="10"/>
                  </a:lnTo>
                  <a:lnTo>
                    <a:pt x="8" y="12"/>
                  </a:lnTo>
                  <a:lnTo>
                    <a:pt x="10" y="14"/>
                  </a:lnTo>
                  <a:lnTo>
                    <a:pt x="11" y="15"/>
                  </a:lnTo>
                  <a:lnTo>
                    <a:pt x="14"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21" name="Freeform 201">
              <a:extLst>
                <a:ext uri="{FF2B5EF4-FFF2-40B4-BE49-F238E27FC236}">
                  <a16:creationId xmlns:a16="http://schemas.microsoft.com/office/drawing/2014/main" id="{4D532126-25D2-4F74-A30B-AA91443501D5}"/>
                </a:ext>
              </a:extLst>
            </p:cNvPr>
            <p:cNvSpPr>
              <a:spLocks/>
            </p:cNvSpPr>
            <p:nvPr/>
          </p:nvSpPr>
          <p:spPr bwMode="auto">
            <a:xfrm>
              <a:off x="1197" y="3796"/>
              <a:ext cx="8" cy="5"/>
            </a:xfrm>
            <a:custGeom>
              <a:avLst/>
              <a:gdLst>
                <a:gd name="T0" fmla="*/ 0 w 22"/>
                <a:gd name="T1" fmla="*/ 6 h 13"/>
                <a:gd name="T2" fmla="*/ 0 w 22"/>
                <a:gd name="T3" fmla="*/ 3 h 13"/>
                <a:gd name="T4" fmla="*/ 3 w 22"/>
                <a:gd name="T5" fmla="*/ 1 h 13"/>
                <a:gd name="T6" fmla="*/ 6 w 22"/>
                <a:gd name="T7" fmla="*/ 1 h 13"/>
                <a:gd name="T8" fmla="*/ 10 w 22"/>
                <a:gd name="T9" fmla="*/ 0 h 13"/>
                <a:gd name="T10" fmla="*/ 14 w 22"/>
                <a:gd name="T11" fmla="*/ 0 h 13"/>
                <a:gd name="T12" fmla="*/ 17 w 22"/>
                <a:gd name="T13" fmla="*/ 2 h 13"/>
                <a:gd name="T14" fmla="*/ 18 w 22"/>
                <a:gd name="T15" fmla="*/ 5 h 13"/>
                <a:gd name="T16" fmla="*/ 20 w 22"/>
                <a:gd name="T17" fmla="*/ 7 h 13"/>
                <a:gd name="T18" fmla="*/ 22 w 22"/>
                <a:gd name="T19" fmla="*/ 9 h 13"/>
                <a:gd name="T20" fmla="*/ 21 w 22"/>
                <a:gd name="T21" fmla="*/ 11 h 13"/>
                <a:gd name="T22" fmla="*/ 19 w 22"/>
                <a:gd name="T23" fmla="*/ 12 h 13"/>
                <a:gd name="T24" fmla="*/ 16 w 22"/>
                <a:gd name="T25" fmla="*/ 13 h 13"/>
                <a:gd name="T26" fmla="*/ 12 w 22"/>
                <a:gd name="T27" fmla="*/ 13 h 13"/>
                <a:gd name="T28" fmla="*/ 7 w 22"/>
                <a:gd name="T29" fmla="*/ 12 h 13"/>
                <a:gd name="T30" fmla="*/ 2 w 22"/>
                <a:gd name="T31" fmla="*/ 10 h 13"/>
                <a:gd name="T32" fmla="*/ 0 w 22"/>
                <a:gd name="T3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13">
                  <a:moveTo>
                    <a:pt x="0" y="6"/>
                  </a:moveTo>
                  <a:lnTo>
                    <a:pt x="0" y="3"/>
                  </a:lnTo>
                  <a:lnTo>
                    <a:pt x="3" y="1"/>
                  </a:lnTo>
                  <a:lnTo>
                    <a:pt x="6" y="1"/>
                  </a:lnTo>
                  <a:lnTo>
                    <a:pt x="10" y="0"/>
                  </a:lnTo>
                  <a:lnTo>
                    <a:pt x="14" y="0"/>
                  </a:lnTo>
                  <a:lnTo>
                    <a:pt x="17" y="2"/>
                  </a:lnTo>
                  <a:lnTo>
                    <a:pt x="18" y="5"/>
                  </a:lnTo>
                  <a:lnTo>
                    <a:pt x="20" y="7"/>
                  </a:lnTo>
                  <a:lnTo>
                    <a:pt x="22" y="9"/>
                  </a:lnTo>
                  <a:lnTo>
                    <a:pt x="21" y="11"/>
                  </a:lnTo>
                  <a:lnTo>
                    <a:pt x="19" y="12"/>
                  </a:lnTo>
                  <a:lnTo>
                    <a:pt x="16" y="13"/>
                  </a:lnTo>
                  <a:lnTo>
                    <a:pt x="12" y="13"/>
                  </a:lnTo>
                  <a:lnTo>
                    <a:pt x="7" y="12"/>
                  </a:lnTo>
                  <a:lnTo>
                    <a:pt x="2" y="1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22" name="Freeform 202">
              <a:extLst>
                <a:ext uri="{FF2B5EF4-FFF2-40B4-BE49-F238E27FC236}">
                  <a16:creationId xmlns:a16="http://schemas.microsoft.com/office/drawing/2014/main" id="{9627CC91-2A33-49B2-961C-1C21813F24D9}"/>
                </a:ext>
              </a:extLst>
            </p:cNvPr>
            <p:cNvSpPr>
              <a:spLocks/>
            </p:cNvSpPr>
            <p:nvPr/>
          </p:nvSpPr>
          <p:spPr bwMode="auto">
            <a:xfrm>
              <a:off x="1202" y="3812"/>
              <a:ext cx="26" cy="10"/>
            </a:xfrm>
            <a:custGeom>
              <a:avLst/>
              <a:gdLst>
                <a:gd name="T0" fmla="*/ 78 w 78"/>
                <a:gd name="T1" fmla="*/ 31 h 31"/>
                <a:gd name="T2" fmla="*/ 75 w 78"/>
                <a:gd name="T3" fmla="*/ 29 h 31"/>
                <a:gd name="T4" fmla="*/ 71 w 78"/>
                <a:gd name="T5" fmla="*/ 27 h 31"/>
                <a:gd name="T6" fmla="*/ 65 w 78"/>
                <a:gd name="T7" fmla="*/ 26 h 31"/>
                <a:gd name="T8" fmla="*/ 60 w 78"/>
                <a:gd name="T9" fmla="*/ 25 h 31"/>
                <a:gd name="T10" fmla="*/ 54 w 78"/>
                <a:gd name="T11" fmla="*/ 24 h 31"/>
                <a:gd name="T12" fmla="*/ 48 w 78"/>
                <a:gd name="T13" fmla="*/ 21 h 31"/>
                <a:gd name="T14" fmla="*/ 40 w 78"/>
                <a:gd name="T15" fmla="*/ 17 h 31"/>
                <a:gd name="T16" fmla="*/ 35 w 78"/>
                <a:gd name="T17" fmla="*/ 15 h 31"/>
                <a:gd name="T18" fmla="*/ 31 w 78"/>
                <a:gd name="T19" fmla="*/ 13 h 31"/>
                <a:gd name="T20" fmla="*/ 27 w 78"/>
                <a:gd name="T21" fmla="*/ 11 h 31"/>
                <a:gd name="T22" fmla="*/ 20 w 78"/>
                <a:gd name="T23" fmla="*/ 10 h 31"/>
                <a:gd name="T24" fmla="*/ 11 w 78"/>
                <a:gd name="T25" fmla="*/ 13 h 31"/>
                <a:gd name="T26" fmla="*/ 3 w 78"/>
                <a:gd name="T27" fmla="*/ 14 h 31"/>
                <a:gd name="T28" fmla="*/ 0 w 78"/>
                <a:gd name="T29" fmla="*/ 10 h 31"/>
                <a:gd name="T30" fmla="*/ 0 w 78"/>
                <a:gd name="T31" fmla="*/ 6 h 31"/>
                <a:gd name="T32" fmla="*/ 6 w 78"/>
                <a:gd name="T33" fmla="*/ 3 h 31"/>
                <a:gd name="T34" fmla="*/ 13 w 78"/>
                <a:gd name="T35" fmla="*/ 1 h 31"/>
                <a:gd name="T36" fmla="*/ 19 w 78"/>
                <a:gd name="T37" fmla="*/ 0 h 31"/>
                <a:gd name="T38" fmla="*/ 23 w 78"/>
                <a:gd name="T39" fmla="*/ 0 h 31"/>
                <a:gd name="T40" fmla="*/ 27 w 78"/>
                <a:gd name="T41" fmla="*/ 2 h 31"/>
                <a:gd name="T42" fmla="*/ 31 w 78"/>
                <a:gd name="T43" fmla="*/ 5 h 31"/>
                <a:gd name="T44" fmla="*/ 35 w 78"/>
                <a:gd name="T45" fmla="*/ 8 h 31"/>
                <a:gd name="T46" fmla="*/ 40 w 78"/>
                <a:gd name="T47" fmla="*/ 11 h 31"/>
                <a:gd name="T48" fmla="*/ 46 w 78"/>
                <a:gd name="T49" fmla="*/ 15 h 31"/>
                <a:gd name="T50" fmla="*/ 51 w 78"/>
                <a:gd name="T51" fmla="*/ 16 h 31"/>
                <a:gd name="T52" fmla="*/ 55 w 78"/>
                <a:gd name="T53" fmla="*/ 17 h 31"/>
                <a:gd name="T54" fmla="*/ 60 w 78"/>
                <a:gd name="T55" fmla="*/ 17 h 31"/>
                <a:gd name="T56" fmla="*/ 64 w 78"/>
                <a:gd name="T57" fmla="*/ 18 h 31"/>
                <a:gd name="T58" fmla="*/ 69 w 78"/>
                <a:gd name="T59" fmla="*/ 20 h 31"/>
                <a:gd name="T60" fmla="*/ 73 w 78"/>
                <a:gd name="T61" fmla="*/ 22 h 31"/>
                <a:gd name="T62" fmla="*/ 76 w 78"/>
                <a:gd name="T63" fmla="*/ 26 h 31"/>
                <a:gd name="T64" fmla="*/ 78 w 78"/>
                <a:gd name="T6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31">
                  <a:moveTo>
                    <a:pt x="78" y="31"/>
                  </a:moveTo>
                  <a:lnTo>
                    <a:pt x="75" y="29"/>
                  </a:lnTo>
                  <a:lnTo>
                    <a:pt x="71" y="27"/>
                  </a:lnTo>
                  <a:lnTo>
                    <a:pt x="65" y="26"/>
                  </a:lnTo>
                  <a:lnTo>
                    <a:pt x="60" y="25"/>
                  </a:lnTo>
                  <a:lnTo>
                    <a:pt x="54" y="24"/>
                  </a:lnTo>
                  <a:lnTo>
                    <a:pt x="48" y="21"/>
                  </a:lnTo>
                  <a:lnTo>
                    <a:pt x="40" y="17"/>
                  </a:lnTo>
                  <a:lnTo>
                    <a:pt x="35" y="15"/>
                  </a:lnTo>
                  <a:lnTo>
                    <a:pt x="31" y="13"/>
                  </a:lnTo>
                  <a:lnTo>
                    <a:pt x="27" y="11"/>
                  </a:lnTo>
                  <a:lnTo>
                    <a:pt x="20" y="10"/>
                  </a:lnTo>
                  <a:lnTo>
                    <a:pt x="11" y="13"/>
                  </a:lnTo>
                  <a:lnTo>
                    <a:pt x="3" y="14"/>
                  </a:lnTo>
                  <a:lnTo>
                    <a:pt x="0" y="10"/>
                  </a:lnTo>
                  <a:lnTo>
                    <a:pt x="0" y="6"/>
                  </a:lnTo>
                  <a:lnTo>
                    <a:pt x="6" y="3"/>
                  </a:lnTo>
                  <a:lnTo>
                    <a:pt x="13" y="1"/>
                  </a:lnTo>
                  <a:lnTo>
                    <a:pt x="19" y="0"/>
                  </a:lnTo>
                  <a:lnTo>
                    <a:pt x="23" y="0"/>
                  </a:lnTo>
                  <a:lnTo>
                    <a:pt x="27" y="2"/>
                  </a:lnTo>
                  <a:lnTo>
                    <a:pt x="31" y="5"/>
                  </a:lnTo>
                  <a:lnTo>
                    <a:pt x="35" y="8"/>
                  </a:lnTo>
                  <a:lnTo>
                    <a:pt x="40" y="11"/>
                  </a:lnTo>
                  <a:lnTo>
                    <a:pt x="46" y="15"/>
                  </a:lnTo>
                  <a:lnTo>
                    <a:pt x="51" y="16"/>
                  </a:lnTo>
                  <a:lnTo>
                    <a:pt x="55" y="17"/>
                  </a:lnTo>
                  <a:lnTo>
                    <a:pt x="60" y="17"/>
                  </a:lnTo>
                  <a:lnTo>
                    <a:pt x="64" y="18"/>
                  </a:lnTo>
                  <a:lnTo>
                    <a:pt x="69" y="20"/>
                  </a:lnTo>
                  <a:lnTo>
                    <a:pt x="73" y="22"/>
                  </a:lnTo>
                  <a:lnTo>
                    <a:pt x="76" y="26"/>
                  </a:lnTo>
                  <a:lnTo>
                    <a:pt x="78"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23" name="Freeform 203">
              <a:extLst>
                <a:ext uri="{FF2B5EF4-FFF2-40B4-BE49-F238E27FC236}">
                  <a16:creationId xmlns:a16="http://schemas.microsoft.com/office/drawing/2014/main" id="{F717A32E-C42B-4EDB-A861-CD543398B6C7}"/>
                </a:ext>
              </a:extLst>
            </p:cNvPr>
            <p:cNvSpPr>
              <a:spLocks/>
            </p:cNvSpPr>
            <p:nvPr/>
          </p:nvSpPr>
          <p:spPr bwMode="auto">
            <a:xfrm>
              <a:off x="1191" y="3787"/>
              <a:ext cx="33" cy="12"/>
            </a:xfrm>
            <a:custGeom>
              <a:avLst/>
              <a:gdLst>
                <a:gd name="T0" fmla="*/ 0 w 98"/>
                <a:gd name="T1" fmla="*/ 16 h 35"/>
                <a:gd name="T2" fmla="*/ 2 w 98"/>
                <a:gd name="T3" fmla="*/ 14 h 35"/>
                <a:gd name="T4" fmla="*/ 6 w 98"/>
                <a:gd name="T5" fmla="*/ 12 h 35"/>
                <a:gd name="T6" fmla="*/ 12 w 98"/>
                <a:gd name="T7" fmla="*/ 10 h 35"/>
                <a:gd name="T8" fmla="*/ 21 w 98"/>
                <a:gd name="T9" fmla="*/ 9 h 35"/>
                <a:gd name="T10" fmla="*/ 29 w 98"/>
                <a:gd name="T11" fmla="*/ 9 h 35"/>
                <a:gd name="T12" fmla="*/ 36 w 98"/>
                <a:gd name="T13" fmla="*/ 9 h 35"/>
                <a:gd name="T14" fmla="*/ 43 w 98"/>
                <a:gd name="T15" fmla="*/ 11 h 35"/>
                <a:gd name="T16" fmla="*/ 48 w 98"/>
                <a:gd name="T17" fmla="*/ 15 h 35"/>
                <a:gd name="T18" fmla="*/ 54 w 98"/>
                <a:gd name="T19" fmla="*/ 24 h 35"/>
                <a:gd name="T20" fmla="*/ 61 w 98"/>
                <a:gd name="T21" fmla="*/ 28 h 35"/>
                <a:gd name="T22" fmla="*/ 69 w 98"/>
                <a:gd name="T23" fmla="*/ 30 h 35"/>
                <a:gd name="T24" fmla="*/ 76 w 98"/>
                <a:gd name="T25" fmla="*/ 31 h 35"/>
                <a:gd name="T26" fmla="*/ 84 w 98"/>
                <a:gd name="T27" fmla="*/ 31 h 35"/>
                <a:gd name="T28" fmla="*/ 90 w 98"/>
                <a:gd name="T29" fmla="*/ 31 h 35"/>
                <a:gd name="T30" fmla="*/ 95 w 98"/>
                <a:gd name="T31" fmla="*/ 32 h 35"/>
                <a:gd name="T32" fmla="*/ 98 w 98"/>
                <a:gd name="T33" fmla="*/ 35 h 35"/>
                <a:gd name="T34" fmla="*/ 96 w 98"/>
                <a:gd name="T35" fmla="*/ 31 h 35"/>
                <a:gd name="T36" fmla="*/ 92 w 98"/>
                <a:gd name="T37" fmla="*/ 27 h 35"/>
                <a:gd name="T38" fmla="*/ 86 w 98"/>
                <a:gd name="T39" fmla="*/ 24 h 35"/>
                <a:gd name="T40" fmla="*/ 78 w 98"/>
                <a:gd name="T41" fmla="*/ 23 h 35"/>
                <a:gd name="T42" fmla="*/ 74 w 98"/>
                <a:gd name="T43" fmla="*/ 23 h 35"/>
                <a:gd name="T44" fmla="*/ 70 w 98"/>
                <a:gd name="T45" fmla="*/ 20 h 35"/>
                <a:gd name="T46" fmla="*/ 66 w 98"/>
                <a:gd name="T47" fmla="*/ 18 h 35"/>
                <a:gd name="T48" fmla="*/ 61 w 98"/>
                <a:gd name="T49" fmla="*/ 16 h 35"/>
                <a:gd name="T50" fmla="*/ 57 w 98"/>
                <a:gd name="T51" fmla="*/ 13 h 35"/>
                <a:gd name="T52" fmla="*/ 53 w 98"/>
                <a:gd name="T53" fmla="*/ 11 h 35"/>
                <a:gd name="T54" fmla="*/ 49 w 98"/>
                <a:gd name="T55" fmla="*/ 8 h 35"/>
                <a:gd name="T56" fmla="*/ 46 w 98"/>
                <a:gd name="T57" fmla="*/ 6 h 35"/>
                <a:gd name="T58" fmla="*/ 43 w 98"/>
                <a:gd name="T59" fmla="*/ 4 h 35"/>
                <a:gd name="T60" fmla="*/ 37 w 98"/>
                <a:gd name="T61" fmla="*/ 2 h 35"/>
                <a:gd name="T62" fmla="*/ 31 w 98"/>
                <a:gd name="T63" fmla="*/ 1 h 35"/>
                <a:gd name="T64" fmla="*/ 23 w 98"/>
                <a:gd name="T65" fmla="*/ 0 h 35"/>
                <a:gd name="T66" fmla="*/ 16 w 98"/>
                <a:gd name="T67" fmla="*/ 1 h 35"/>
                <a:gd name="T68" fmla="*/ 8 w 98"/>
                <a:gd name="T69" fmla="*/ 4 h 35"/>
                <a:gd name="T70" fmla="*/ 3 w 98"/>
                <a:gd name="T71" fmla="*/ 9 h 35"/>
                <a:gd name="T72" fmla="*/ 0 w 98"/>
                <a:gd name="T73"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 h="35">
                  <a:moveTo>
                    <a:pt x="0" y="16"/>
                  </a:moveTo>
                  <a:lnTo>
                    <a:pt x="2" y="14"/>
                  </a:lnTo>
                  <a:lnTo>
                    <a:pt x="6" y="12"/>
                  </a:lnTo>
                  <a:lnTo>
                    <a:pt x="12" y="10"/>
                  </a:lnTo>
                  <a:lnTo>
                    <a:pt x="21" y="9"/>
                  </a:lnTo>
                  <a:lnTo>
                    <a:pt x="29" y="9"/>
                  </a:lnTo>
                  <a:lnTo>
                    <a:pt x="36" y="9"/>
                  </a:lnTo>
                  <a:lnTo>
                    <a:pt x="43" y="11"/>
                  </a:lnTo>
                  <a:lnTo>
                    <a:pt x="48" y="15"/>
                  </a:lnTo>
                  <a:lnTo>
                    <a:pt x="54" y="24"/>
                  </a:lnTo>
                  <a:lnTo>
                    <a:pt x="61" y="28"/>
                  </a:lnTo>
                  <a:lnTo>
                    <a:pt x="69" y="30"/>
                  </a:lnTo>
                  <a:lnTo>
                    <a:pt x="76" y="31"/>
                  </a:lnTo>
                  <a:lnTo>
                    <a:pt x="84" y="31"/>
                  </a:lnTo>
                  <a:lnTo>
                    <a:pt x="90" y="31"/>
                  </a:lnTo>
                  <a:lnTo>
                    <a:pt x="95" y="32"/>
                  </a:lnTo>
                  <a:lnTo>
                    <a:pt x="98" y="35"/>
                  </a:lnTo>
                  <a:lnTo>
                    <a:pt x="96" y="31"/>
                  </a:lnTo>
                  <a:lnTo>
                    <a:pt x="92" y="27"/>
                  </a:lnTo>
                  <a:lnTo>
                    <a:pt x="86" y="24"/>
                  </a:lnTo>
                  <a:lnTo>
                    <a:pt x="78" y="23"/>
                  </a:lnTo>
                  <a:lnTo>
                    <a:pt x="74" y="23"/>
                  </a:lnTo>
                  <a:lnTo>
                    <a:pt x="70" y="20"/>
                  </a:lnTo>
                  <a:lnTo>
                    <a:pt x="66" y="18"/>
                  </a:lnTo>
                  <a:lnTo>
                    <a:pt x="61" y="16"/>
                  </a:lnTo>
                  <a:lnTo>
                    <a:pt x="57" y="13"/>
                  </a:lnTo>
                  <a:lnTo>
                    <a:pt x="53" y="11"/>
                  </a:lnTo>
                  <a:lnTo>
                    <a:pt x="49" y="8"/>
                  </a:lnTo>
                  <a:lnTo>
                    <a:pt x="46" y="6"/>
                  </a:lnTo>
                  <a:lnTo>
                    <a:pt x="43" y="4"/>
                  </a:lnTo>
                  <a:lnTo>
                    <a:pt x="37" y="2"/>
                  </a:lnTo>
                  <a:lnTo>
                    <a:pt x="31" y="1"/>
                  </a:lnTo>
                  <a:lnTo>
                    <a:pt x="23" y="0"/>
                  </a:lnTo>
                  <a:lnTo>
                    <a:pt x="16" y="1"/>
                  </a:lnTo>
                  <a:lnTo>
                    <a:pt x="8" y="4"/>
                  </a:lnTo>
                  <a:lnTo>
                    <a:pt x="3" y="9"/>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24" name="Freeform 204">
              <a:extLst>
                <a:ext uri="{FF2B5EF4-FFF2-40B4-BE49-F238E27FC236}">
                  <a16:creationId xmlns:a16="http://schemas.microsoft.com/office/drawing/2014/main" id="{F0465027-150A-4B15-A8EA-EE1C11761B82}"/>
                </a:ext>
              </a:extLst>
            </p:cNvPr>
            <p:cNvSpPr>
              <a:spLocks/>
            </p:cNvSpPr>
            <p:nvPr/>
          </p:nvSpPr>
          <p:spPr bwMode="auto">
            <a:xfrm>
              <a:off x="373" y="4087"/>
              <a:ext cx="154" cy="53"/>
            </a:xfrm>
            <a:custGeom>
              <a:avLst/>
              <a:gdLst>
                <a:gd name="T0" fmla="*/ 55 w 462"/>
                <a:gd name="T1" fmla="*/ 0 h 159"/>
                <a:gd name="T2" fmla="*/ 62 w 462"/>
                <a:gd name="T3" fmla="*/ 6 h 159"/>
                <a:gd name="T4" fmla="*/ 74 w 462"/>
                <a:gd name="T5" fmla="*/ 13 h 159"/>
                <a:gd name="T6" fmla="*/ 91 w 462"/>
                <a:gd name="T7" fmla="*/ 21 h 159"/>
                <a:gd name="T8" fmla="*/ 109 w 462"/>
                <a:gd name="T9" fmla="*/ 30 h 159"/>
                <a:gd name="T10" fmla="*/ 132 w 462"/>
                <a:gd name="T11" fmla="*/ 42 h 159"/>
                <a:gd name="T12" fmla="*/ 158 w 462"/>
                <a:gd name="T13" fmla="*/ 53 h 159"/>
                <a:gd name="T14" fmla="*/ 185 w 462"/>
                <a:gd name="T15" fmla="*/ 64 h 159"/>
                <a:gd name="T16" fmla="*/ 214 w 462"/>
                <a:gd name="T17" fmla="*/ 77 h 159"/>
                <a:gd name="T18" fmla="*/ 244 w 462"/>
                <a:gd name="T19" fmla="*/ 89 h 159"/>
                <a:gd name="T20" fmla="*/ 276 w 462"/>
                <a:gd name="T21" fmla="*/ 102 h 159"/>
                <a:gd name="T22" fmla="*/ 308 w 462"/>
                <a:gd name="T23" fmla="*/ 114 h 159"/>
                <a:gd name="T24" fmla="*/ 340 w 462"/>
                <a:gd name="T25" fmla="*/ 125 h 159"/>
                <a:gd name="T26" fmla="*/ 372 w 462"/>
                <a:gd name="T27" fmla="*/ 136 h 159"/>
                <a:gd name="T28" fmla="*/ 403 w 462"/>
                <a:gd name="T29" fmla="*/ 145 h 159"/>
                <a:gd name="T30" fmla="*/ 433 w 462"/>
                <a:gd name="T31" fmla="*/ 153 h 159"/>
                <a:gd name="T32" fmla="*/ 462 w 462"/>
                <a:gd name="T33" fmla="*/ 159 h 159"/>
                <a:gd name="T34" fmla="*/ 432 w 462"/>
                <a:gd name="T35" fmla="*/ 156 h 159"/>
                <a:gd name="T36" fmla="*/ 400 w 462"/>
                <a:gd name="T37" fmla="*/ 152 h 159"/>
                <a:gd name="T38" fmla="*/ 366 w 462"/>
                <a:gd name="T39" fmla="*/ 145 h 159"/>
                <a:gd name="T40" fmla="*/ 331 w 462"/>
                <a:gd name="T41" fmla="*/ 138 h 159"/>
                <a:gd name="T42" fmla="*/ 295 w 462"/>
                <a:gd name="T43" fmla="*/ 128 h 159"/>
                <a:gd name="T44" fmla="*/ 259 w 462"/>
                <a:gd name="T45" fmla="*/ 119 h 159"/>
                <a:gd name="T46" fmla="*/ 224 w 462"/>
                <a:gd name="T47" fmla="*/ 109 h 159"/>
                <a:gd name="T48" fmla="*/ 189 w 462"/>
                <a:gd name="T49" fmla="*/ 97 h 159"/>
                <a:gd name="T50" fmla="*/ 156 w 462"/>
                <a:gd name="T51" fmla="*/ 87 h 159"/>
                <a:gd name="T52" fmla="*/ 124 w 462"/>
                <a:gd name="T53" fmla="*/ 76 h 159"/>
                <a:gd name="T54" fmla="*/ 94 w 462"/>
                <a:gd name="T55" fmla="*/ 65 h 159"/>
                <a:gd name="T56" fmla="*/ 68 w 462"/>
                <a:gd name="T57" fmla="*/ 56 h 159"/>
                <a:gd name="T58" fmla="*/ 44 w 462"/>
                <a:gd name="T59" fmla="*/ 48 h 159"/>
                <a:gd name="T60" fmla="*/ 25 w 462"/>
                <a:gd name="T61" fmla="*/ 41 h 159"/>
                <a:gd name="T62" fmla="*/ 10 w 462"/>
                <a:gd name="T63" fmla="*/ 34 h 159"/>
                <a:gd name="T64" fmla="*/ 0 w 462"/>
                <a:gd name="T65" fmla="*/ 30 h 159"/>
                <a:gd name="T66" fmla="*/ 55 w 462"/>
                <a:gd name="T6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2" h="159">
                  <a:moveTo>
                    <a:pt x="55" y="0"/>
                  </a:moveTo>
                  <a:lnTo>
                    <a:pt x="62" y="6"/>
                  </a:lnTo>
                  <a:lnTo>
                    <a:pt x="74" y="13"/>
                  </a:lnTo>
                  <a:lnTo>
                    <a:pt x="91" y="21"/>
                  </a:lnTo>
                  <a:lnTo>
                    <a:pt x="109" y="30"/>
                  </a:lnTo>
                  <a:lnTo>
                    <a:pt x="132" y="42"/>
                  </a:lnTo>
                  <a:lnTo>
                    <a:pt x="158" y="53"/>
                  </a:lnTo>
                  <a:lnTo>
                    <a:pt x="185" y="64"/>
                  </a:lnTo>
                  <a:lnTo>
                    <a:pt x="214" y="77"/>
                  </a:lnTo>
                  <a:lnTo>
                    <a:pt x="244" y="89"/>
                  </a:lnTo>
                  <a:lnTo>
                    <a:pt x="276" y="102"/>
                  </a:lnTo>
                  <a:lnTo>
                    <a:pt x="308" y="114"/>
                  </a:lnTo>
                  <a:lnTo>
                    <a:pt x="340" y="125"/>
                  </a:lnTo>
                  <a:lnTo>
                    <a:pt x="372" y="136"/>
                  </a:lnTo>
                  <a:lnTo>
                    <a:pt x="403" y="145"/>
                  </a:lnTo>
                  <a:lnTo>
                    <a:pt x="433" y="153"/>
                  </a:lnTo>
                  <a:lnTo>
                    <a:pt x="462" y="159"/>
                  </a:lnTo>
                  <a:lnTo>
                    <a:pt x="432" y="156"/>
                  </a:lnTo>
                  <a:lnTo>
                    <a:pt x="400" y="152"/>
                  </a:lnTo>
                  <a:lnTo>
                    <a:pt x="366" y="145"/>
                  </a:lnTo>
                  <a:lnTo>
                    <a:pt x="331" y="138"/>
                  </a:lnTo>
                  <a:lnTo>
                    <a:pt x="295" y="128"/>
                  </a:lnTo>
                  <a:lnTo>
                    <a:pt x="259" y="119"/>
                  </a:lnTo>
                  <a:lnTo>
                    <a:pt x="224" y="109"/>
                  </a:lnTo>
                  <a:lnTo>
                    <a:pt x="189" y="97"/>
                  </a:lnTo>
                  <a:lnTo>
                    <a:pt x="156" y="87"/>
                  </a:lnTo>
                  <a:lnTo>
                    <a:pt x="124" y="76"/>
                  </a:lnTo>
                  <a:lnTo>
                    <a:pt x="94" y="65"/>
                  </a:lnTo>
                  <a:lnTo>
                    <a:pt x="68" y="56"/>
                  </a:lnTo>
                  <a:lnTo>
                    <a:pt x="44" y="48"/>
                  </a:lnTo>
                  <a:lnTo>
                    <a:pt x="25" y="41"/>
                  </a:lnTo>
                  <a:lnTo>
                    <a:pt x="10" y="34"/>
                  </a:lnTo>
                  <a:lnTo>
                    <a:pt x="0" y="30"/>
                  </a:lnTo>
                  <a:lnTo>
                    <a:pt x="55" y="0"/>
                  </a:lnTo>
                  <a:close/>
                </a:path>
              </a:pathLst>
            </a:custGeom>
            <a:solidFill>
              <a:srgbClr val="C6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25" name="Freeform 205">
              <a:extLst>
                <a:ext uri="{FF2B5EF4-FFF2-40B4-BE49-F238E27FC236}">
                  <a16:creationId xmlns:a16="http://schemas.microsoft.com/office/drawing/2014/main" id="{5CA3A1A2-919B-40FE-A2F2-8FF182E9F4A1}"/>
                </a:ext>
              </a:extLst>
            </p:cNvPr>
            <p:cNvSpPr>
              <a:spLocks/>
            </p:cNvSpPr>
            <p:nvPr/>
          </p:nvSpPr>
          <p:spPr bwMode="auto">
            <a:xfrm>
              <a:off x="236" y="4047"/>
              <a:ext cx="90" cy="43"/>
            </a:xfrm>
            <a:custGeom>
              <a:avLst/>
              <a:gdLst>
                <a:gd name="T0" fmla="*/ 243 w 270"/>
                <a:gd name="T1" fmla="*/ 50 h 129"/>
                <a:gd name="T2" fmla="*/ 249 w 270"/>
                <a:gd name="T3" fmla="*/ 45 h 129"/>
                <a:gd name="T4" fmla="*/ 256 w 270"/>
                <a:gd name="T5" fmla="*/ 40 h 129"/>
                <a:gd name="T6" fmla="*/ 263 w 270"/>
                <a:gd name="T7" fmla="*/ 35 h 129"/>
                <a:gd name="T8" fmla="*/ 270 w 270"/>
                <a:gd name="T9" fmla="*/ 29 h 129"/>
                <a:gd name="T10" fmla="*/ 254 w 270"/>
                <a:gd name="T11" fmla="*/ 20 h 129"/>
                <a:gd name="T12" fmla="*/ 233 w 270"/>
                <a:gd name="T13" fmla="*/ 13 h 129"/>
                <a:gd name="T14" fmla="*/ 211 w 270"/>
                <a:gd name="T15" fmla="*/ 7 h 129"/>
                <a:gd name="T16" fmla="*/ 186 w 270"/>
                <a:gd name="T17" fmla="*/ 3 h 129"/>
                <a:gd name="T18" fmla="*/ 160 w 270"/>
                <a:gd name="T19" fmla="*/ 1 h 129"/>
                <a:gd name="T20" fmla="*/ 133 w 270"/>
                <a:gd name="T21" fmla="*/ 0 h 129"/>
                <a:gd name="T22" fmla="*/ 107 w 270"/>
                <a:gd name="T23" fmla="*/ 2 h 129"/>
                <a:gd name="T24" fmla="*/ 83 w 270"/>
                <a:gd name="T25" fmla="*/ 5 h 129"/>
                <a:gd name="T26" fmla="*/ 60 w 270"/>
                <a:gd name="T27" fmla="*/ 11 h 129"/>
                <a:gd name="T28" fmla="*/ 40 w 270"/>
                <a:gd name="T29" fmla="*/ 19 h 129"/>
                <a:gd name="T30" fmla="*/ 23 w 270"/>
                <a:gd name="T31" fmla="*/ 31 h 129"/>
                <a:gd name="T32" fmla="*/ 10 w 270"/>
                <a:gd name="T33" fmla="*/ 44 h 129"/>
                <a:gd name="T34" fmla="*/ 2 w 270"/>
                <a:gd name="T35" fmla="*/ 61 h 129"/>
                <a:gd name="T36" fmla="*/ 0 w 270"/>
                <a:gd name="T37" fmla="*/ 80 h 129"/>
                <a:gd name="T38" fmla="*/ 3 w 270"/>
                <a:gd name="T39" fmla="*/ 103 h 129"/>
                <a:gd name="T40" fmla="*/ 15 w 270"/>
                <a:gd name="T41" fmla="*/ 129 h 129"/>
                <a:gd name="T42" fmla="*/ 11 w 270"/>
                <a:gd name="T43" fmla="*/ 116 h 129"/>
                <a:gd name="T44" fmla="*/ 12 w 270"/>
                <a:gd name="T45" fmla="*/ 104 h 129"/>
                <a:gd name="T46" fmla="*/ 17 w 270"/>
                <a:gd name="T47" fmla="*/ 92 h 129"/>
                <a:gd name="T48" fmla="*/ 23 w 270"/>
                <a:gd name="T49" fmla="*/ 80 h 129"/>
                <a:gd name="T50" fmla="*/ 33 w 270"/>
                <a:gd name="T51" fmla="*/ 70 h 129"/>
                <a:gd name="T52" fmla="*/ 44 w 270"/>
                <a:gd name="T53" fmla="*/ 61 h 129"/>
                <a:gd name="T54" fmla="*/ 59 w 270"/>
                <a:gd name="T55" fmla="*/ 52 h 129"/>
                <a:gd name="T56" fmla="*/ 75 w 270"/>
                <a:gd name="T57" fmla="*/ 46 h 129"/>
                <a:gd name="T58" fmla="*/ 93 w 270"/>
                <a:gd name="T59" fmla="*/ 40 h 129"/>
                <a:gd name="T60" fmla="*/ 113 w 270"/>
                <a:gd name="T61" fmla="*/ 36 h 129"/>
                <a:gd name="T62" fmla="*/ 132 w 270"/>
                <a:gd name="T63" fmla="*/ 34 h 129"/>
                <a:gd name="T64" fmla="*/ 154 w 270"/>
                <a:gd name="T65" fmla="*/ 33 h 129"/>
                <a:gd name="T66" fmla="*/ 176 w 270"/>
                <a:gd name="T67" fmla="*/ 34 h 129"/>
                <a:gd name="T68" fmla="*/ 198 w 270"/>
                <a:gd name="T69" fmla="*/ 37 h 129"/>
                <a:gd name="T70" fmla="*/ 220 w 270"/>
                <a:gd name="T71" fmla="*/ 43 h 129"/>
                <a:gd name="T72" fmla="*/ 243 w 270"/>
                <a:gd name="T73" fmla="*/ 5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0" h="129">
                  <a:moveTo>
                    <a:pt x="243" y="50"/>
                  </a:moveTo>
                  <a:lnTo>
                    <a:pt x="249" y="45"/>
                  </a:lnTo>
                  <a:lnTo>
                    <a:pt x="256" y="40"/>
                  </a:lnTo>
                  <a:lnTo>
                    <a:pt x="263" y="35"/>
                  </a:lnTo>
                  <a:lnTo>
                    <a:pt x="270" y="29"/>
                  </a:lnTo>
                  <a:lnTo>
                    <a:pt x="254" y="20"/>
                  </a:lnTo>
                  <a:lnTo>
                    <a:pt x="233" y="13"/>
                  </a:lnTo>
                  <a:lnTo>
                    <a:pt x="211" y="7"/>
                  </a:lnTo>
                  <a:lnTo>
                    <a:pt x="186" y="3"/>
                  </a:lnTo>
                  <a:lnTo>
                    <a:pt x="160" y="1"/>
                  </a:lnTo>
                  <a:lnTo>
                    <a:pt x="133" y="0"/>
                  </a:lnTo>
                  <a:lnTo>
                    <a:pt x="107" y="2"/>
                  </a:lnTo>
                  <a:lnTo>
                    <a:pt x="83" y="5"/>
                  </a:lnTo>
                  <a:lnTo>
                    <a:pt x="60" y="11"/>
                  </a:lnTo>
                  <a:lnTo>
                    <a:pt x="40" y="19"/>
                  </a:lnTo>
                  <a:lnTo>
                    <a:pt x="23" y="31"/>
                  </a:lnTo>
                  <a:lnTo>
                    <a:pt x="10" y="44"/>
                  </a:lnTo>
                  <a:lnTo>
                    <a:pt x="2" y="61"/>
                  </a:lnTo>
                  <a:lnTo>
                    <a:pt x="0" y="80"/>
                  </a:lnTo>
                  <a:lnTo>
                    <a:pt x="3" y="103"/>
                  </a:lnTo>
                  <a:lnTo>
                    <a:pt x="15" y="129"/>
                  </a:lnTo>
                  <a:lnTo>
                    <a:pt x="11" y="116"/>
                  </a:lnTo>
                  <a:lnTo>
                    <a:pt x="12" y="104"/>
                  </a:lnTo>
                  <a:lnTo>
                    <a:pt x="17" y="92"/>
                  </a:lnTo>
                  <a:lnTo>
                    <a:pt x="23" y="80"/>
                  </a:lnTo>
                  <a:lnTo>
                    <a:pt x="33" y="70"/>
                  </a:lnTo>
                  <a:lnTo>
                    <a:pt x="44" y="61"/>
                  </a:lnTo>
                  <a:lnTo>
                    <a:pt x="59" y="52"/>
                  </a:lnTo>
                  <a:lnTo>
                    <a:pt x="75" y="46"/>
                  </a:lnTo>
                  <a:lnTo>
                    <a:pt x="93" y="40"/>
                  </a:lnTo>
                  <a:lnTo>
                    <a:pt x="113" y="36"/>
                  </a:lnTo>
                  <a:lnTo>
                    <a:pt x="132" y="34"/>
                  </a:lnTo>
                  <a:lnTo>
                    <a:pt x="154" y="33"/>
                  </a:lnTo>
                  <a:lnTo>
                    <a:pt x="176" y="34"/>
                  </a:lnTo>
                  <a:lnTo>
                    <a:pt x="198" y="37"/>
                  </a:lnTo>
                  <a:lnTo>
                    <a:pt x="220" y="43"/>
                  </a:lnTo>
                  <a:lnTo>
                    <a:pt x="243" y="50"/>
                  </a:lnTo>
                  <a:close/>
                </a:path>
              </a:pathLst>
            </a:custGeom>
            <a:solidFill>
              <a:srgbClr val="C6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26" name="Freeform 206">
              <a:extLst>
                <a:ext uri="{FF2B5EF4-FFF2-40B4-BE49-F238E27FC236}">
                  <a16:creationId xmlns:a16="http://schemas.microsoft.com/office/drawing/2014/main" id="{B807300A-9F62-470B-8226-7CC444A44DF9}"/>
                </a:ext>
              </a:extLst>
            </p:cNvPr>
            <p:cNvSpPr>
              <a:spLocks/>
            </p:cNvSpPr>
            <p:nvPr/>
          </p:nvSpPr>
          <p:spPr bwMode="auto">
            <a:xfrm>
              <a:off x="183" y="3957"/>
              <a:ext cx="572" cy="185"/>
            </a:xfrm>
            <a:custGeom>
              <a:avLst/>
              <a:gdLst>
                <a:gd name="T0" fmla="*/ 185 w 1714"/>
                <a:gd name="T1" fmla="*/ 517 h 557"/>
                <a:gd name="T2" fmla="*/ 300 w 1714"/>
                <a:gd name="T3" fmla="*/ 512 h 557"/>
                <a:gd name="T4" fmla="*/ 399 w 1714"/>
                <a:gd name="T5" fmla="*/ 480 h 557"/>
                <a:gd name="T6" fmla="*/ 471 w 1714"/>
                <a:gd name="T7" fmla="*/ 439 h 557"/>
                <a:gd name="T8" fmla="*/ 551 w 1714"/>
                <a:gd name="T9" fmla="*/ 400 h 557"/>
                <a:gd name="T10" fmla="*/ 631 w 1714"/>
                <a:gd name="T11" fmla="*/ 359 h 557"/>
                <a:gd name="T12" fmla="*/ 698 w 1714"/>
                <a:gd name="T13" fmla="*/ 317 h 557"/>
                <a:gd name="T14" fmla="*/ 764 w 1714"/>
                <a:gd name="T15" fmla="*/ 280 h 557"/>
                <a:gd name="T16" fmla="*/ 824 w 1714"/>
                <a:gd name="T17" fmla="*/ 257 h 557"/>
                <a:gd name="T18" fmla="*/ 868 w 1714"/>
                <a:gd name="T19" fmla="*/ 259 h 557"/>
                <a:gd name="T20" fmla="*/ 905 w 1714"/>
                <a:gd name="T21" fmla="*/ 252 h 557"/>
                <a:gd name="T22" fmla="*/ 945 w 1714"/>
                <a:gd name="T23" fmla="*/ 239 h 557"/>
                <a:gd name="T24" fmla="*/ 921 w 1714"/>
                <a:gd name="T25" fmla="*/ 224 h 557"/>
                <a:gd name="T26" fmla="*/ 929 w 1714"/>
                <a:gd name="T27" fmla="*/ 209 h 557"/>
                <a:gd name="T28" fmla="*/ 962 w 1714"/>
                <a:gd name="T29" fmla="*/ 224 h 557"/>
                <a:gd name="T30" fmla="*/ 1000 w 1714"/>
                <a:gd name="T31" fmla="*/ 242 h 557"/>
                <a:gd name="T32" fmla="*/ 1047 w 1714"/>
                <a:gd name="T33" fmla="*/ 259 h 557"/>
                <a:gd name="T34" fmla="*/ 1082 w 1714"/>
                <a:gd name="T35" fmla="*/ 264 h 557"/>
                <a:gd name="T36" fmla="*/ 1078 w 1714"/>
                <a:gd name="T37" fmla="*/ 247 h 557"/>
                <a:gd name="T38" fmla="*/ 1043 w 1714"/>
                <a:gd name="T39" fmla="*/ 201 h 557"/>
                <a:gd name="T40" fmla="*/ 1012 w 1714"/>
                <a:gd name="T41" fmla="*/ 131 h 557"/>
                <a:gd name="T42" fmla="*/ 1023 w 1714"/>
                <a:gd name="T43" fmla="*/ 114 h 557"/>
                <a:gd name="T44" fmla="*/ 1050 w 1714"/>
                <a:gd name="T45" fmla="*/ 161 h 557"/>
                <a:gd name="T46" fmla="*/ 1108 w 1714"/>
                <a:gd name="T47" fmla="*/ 244 h 557"/>
                <a:gd name="T48" fmla="*/ 1186 w 1714"/>
                <a:gd name="T49" fmla="*/ 290 h 557"/>
                <a:gd name="T50" fmla="*/ 1159 w 1714"/>
                <a:gd name="T51" fmla="*/ 238 h 557"/>
                <a:gd name="T52" fmla="*/ 1115 w 1714"/>
                <a:gd name="T53" fmla="*/ 137 h 557"/>
                <a:gd name="T54" fmla="*/ 1111 w 1714"/>
                <a:gd name="T55" fmla="*/ 46 h 557"/>
                <a:gd name="T56" fmla="*/ 1127 w 1714"/>
                <a:gd name="T57" fmla="*/ 47 h 557"/>
                <a:gd name="T58" fmla="*/ 1163 w 1714"/>
                <a:gd name="T59" fmla="*/ 190 h 557"/>
                <a:gd name="T60" fmla="*/ 1267 w 1714"/>
                <a:gd name="T61" fmla="*/ 276 h 557"/>
                <a:gd name="T62" fmla="*/ 1413 w 1714"/>
                <a:gd name="T63" fmla="*/ 307 h 557"/>
                <a:gd name="T64" fmla="*/ 1561 w 1714"/>
                <a:gd name="T65" fmla="*/ 276 h 557"/>
                <a:gd name="T66" fmla="*/ 1655 w 1714"/>
                <a:gd name="T67" fmla="*/ 189 h 557"/>
                <a:gd name="T68" fmla="*/ 1705 w 1714"/>
                <a:gd name="T69" fmla="*/ 101 h 557"/>
                <a:gd name="T70" fmla="*/ 1707 w 1714"/>
                <a:gd name="T71" fmla="*/ 120 h 557"/>
                <a:gd name="T72" fmla="*/ 1648 w 1714"/>
                <a:gd name="T73" fmla="*/ 240 h 557"/>
                <a:gd name="T74" fmla="*/ 1518 w 1714"/>
                <a:gd name="T75" fmla="*/ 336 h 557"/>
                <a:gd name="T76" fmla="*/ 1312 w 1714"/>
                <a:gd name="T77" fmla="*/ 325 h 557"/>
                <a:gd name="T78" fmla="*/ 1126 w 1714"/>
                <a:gd name="T79" fmla="*/ 294 h 557"/>
                <a:gd name="T80" fmla="*/ 993 w 1714"/>
                <a:gd name="T81" fmla="*/ 276 h 557"/>
                <a:gd name="T82" fmla="*/ 940 w 1714"/>
                <a:gd name="T83" fmla="*/ 277 h 557"/>
                <a:gd name="T84" fmla="*/ 963 w 1714"/>
                <a:gd name="T85" fmla="*/ 291 h 557"/>
                <a:gd name="T86" fmla="*/ 913 w 1714"/>
                <a:gd name="T87" fmla="*/ 302 h 557"/>
                <a:gd name="T88" fmla="*/ 796 w 1714"/>
                <a:gd name="T89" fmla="*/ 330 h 557"/>
                <a:gd name="T90" fmla="*/ 669 w 1714"/>
                <a:gd name="T91" fmla="*/ 375 h 557"/>
                <a:gd name="T92" fmla="*/ 546 w 1714"/>
                <a:gd name="T93" fmla="*/ 442 h 557"/>
                <a:gd name="T94" fmla="*/ 413 w 1714"/>
                <a:gd name="T95" fmla="*/ 510 h 557"/>
                <a:gd name="T96" fmla="*/ 281 w 1714"/>
                <a:gd name="T97" fmla="*/ 551 h 557"/>
                <a:gd name="T98" fmla="*/ 162 w 1714"/>
                <a:gd name="T99" fmla="*/ 552 h 557"/>
                <a:gd name="T100" fmla="*/ 86 w 1714"/>
                <a:gd name="T101" fmla="*/ 525 h 557"/>
                <a:gd name="T102" fmla="*/ 27 w 1714"/>
                <a:gd name="T103" fmla="*/ 480 h 557"/>
                <a:gd name="T104" fmla="*/ 0 w 1714"/>
                <a:gd name="T105" fmla="*/ 428 h 557"/>
                <a:gd name="T106" fmla="*/ 20 w 1714"/>
                <a:gd name="T107" fmla="*/ 316 h 557"/>
                <a:gd name="T108" fmla="*/ 40 w 1714"/>
                <a:gd name="T109" fmla="*/ 445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14" h="557">
                  <a:moveTo>
                    <a:pt x="98" y="493"/>
                  </a:moveTo>
                  <a:lnTo>
                    <a:pt x="119" y="502"/>
                  </a:lnTo>
                  <a:lnTo>
                    <a:pt x="141" y="509"/>
                  </a:lnTo>
                  <a:lnTo>
                    <a:pt x="162" y="514"/>
                  </a:lnTo>
                  <a:lnTo>
                    <a:pt x="185" y="517"/>
                  </a:lnTo>
                  <a:lnTo>
                    <a:pt x="209" y="519"/>
                  </a:lnTo>
                  <a:lnTo>
                    <a:pt x="231" y="519"/>
                  </a:lnTo>
                  <a:lnTo>
                    <a:pt x="255" y="518"/>
                  </a:lnTo>
                  <a:lnTo>
                    <a:pt x="278" y="515"/>
                  </a:lnTo>
                  <a:lnTo>
                    <a:pt x="300" y="512"/>
                  </a:lnTo>
                  <a:lnTo>
                    <a:pt x="321" y="507"/>
                  </a:lnTo>
                  <a:lnTo>
                    <a:pt x="343" y="502"/>
                  </a:lnTo>
                  <a:lnTo>
                    <a:pt x="362" y="495"/>
                  </a:lnTo>
                  <a:lnTo>
                    <a:pt x="381" y="488"/>
                  </a:lnTo>
                  <a:lnTo>
                    <a:pt x="399" y="480"/>
                  </a:lnTo>
                  <a:lnTo>
                    <a:pt x="414" y="473"/>
                  </a:lnTo>
                  <a:lnTo>
                    <a:pt x="427" y="465"/>
                  </a:lnTo>
                  <a:lnTo>
                    <a:pt x="441" y="456"/>
                  </a:lnTo>
                  <a:lnTo>
                    <a:pt x="456" y="447"/>
                  </a:lnTo>
                  <a:lnTo>
                    <a:pt x="471" y="439"/>
                  </a:lnTo>
                  <a:lnTo>
                    <a:pt x="486" y="432"/>
                  </a:lnTo>
                  <a:lnTo>
                    <a:pt x="503" y="423"/>
                  </a:lnTo>
                  <a:lnTo>
                    <a:pt x="519" y="415"/>
                  </a:lnTo>
                  <a:lnTo>
                    <a:pt x="535" y="407"/>
                  </a:lnTo>
                  <a:lnTo>
                    <a:pt x="551" y="400"/>
                  </a:lnTo>
                  <a:lnTo>
                    <a:pt x="568" y="391"/>
                  </a:lnTo>
                  <a:lnTo>
                    <a:pt x="584" y="383"/>
                  </a:lnTo>
                  <a:lnTo>
                    <a:pt x="600" y="376"/>
                  </a:lnTo>
                  <a:lnTo>
                    <a:pt x="615" y="368"/>
                  </a:lnTo>
                  <a:lnTo>
                    <a:pt x="631" y="359"/>
                  </a:lnTo>
                  <a:lnTo>
                    <a:pt x="645" y="351"/>
                  </a:lnTo>
                  <a:lnTo>
                    <a:pt x="659" y="343"/>
                  </a:lnTo>
                  <a:lnTo>
                    <a:pt x="672" y="335"/>
                  </a:lnTo>
                  <a:lnTo>
                    <a:pt x="684" y="326"/>
                  </a:lnTo>
                  <a:lnTo>
                    <a:pt x="698" y="317"/>
                  </a:lnTo>
                  <a:lnTo>
                    <a:pt x="711" y="309"/>
                  </a:lnTo>
                  <a:lnTo>
                    <a:pt x="725" y="302"/>
                  </a:lnTo>
                  <a:lnTo>
                    <a:pt x="738" y="293"/>
                  </a:lnTo>
                  <a:lnTo>
                    <a:pt x="750" y="286"/>
                  </a:lnTo>
                  <a:lnTo>
                    <a:pt x="764" y="280"/>
                  </a:lnTo>
                  <a:lnTo>
                    <a:pt x="777" y="274"/>
                  </a:lnTo>
                  <a:lnTo>
                    <a:pt x="790" y="269"/>
                  </a:lnTo>
                  <a:lnTo>
                    <a:pt x="801" y="265"/>
                  </a:lnTo>
                  <a:lnTo>
                    <a:pt x="812" y="260"/>
                  </a:lnTo>
                  <a:lnTo>
                    <a:pt x="824" y="257"/>
                  </a:lnTo>
                  <a:lnTo>
                    <a:pt x="834" y="256"/>
                  </a:lnTo>
                  <a:lnTo>
                    <a:pt x="843" y="255"/>
                  </a:lnTo>
                  <a:lnTo>
                    <a:pt x="853" y="255"/>
                  </a:lnTo>
                  <a:lnTo>
                    <a:pt x="860" y="257"/>
                  </a:lnTo>
                  <a:lnTo>
                    <a:pt x="868" y="259"/>
                  </a:lnTo>
                  <a:lnTo>
                    <a:pt x="875" y="260"/>
                  </a:lnTo>
                  <a:lnTo>
                    <a:pt x="883" y="259"/>
                  </a:lnTo>
                  <a:lnTo>
                    <a:pt x="890" y="258"/>
                  </a:lnTo>
                  <a:lnTo>
                    <a:pt x="897" y="255"/>
                  </a:lnTo>
                  <a:lnTo>
                    <a:pt x="905" y="252"/>
                  </a:lnTo>
                  <a:lnTo>
                    <a:pt x="916" y="249"/>
                  </a:lnTo>
                  <a:lnTo>
                    <a:pt x="926" y="245"/>
                  </a:lnTo>
                  <a:lnTo>
                    <a:pt x="935" y="242"/>
                  </a:lnTo>
                  <a:lnTo>
                    <a:pt x="941" y="240"/>
                  </a:lnTo>
                  <a:lnTo>
                    <a:pt x="945" y="239"/>
                  </a:lnTo>
                  <a:lnTo>
                    <a:pt x="943" y="238"/>
                  </a:lnTo>
                  <a:lnTo>
                    <a:pt x="941" y="236"/>
                  </a:lnTo>
                  <a:lnTo>
                    <a:pt x="936" y="234"/>
                  </a:lnTo>
                  <a:lnTo>
                    <a:pt x="929" y="229"/>
                  </a:lnTo>
                  <a:lnTo>
                    <a:pt x="921" y="224"/>
                  </a:lnTo>
                  <a:lnTo>
                    <a:pt x="915" y="218"/>
                  </a:lnTo>
                  <a:lnTo>
                    <a:pt x="914" y="214"/>
                  </a:lnTo>
                  <a:lnTo>
                    <a:pt x="917" y="211"/>
                  </a:lnTo>
                  <a:lnTo>
                    <a:pt x="922" y="209"/>
                  </a:lnTo>
                  <a:lnTo>
                    <a:pt x="929" y="209"/>
                  </a:lnTo>
                  <a:lnTo>
                    <a:pt x="937" y="210"/>
                  </a:lnTo>
                  <a:lnTo>
                    <a:pt x="946" y="213"/>
                  </a:lnTo>
                  <a:lnTo>
                    <a:pt x="952" y="217"/>
                  </a:lnTo>
                  <a:lnTo>
                    <a:pt x="957" y="221"/>
                  </a:lnTo>
                  <a:lnTo>
                    <a:pt x="962" y="224"/>
                  </a:lnTo>
                  <a:lnTo>
                    <a:pt x="967" y="227"/>
                  </a:lnTo>
                  <a:lnTo>
                    <a:pt x="973" y="231"/>
                  </a:lnTo>
                  <a:lnTo>
                    <a:pt x="980" y="234"/>
                  </a:lnTo>
                  <a:lnTo>
                    <a:pt x="989" y="238"/>
                  </a:lnTo>
                  <a:lnTo>
                    <a:pt x="1000" y="242"/>
                  </a:lnTo>
                  <a:lnTo>
                    <a:pt x="1014" y="247"/>
                  </a:lnTo>
                  <a:lnTo>
                    <a:pt x="1027" y="252"/>
                  </a:lnTo>
                  <a:lnTo>
                    <a:pt x="1036" y="255"/>
                  </a:lnTo>
                  <a:lnTo>
                    <a:pt x="1043" y="258"/>
                  </a:lnTo>
                  <a:lnTo>
                    <a:pt x="1047" y="259"/>
                  </a:lnTo>
                  <a:lnTo>
                    <a:pt x="1051" y="261"/>
                  </a:lnTo>
                  <a:lnTo>
                    <a:pt x="1056" y="261"/>
                  </a:lnTo>
                  <a:lnTo>
                    <a:pt x="1063" y="262"/>
                  </a:lnTo>
                  <a:lnTo>
                    <a:pt x="1072" y="264"/>
                  </a:lnTo>
                  <a:lnTo>
                    <a:pt x="1082" y="264"/>
                  </a:lnTo>
                  <a:lnTo>
                    <a:pt x="1087" y="262"/>
                  </a:lnTo>
                  <a:lnTo>
                    <a:pt x="1088" y="260"/>
                  </a:lnTo>
                  <a:lnTo>
                    <a:pt x="1087" y="256"/>
                  </a:lnTo>
                  <a:lnTo>
                    <a:pt x="1084" y="252"/>
                  </a:lnTo>
                  <a:lnTo>
                    <a:pt x="1078" y="247"/>
                  </a:lnTo>
                  <a:lnTo>
                    <a:pt x="1071" y="241"/>
                  </a:lnTo>
                  <a:lnTo>
                    <a:pt x="1065" y="235"/>
                  </a:lnTo>
                  <a:lnTo>
                    <a:pt x="1059" y="226"/>
                  </a:lnTo>
                  <a:lnTo>
                    <a:pt x="1051" y="215"/>
                  </a:lnTo>
                  <a:lnTo>
                    <a:pt x="1043" y="201"/>
                  </a:lnTo>
                  <a:lnTo>
                    <a:pt x="1034" y="185"/>
                  </a:lnTo>
                  <a:lnTo>
                    <a:pt x="1027" y="169"/>
                  </a:lnTo>
                  <a:lnTo>
                    <a:pt x="1020" y="154"/>
                  </a:lnTo>
                  <a:lnTo>
                    <a:pt x="1015" y="141"/>
                  </a:lnTo>
                  <a:lnTo>
                    <a:pt x="1012" y="131"/>
                  </a:lnTo>
                  <a:lnTo>
                    <a:pt x="1011" y="123"/>
                  </a:lnTo>
                  <a:lnTo>
                    <a:pt x="1012" y="117"/>
                  </a:lnTo>
                  <a:lnTo>
                    <a:pt x="1014" y="113"/>
                  </a:lnTo>
                  <a:lnTo>
                    <a:pt x="1018" y="112"/>
                  </a:lnTo>
                  <a:lnTo>
                    <a:pt x="1023" y="114"/>
                  </a:lnTo>
                  <a:lnTo>
                    <a:pt x="1028" y="118"/>
                  </a:lnTo>
                  <a:lnTo>
                    <a:pt x="1033" y="125"/>
                  </a:lnTo>
                  <a:lnTo>
                    <a:pt x="1037" y="135"/>
                  </a:lnTo>
                  <a:lnTo>
                    <a:pt x="1043" y="147"/>
                  </a:lnTo>
                  <a:lnTo>
                    <a:pt x="1050" y="161"/>
                  </a:lnTo>
                  <a:lnTo>
                    <a:pt x="1060" y="178"/>
                  </a:lnTo>
                  <a:lnTo>
                    <a:pt x="1071" y="195"/>
                  </a:lnTo>
                  <a:lnTo>
                    <a:pt x="1084" y="213"/>
                  </a:lnTo>
                  <a:lnTo>
                    <a:pt x="1096" y="229"/>
                  </a:lnTo>
                  <a:lnTo>
                    <a:pt x="1108" y="244"/>
                  </a:lnTo>
                  <a:lnTo>
                    <a:pt x="1119" y="255"/>
                  </a:lnTo>
                  <a:lnTo>
                    <a:pt x="1132" y="266"/>
                  </a:lnTo>
                  <a:lnTo>
                    <a:pt x="1150" y="276"/>
                  </a:lnTo>
                  <a:lnTo>
                    <a:pt x="1168" y="284"/>
                  </a:lnTo>
                  <a:lnTo>
                    <a:pt x="1186" y="290"/>
                  </a:lnTo>
                  <a:lnTo>
                    <a:pt x="1198" y="292"/>
                  </a:lnTo>
                  <a:lnTo>
                    <a:pt x="1204" y="289"/>
                  </a:lnTo>
                  <a:lnTo>
                    <a:pt x="1198" y="279"/>
                  </a:lnTo>
                  <a:lnTo>
                    <a:pt x="1181" y="260"/>
                  </a:lnTo>
                  <a:lnTo>
                    <a:pt x="1159" y="238"/>
                  </a:lnTo>
                  <a:lnTo>
                    <a:pt x="1143" y="215"/>
                  </a:lnTo>
                  <a:lnTo>
                    <a:pt x="1131" y="192"/>
                  </a:lnTo>
                  <a:lnTo>
                    <a:pt x="1123" y="172"/>
                  </a:lnTo>
                  <a:lnTo>
                    <a:pt x="1118" y="153"/>
                  </a:lnTo>
                  <a:lnTo>
                    <a:pt x="1115" y="137"/>
                  </a:lnTo>
                  <a:lnTo>
                    <a:pt x="1112" y="122"/>
                  </a:lnTo>
                  <a:lnTo>
                    <a:pt x="1109" y="111"/>
                  </a:lnTo>
                  <a:lnTo>
                    <a:pt x="1107" y="95"/>
                  </a:lnTo>
                  <a:lnTo>
                    <a:pt x="1108" y="73"/>
                  </a:lnTo>
                  <a:lnTo>
                    <a:pt x="1111" y="46"/>
                  </a:lnTo>
                  <a:lnTo>
                    <a:pt x="1115" y="22"/>
                  </a:lnTo>
                  <a:lnTo>
                    <a:pt x="1120" y="5"/>
                  </a:lnTo>
                  <a:lnTo>
                    <a:pt x="1124" y="0"/>
                  </a:lnTo>
                  <a:lnTo>
                    <a:pt x="1126" y="13"/>
                  </a:lnTo>
                  <a:lnTo>
                    <a:pt x="1127" y="47"/>
                  </a:lnTo>
                  <a:lnTo>
                    <a:pt x="1128" y="80"/>
                  </a:lnTo>
                  <a:lnTo>
                    <a:pt x="1132" y="111"/>
                  </a:lnTo>
                  <a:lnTo>
                    <a:pt x="1140" y="140"/>
                  </a:lnTo>
                  <a:lnTo>
                    <a:pt x="1150" y="167"/>
                  </a:lnTo>
                  <a:lnTo>
                    <a:pt x="1163" y="190"/>
                  </a:lnTo>
                  <a:lnTo>
                    <a:pt x="1180" y="212"/>
                  </a:lnTo>
                  <a:lnTo>
                    <a:pt x="1197" y="231"/>
                  </a:lnTo>
                  <a:lnTo>
                    <a:pt x="1219" y="248"/>
                  </a:lnTo>
                  <a:lnTo>
                    <a:pt x="1242" y="262"/>
                  </a:lnTo>
                  <a:lnTo>
                    <a:pt x="1267" y="276"/>
                  </a:lnTo>
                  <a:lnTo>
                    <a:pt x="1292" y="286"/>
                  </a:lnTo>
                  <a:lnTo>
                    <a:pt x="1321" y="294"/>
                  </a:lnTo>
                  <a:lnTo>
                    <a:pt x="1350" y="301"/>
                  </a:lnTo>
                  <a:lnTo>
                    <a:pt x="1381" y="305"/>
                  </a:lnTo>
                  <a:lnTo>
                    <a:pt x="1413" y="307"/>
                  </a:lnTo>
                  <a:lnTo>
                    <a:pt x="1446" y="307"/>
                  </a:lnTo>
                  <a:lnTo>
                    <a:pt x="1478" y="304"/>
                  </a:lnTo>
                  <a:lnTo>
                    <a:pt x="1508" y="298"/>
                  </a:lnTo>
                  <a:lnTo>
                    <a:pt x="1535" y="288"/>
                  </a:lnTo>
                  <a:lnTo>
                    <a:pt x="1561" y="276"/>
                  </a:lnTo>
                  <a:lnTo>
                    <a:pt x="1583" y="261"/>
                  </a:lnTo>
                  <a:lnTo>
                    <a:pt x="1604" y="245"/>
                  </a:lnTo>
                  <a:lnTo>
                    <a:pt x="1623" y="227"/>
                  </a:lnTo>
                  <a:lnTo>
                    <a:pt x="1640" y="209"/>
                  </a:lnTo>
                  <a:lnTo>
                    <a:pt x="1655" y="189"/>
                  </a:lnTo>
                  <a:lnTo>
                    <a:pt x="1668" y="171"/>
                  </a:lnTo>
                  <a:lnTo>
                    <a:pt x="1679" y="151"/>
                  </a:lnTo>
                  <a:lnTo>
                    <a:pt x="1690" y="133"/>
                  </a:lnTo>
                  <a:lnTo>
                    <a:pt x="1698" y="116"/>
                  </a:lnTo>
                  <a:lnTo>
                    <a:pt x="1705" y="101"/>
                  </a:lnTo>
                  <a:lnTo>
                    <a:pt x="1710" y="87"/>
                  </a:lnTo>
                  <a:lnTo>
                    <a:pt x="1714" y="76"/>
                  </a:lnTo>
                  <a:lnTo>
                    <a:pt x="1713" y="86"/>
                  </a:lnTo>
                  <a:lnTo>
                    <a:pt x="1711" y="102"/>
                  </a:lnTo>
                  <a:lnTo>
                    <a:pt x="1707" y="120"/>
                  </a:lnTo>
                  <a:lnTo>
                    <a:pt x="1700" y="141"/>
                  </a:lnTo>
                  <a:lnTo>
                    <a:pt x="1691" y="164"/>
                  </a:lnTo>
                  <a:lnTo>
                    <a:pt x="1679" y="189"/>
                  </a:lnTo>
                  <a:lnTo>
                    <a:pt x="1665" y="215"/>
                  </a:lnTo>
                  <a:lnTo>
                    <a:pt x="1648" y="240"/>
                  </a:lnTo>
                  <a:lnTo>
                    <a:pt x="1629" y="265"/>
                  </a:lnTo>
                  <a:lnTo>
                    <a:pt x="1606" y="286"/>
                  </a:lnTo>
                  <a:lnTo>
                    <a:pt x="1580" y="307"/>
                  </a:lnTo>
                  <a:lnTo>
                    <a:pt x="1551" y="323"/>
                  </a:lnTo>
                  <a:lnTo>
                    <a:pt x="1518" y="336"/>
                  </a:lnTo>
                  <a:lnTo>
                    <a:pt x="1482" y="343"/>
                  </a:lnTo>
                  <a:lnTo>
                    <a:pt x="1443" y="345"/>
                  </a:lnTo>
                  <a:lnTo>
                    <a:pt x="1400" y="341"/>
                  </a:lnTo>
                  <a:lnTo>
                    <a:pt x="1355" y="334"/>
                  </a:lnTo>
                  <a:lnTo>
                    <a:pt x="1312" y="325"/>
                  </a:lnTo>
                  <a:lnTo>
                    <a:pt x="1272" y="318"/>
                  </a:lnTo>
                  <a:lnTo>
                    <a:pt x="1231" y="312"/>
                  </a:lnTo>
                  <a:lnTo>
                    <a:pt x="1194" y="306"/>
                  </a:lnTo>
                  <a:lnTo>
                    <a:pt x="1159" y="300"/>
                  </a:lnTo>
                  <a:lnTo>
                    <a:pt x="1126" y="294"/>
                  </a:lnTo>
                  <a:lnTo>
                    <a:pt x="1094" y="289"/>
                  </a:lnTo>
                  <a:lnTo>
                    <a:pt x="1065" y="285"/>
                  </a:lnTo>
                  <a:lnTo>
                    <a:pt x="1039" y="281"/>
                  </a:lnTo>
                  <a:lnTo>
                    <a:pt x="1015" y="278"/>
                  </a:lnTo>
                  <a:lnTo>
                    <a:pt x="993" y="276"/>
                  </a:lnTo>
                  <a:lnTo>
                    <a:pt x="974" y="275"/>
                  </a:lnTo>
                  <a:lnTo>
                    <a:pt x="958" y="274"/>
                  </a:lnTo>
                  <a:lnTo>
                    <a:pt x="945" y="275"/>
                  </a:lnTo>
                  <a:lnTo>
                    <a:pt x="934" y="276"/>
                  </a:lnTo>
                  <a:lnTo>
                    <a:pt x="940" y="277"/>
                  </a:lnTo>
                  <a:lnTo>
                    <a:pt x="947" y="279"/>
                  </a:lnTo>
                  <a:lnTo>
                    <a:pt x="952" y="282"/>
                  </a:lnTo>
                  <a:lnTo>
                    <a:pt x="956" y="285"/>
                  </a:lnTo>
                  <a:lnTo>
                    <a:pt x="960" y="288"/>
                  </a:lnTo>
                  <a:lnTo>
                    <a:pt x="963" y="291"/>
                  </a:lnTo>
                  <a:lnTo>
                    <a:pt x="964" y="293"/>
                  </a:lnTo>
                  <a:lnTo>
                    <a:pt x="965" y="294"/>
                  </a:lnTo>
                  <a:lnTo>
                    <a:pt x="950" y="296"/>
                  </a:lnTo>
                  <a:lnTo>
                    <a:pt x="932" y="299"/>
                  </a:lnTo>
                  <a:lnTo>
                    <a:pt x="913" y="302"/>
                  </a:lnTo>
                  <a:lnTo>
                    <a:pt x="892" y="306"/>
                  </a:lnTo>
                  <a:lnTo>
                    <a:pt x="869" y="310"/>
                  </a:lnTo>
                  <a:lnTo>
                    <a:pt x="845" y="316"/>
                  </a:lnTo>
                  <a:lnTo>
                    <a:pt x="822" y="322"/>
                  </a:lnTo>
                  <a:lnTo>
                    <a:pt x="796" y="330"/>
                  </a:lnTo>
                  <a:lnTo>
                    <a:pt x="770" y="337"/>
                  </a:lnTo>
                  <a:lnTo>
                    <a:pt x="744" y="346"/>
                  </a:lnTo>
                  <a:lnTo>
                    <a:pt x="719" y="355"/>
                  </a:lnTo>
                  <a:lnTo>
                    <a:pt x="694" y="365"/>
                  </a:lnTo>
                  <a:lnTo>
                    <a:pt x="669" y="375"/>
                  </a:lnTo>
                  <a:lnTo>
                    <a:pt x="644" y="386"/>
                  </a:lnTo>
                  <a:lnTo>
                    <a:pt x="621" y="398"/>
                  </a:lnTo>
                  <a:lnTo>
                    <a:pt x="600" y="410"/>
                  </a:lnTo>
                  <a:lnTo>
                    <a:pt x="573" y="425"/>
                  </a:lnTo>
                  <a:lnTo>
                    <a:pt x="546" y="442"/>
                  </a:lnTo>
                  <a:lnTo>
                    <a:pt x="519" y="456"/>
                  </a:lnTo>
                  <a:lnTo>
                    <a:pt x="492" y="471"/>
                  </a:lnTo>
                  <a:lnTo>
                    <a:pt x="466" y="484"/>
                  </a:lnTo>
                  <a:lnTo>
                    <a:pt x="440" y="498"/>
                  </a:lnTo>
                  <a:lnTo>
                    <a:pt x="413" y="510"/>
                  </a:lnTo>
                  <a:lnTo>
                    <a:pt x="386" y="520"/>
                  </a:lnTo>
                  <a:lnTo>
                    <a:pt x="360" y="531"/>
                  </a:lnTo>
                  <a:lnTo>
                    <a:pt x="334" y="539"/>
                  </a:lnTo>
                  <a:lnTo>
                    <a:pt x="308" y="545"/>
                  </a:lnTo>
                  <a:lnTo>
                    <a:pt x="281" y="551"/>
                  </a:lnTo>
                  <a:lnTo>
                    <a:pt x="255" y="554"/>
                  </a:lnTo>
                  <a:lnTo>
                    <a:pt x="229" y="557"/>
                  </a:lnTo>
                  <a:lnTo>
                    <a:pt x="204" y="557"/>
                  </a:lnTo>
                  <a:lnTo>
                    <a:pt x="178" y="554"/>
                  </a:lnTo>
                  <a:lnTo>
                    <a:pt x="162" y="552"/>
                  </a:lnTo>
                  <a:lnTo>
                    <a:pt x="146" y="548"/>
                  </a:lnTo>
                  <a:lnTo>
                    <a:pt x="130" y="544"/>
                  </a:lnTo>
                  <a:lnTo>
                    <a:pt x="116" y="538"/>
                  </a:lnTo>
                  <a:lnTo>
                    <a:pt x="100" y="532"/>
                  </a:lnTo>
                  <a:lnTo>
                    <a:pt x="86" y="525"/>
                  </a:lnTo>
                  <a:lnTo>
                    <a:pt x="72" y="517"/>
                  </a:lnTo>
                  <a:lnTo>
                    <a:pt x="60" y="508"/>
                  </a:lnTo>
                  <a:lnTo>
                    <a:pt x="48" y="500"/>
                  </a:lnTo>
                  <a:lnTo>
                    <a:pt x="37" y="489"/>
                  </a:lnTo>
                  <a:lnTo>
                    <a:pt x="27" y="480"/>
                  </a:lnTo>
                  <a:lnTo>
                    <a:pt x="19" y="470"/>
                  </a:lnTo>
                  <a:lnTo>
                    <a:pt x="12" y="460"/>
                  </a:lnTo>
                  <a:lnTo>
                    <a:pt x="6" y="449"/>
                  </a:lnTo>
                  <a:lnTo>
                    <a:pt x="2" y="438"/>
                  </a:lnTo>
                  <a:lnTo>
                    <a:pt x="0" y="428"/>
                  </a:lnTo>
                  <a:lnTo>
                    <a:pt x="1" y="387"/>
                  </a:lnTo>
                  <a:lnTo>
                    <a:pt x="5" y="353"/>
                  </a:lnTo>
                  <a:lnTo>
                    <a:pt x="14" y="323"/>
                  </a:lnTo>
                  <a:lnTo>
                    <a:pt x="25" y="299"/>
                  </a:lnTo>
                  <a:lnTo>
                    <a:pt x="20" y="316"/>
                  </a:lnTo>
                  <a:lnTo>
                    <a:pt x="17" y="338"/>
                  </a:lnTo>
                  <a:lnTo>
                    <a:pt x="15" y="363"/>
                  </a:lnTo>
                  <a:lnTo>
                    <a:pt x="18" y="389"/>
                  </a:lnTo>
                  <a:lnTo>
                    <a:pt x="26" y="417"/>
                  </a:lnTo>
                  <a:lnTo>
                    <a:pt x="40" y="445"/>
                  </a:lnTo>
                  <a:lnTo>
                    <a:pt x="64" y="470"/>
                  </a:lnTo>
                  <a:lnTo>
                    <a:pt x="98" y="4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27" name="Freeform 207">
              <a:extLst>
                <a:ext uri="{FF2B5EF4-FFF2-40B4-BE49-F238E27FC236}">
                  <a16:creationId xmlns:a16="http://schemas.microsoft.com/office/drawing/2014/main" id="{01F50FB0-4C78-40F0-BDF8-D97F930129A0}"/>
                </a:ext>
              </a:extLst>
            </p:cNvPr>
            <p:cNvSpPr>
              <a:spLocks/>
            </p:cNvSpPr>
            <p:nvPr/>
          </p:nvSpPr>
          <p:spPr bwMode="auto">
            <a:xfrm>
              <a:off x="239" y="4058"/>
              <a:ext cx="78" cy="32"/>
            </a:xfrm>
            <a:custGeom>
              <a:avLst/>
              <a:gdLst>
                <a:gd name="T0" fmla="*/ 232 w 232"/>
                <a:gd name="T1" fmla="*/ 17 h 96"/>
                <a:gd name="T2" fmla="*/ 229 w 232"/>
                <a:gd name="T3" fmla="*/ 19 h 96"/>
                <a:gd name="T4" fmla="*/ 224 w 232"/>
                <a:gd name="T5" fmla="*/ 22 h 96"/>
                <a:gd name="T6" fmla="*/ 218 w 232"/>
                <a:gd name="T7" fmla="*/ 27 h 96"/>
                <a:gd name="T8" fmla="*/ 212 w 232"/>
                <a:gd name="T9" fmla="*/ 31 h 96"/>
                <a:gd name="T10" fmla="*/ 205 w 232"/>
                <a:gd name="T11" fmla="*/ 36 h 96"/>
                <a:gd name="T12" fmla="*/ 200 w 232"/>
                <a:gd name="T13" fmla="*/ 40 h 96"/>
                <a:gd name="T14" fmla="*/ 194 w 232"/>
                <a:gd name="T15" fmla="*/ 43 h 96"/>
                <a:gd name="T16" fmla="*/ 191 w 232"/>
                <a:gd name="T17" fmla="*/ 45 h 96"/>
                <a:gd name="T18" fmla="*/ 182 w 232"/>
                <a:gd name="T19" fmla="*/ 41 h 96"/>
                <a:gd name="T20" fmla="*/ 172 w 232"/>
                <a:gd name="T21" fmla="*/ 38 h 96"/>
                <a:gd name="T22" fmla="*/ 158 w 232"/>
                <a:gd name="T23" fmla="*/ 34 h 96"/>
                <a:gd name="T24" fmla="*/ 145 w 232"/>
                <a:gd name="T25" fmla="*/ 32 h 96"/>
                <a:gd name="T26" fmla="*/ 129 w 232"/>
                <a:gd name="T27" fmla="*/ 30 h 96"/>
                <a:gd name="T28" fmla="*/ 114 w 232"/>
                <a:gd name="T29" fmla="*/ 29 h 96"/>
                <a:gd name="T30" fmla="*/ 98 w 232"/>
                <a:gd name="T31" fmla="*/ 28 h 96"/>
                <a:gd name="T32" fmla="*/ 83 w 232"/>
                <a:gd name="T33" fmla="*/ 29 h 96"/>
                <a:gd name="T34" fmla="*/ 68 w 232"/>
                <a:gd name="T35" fmla="*/ 32 h 96"/>
                <a:gd name="T36" fmla="*/ 53 w 232"/>
                <a:gd name="T37" fmla="*/ 35 h 96"/>
                <a:gd name="T38" fmla="*/ 40 w 232"/>
                <a:gd name="T39" fmla="*/ 40 h 96"/>
                <a:gd name="T40" fmla="*/ 28 w 232"/>
                <a:gd name="T41" fmla="*/ 47 h 96"/>
                <a:gd name="T42" fmla="*/ 18 w 232"/>
                <a:gd name="T43" fmla="*/ 57 h 96"/>
                <a:gd name="T44" fmla="*/ 11 w 232"/>
                <a:gd name="T45" fmla="*/ 67 h 96"/>
                <a:gd name="T46" fmla="*/ 6 w 232"/>
                <a:gd name="T47" fmla="*/ 80 h 96"/>
                <a:gd name="T48" fmla="*/ 4 w 232"/>
                <a:gd name="T49" fmla="*/ 96 h 96"/>
                <a:gd name="T50" fmla="*/ 0 w 232"/>
                <a:gd name="T51" fmla="*/ 83 h 96"/>
                <a:gd name="T52" fmla="*/ 1 w 232"/>
                <a:gd name="T53" fmla="*/ 71 h 96"/>
                <a:gd name="T54" fmla="*/ 6 w 232"/>
                <a:gd name="T55" fmla="*/ 59 h 96"/>
                <a:gd name="T56" fmla="*/ 12 w 232"/>
                <a:gd name="T57" fmla="*/ 47 h 96"/>
                <a:gd name="T58" fmla="*/ 22 w 232"/>
                <a:gd name="T59" fmla="*/ 37 h 96"/>
                <a:gd name="T60" fmla="*/ 33 w 232"/>
                <a:gd name="T61" fmla="*/ 28 h 96"/>
                <a:gd name="T62" fmla="*/ 48 w 232"/>
                <a:gd name="T63" fmla="*/ 19 h 96"/>
                <a:gd name="T64" fmla="*/ 64 w 232"/>
                <a:gd name="T65" fmla="*/ 13 h 96"/>
                <a:gd name="T66" fmla="*/ 82 w 232"/>
                <a:gd name="T67" fmla="*/ 7 h 96"/>
                <a:gd name="T68" fmla="*/ 102 w 232"/>
                <a:gd name="T69" fmla="*/ 3 h 96"/>
                <a:gd name="T70" fmla="*/ 121 w 232"/>
                <a:gd name="T71" fmla="*/ 1 h 96"/>
                <a:gd name="T72" fmla="*/ 143 w 232"/>
                <a:gd name="T73" fmla="*/ 0 h 96"/>
                <a:gd name="T74" fmla="*/ 165 w 232"/>
                <a:gd name="T75" fmla="*/ 1 h 96"/>
                <a:gd name="T76" fmla="*/ 187 w 232"/>
                <a:gd name="T77" fmla="*/ 4 h 96"/>
                <a:gd name="T78" fmla="*/ 209 w 232"/>
                <a:gd name="T79" fmla="*/ 10 h 96"/>
                <a:gd name="T80" fmla="*/ 232 w 232"/>
                <a:gd name="T81" fmla="*/ 1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2" h="96">
                  <a:moveTo>
                    <a:pt x="232" y="17"/>
                  </a:moveTo>
                  <a:lnTo>
                    <a:pt x="229" y="19"/>
                  </a:lnTo>
                  <a:lnTo>
                    <a:pt x="224" y="22"/>
                  </a:lnTo>
                  <a:lnTo>
                    <a:pt x="218" y="27"/>
                  </a:lnTo>
                  <a:lnTo>
                    <a:pt x="212" y="31"/>
                  </a:lnTo>
                  <a:lnTo>
                    <a:pt x="205" y="36"/>
                  </a:lnTo>
                  <a:lnTo>
                    <a:pt x="200" y="40"/>
                  </a:lnTo>
                  <a:lnTo>
                    <a:pt x="194" y="43"/>
                  </a:lnTo>
                  <a:lnTo>
                    <a:pt x="191" y="45"/>
                  </a:lnTo>
                  <a:lnTo>
                    <a:pt x="182" y="41"/>
                  </a:lnTo>
                  <a:lnTo>
                    <a:pt x="172" y="38"/>
                  </a:lnTo>
                  <a:lnTo>
                    <a:pt x="158" y="34"/>
                  </a:lnTo>
                  <a:lnTo>
                    <a:pt x="145" y="32"/>
                  </a:lnTo>
                  <a:lnTo>
                    <a:pt x="129" y="30"/>
                  </a:lnTo>
                  <a:lnTo>
                    <a:pt x="114" y="29"/>
                  </a:lnTo>
                  <a:lnTo>
                    <a:pt x="98" y="28"/>
                  </a:lnTo>
                  <a:lnTo>
                    <a:pt x="83" y="29"/>
                  </a:lnTo>
                  <a:lnTo>
                    <a:pt x="68" y="32"/>
                  </a:lnTo>
                  <a:lnTo>
                    <a:pt x="53" y="35"/>
                  </a:lnTo>
                  <a:lnTo>
                    <a:pt x="40" y="40"/>
                  </a:lnTo>
                  <a:lnTo>
                    <a:pt x="28" y="47"/>
                  </a:lnTo>
                  <a:lnTo>
                    <a:pt x="18" y="57"/>
                  </a:lnTo>
                  <a:lnTo>
                    <a:pt x="11" y="67"/>
                  </a:lnTo>
                  <a:lnTo>
                    <a:pt x="6" y="80"/>
                  </a:lnTo>
                  <a:lnTo>
                    <a:pt x="4" y="96"/>
                  </a:lnTo>
                  <a:lnTo>
                    <a:pt x="0" y="83"/>
                  </a:lnTo>
                  <a:lnTo>
                    <a:pt x="1" y="71"/>
                  </a:lnTo>
                  <a:lnTo>
                    <a:pt x="6" y="59"/>
                  </a:lnTo>
                  <a:lnTo>
                    <a:pt x="12" y="47"/>
                  </a:lnTo>
                  <a:lnTo>
                    <a:pt x="22" y="37"/>
                  </a:lnTo>
                  <a:lnTo>
                    <a:pt x="33" y="28"/>
                  </a:lnTo>
                  <a:lnTo>
                    <a:pt x="48" y="19"/>
                  </a:lnTo>
                  <a:lnTo>
                    <a:pt x="64" y="13"/>
                  </a:lnTo>
                  <a:lnTo>
                    <a:pt x="82" y="7"/>
                  </a:lnTo>
                  <a:lnTo>
                    <a:pt x="102" y="3"/>
                  </a:lnTo>
                  <a:lnTo>
                    <a:pt x="121" y="1"/>
                  </a:lnTo>
                  <a:lnTo>
                    <a:pt x="143" y="0"/>
                  </a:lnTo>
                  <a:lnTo>
                    <a:pt x="165" y="1"/>
                  </a:lnTo>
                  <a:lnTo>
                    <a:pt x="187" y="4"/>
                  </a:lnTo>
                  <a:lnTo>
                    <a:pt x="209" y="10"/>
                  </a:lnTo>
                  <a:lnTo>
                    <a:pt x="232"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28" name="Freeform 208">
              <a:extLst>
                <a:ext uri="{FF2B5EF4-FFF2-40B4-BE49-F238E27FC236}">
                  <a16:creationId xmlns:a16="http://schemas.microsoft.com/office/drawing/2014/main" id="{DFD05E63-FC9C-4383-B13C-02204CD1A637}"/>
                </a:ext>
              </a:extLst>
            </p:cNvPr>
            <p:cNvSpPr>
              <a:spLocks/>
            </p:cNvSpPr>
            <p:nvPr/>
          </p:nvSpPr>
          <p:spPr bwMode="auto">
            <a:xfrm>
              <a:off x="363" y="4097"/>
              <a:ext cx="164" cy="44"/>
            </a:xfrm>
            <a:custGeom>
              <a:avLst/>
              <a:gdLst>
                <a:gd name="T0" fmla="*/ 494 w 494"/>
                <a:gd name="T1" fmla="*/ 131 h 131"/>
                <a:gd name="T2" fmla="*/ 472 w 494"/>
                <a:gd name="T3" fmla="*/ 126 h 131"/>
                <a:gd name="T4" fmla="*/ 445 w 494"/>
                <a:gd name="T5" fmla="*/ 120 h 131"/>
                <a:gd name="T6" fmla="*/ 416 w 494"/>
                <a:gd name="T7" fmla="*/ 114 h 131"/>
                <a:gd name="T8" fmla="*/ 385 w 494"/>
                <a:gd name="T9" fmla="*/ 106 h 131"/>
                <a:gd name="T10" fmla="*/ 352 w 494"/>
                <a:gd name="T11" fmla="*/ 97 h 131"/>
                <a:gd name="T12" fmla="*/ 318 w 494"/>
                <a:gd name="T13" fmla="*/ 89 h 131"/>
                <a:gd name="T14" fmla="*/ 284 w 494"/>
                <a:gd name="T15" fmla="*/ 80 h 131"/>
                <a:gd name="T16" fmla="*/ 250 w 494"/>
                <a:gd name="T17" fmla="*/ 71 h 131"/>
                <a:gd name="T18" fmla="*/ 216 w 494"/>
                <a:gd name="T19" fmla="*/ 60 h 131"/>
                <a:gd name="T20" fmla="*/ 183 w 494"/>
                <a:gd name="T21" fmla="*/ 51 h 131"/>
                <a:gd name="T22" fmla="*/ 152 w 494"/>
                <a:gd name="T23" fmla="*/ 42 h 131"/>
                <a:gd name="T24" fmla="*/ 123 w 494"/>
                <a:gd name="T25" fmla="*/ 32 h 131"/>
                <a:gd name="T26" fmla="*/ 96 w 494"/>
                <a:gd name="T27" fmla="*/ 23 h 131"/>
                <a:gd name="T28" fmla="*/ 73 w 494"/>
                <a:gd name="T29" fmla="*/ 15 h 131"/>
                <a:gd name="T30" fmla="*/ 54 w 494"/>
                <a:gd name="T31" fmla="*/ 8 h 131"/>
                <a:gd name="T32" fmla="*/ 38 w 494"/>
                <a:gd name="T33" fmla="*/ 0 h 131"/>
                <a:gd name="T34" fmla="*/ 37 w 494"/>
                <a:gd name="T35" fmla="*/ 0 h 131"/>
                <a:gd name="T36" fmla="*/ 33 w 494"/>
                <a:gd name="T37" fmla="*/ 3 h 131"/>
                <a:gd name="T38" fmla="*/ 26 w 494"/>
                <a:gd name="T39" fmla="*/ 8 h 131"/>
                <a:gd name="T40" fmla="*/ 18 w 494"/>
                <a:gd name="T41" fmla="*/ 12 h 131"/>
                <a:gd name="T42" fmla="*/ 10 w 494"/>
                <a:gd name="T43" fmla="*/ 16 h 131"/>
                <a:gd name="T44" fmla="*/ 4 w 494"/>
                <a:gd name="T45" fmla="*/ 20 h 131"/>
                <a:gd name="T46" fmla="*/ 0 w 494"/>
                <a:gd name="T47" fmla="*/ 22 h 131"/>
                <a:gd name="T48" fmla="*/ 0 w 494"/>
                <a:gd name="T49" fmla="*/ 22 h 131"/>
                <a:gd name="T50" fmla="*/ 10 w 494"/>
                <a:gd name="T51" fmla="*/ 26 h 131"/>
                <a:gd name="T52" fmla="*/ 26 w 494"/>
                <a:gd name="T53" fmla="*/ 31 h 131"/>
                <a:gd name="T54" fmla="*/ 46 w 494"/>
                <a:gd name="T55" fmla="*/ 38 h 131"/>
                <a:gd name="T56" fmla="*/ 71 w 494"/>
                <a:gd name="T57" fmla="*/ 45 h 131"/>
                <a:gd name="T58" fmla="*/ 100 w 494"/>
                <a:gd name="T59" fmla="*/ 53 h 131"/>
                <a:gd name="T60" fmla="*/ 131 w 494"/>
                <a:gd name="T61" fmla="*/ 61 h 131"/>
                <a:gd name="T62" fmla="*/ 165 w 494"/>
                <a:gd name="T63" fmla="*/ 71 h 131"/>
                <a:gd name="T64" fmla="*/ 201 w 494"/>
                <a:gd name="T65" fmla="*/ 80 h 131"/>
                <a:gd name="T66" fmla="*/ 239 w 494"/>
                <a:gd name="T67" fmla="*/ 88 h 131"/>
                <a:gd name="T68" fmla="*/ 278 w 494"/>
                <a:gd name="T69" fmla="*/ 97 h 131"/>
                <a:gd name="T70" fmla="*/ 316 w 494"/>
                <a:gd name="T71" fmla="*/ 106 h 131"/>
                <a:gd name="T72" fmla="*/ 354 w 494"/>
                <a:gd name="T73" fmla="*/ 113 h 131"/>
                <a:gd name="T74" fmla="*/ 392 w 494"/>
                <a:gd name="T75" fmla="*/ 119 h 131"/>
                <a:gd name="T76" fmla="*/ 428 w 494"/>
                <a:gd name="T77" fmla="*/ 125 h 131"/>
                <a:gd name="T78" fmla="*/ 462 w 494"/>
                <a:gd name="T79" fmla="*/ 129 h 131"/>
                <a:gd name="T80" fmla="*/ 494 w 494"/>
                <a:gd name="T81"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94" h="131">
                  <a:moveTo>
                    <a:pt x="494" y="131"/>
                  </a:moveTo>
                  <a:lnTo>
                    <a:pt x="472" y="126"/>
                  </a:lnTo>
                  <a:lnTo>
                    <a:pt x="445" y="120"/>
                  </a:lnTo>
                  <a:lnTo>
                    <a:pt x="416" y="114"/>
                  </a:lnTo>
                  <a:lnTo>
                    <a:pt x="385" y="106"/>
                  </a:lnTo>
                  <a:lnTo>
                    <a:pt x="352" y="97"/>
                  </a:lnTo>
                  <a:lnTo>
                    <a:pt x="318" y="89"/>
                  </a:lnTo>
                  <a:lnTo>
                    <a:pt x="284" y="80"/>
                  </a:lnTo>
                  <a:lnTo>
                    <a:pt x="250" y="71"/>
                  </a:lnTo>
                  <a:lnTo>
                    <a:pt x="216" y="60"/>
                  </a:lnTo>
                  <a:lnTo>
                    <a:pt x="183" y="51"/>
                  </a:lnTo>
                  <a:lnTo>
                    <a:pt x="152" y="42"/>
                  </a:lnTo>
                  <a:lnTo>
                    <a:pt x="123" y="32"/>
                  </a:lnTo>
                  <a:lnTo>
                    <a:pt x="96" y="23"/>
                  </a:lnTo>
                  <a:lnTo>
                    <a:pt x="73" y="15"/>
                  </a:lnTo>
                  <a:lnTo>
                    <a:pt x="54" y="8"/>
                  </a:lnTo>
                  <a:lnTo>
                    <a:pt x="38" y="0"/>
                  </a:lnTo>
                  <a:lnTo>
                    <a:pt x="37" y="0"/>
                  </a:lnTo>
                  <a:lnTo>
                    <a:pt x="33" y="3"/>
                  </a:lnTo>
                  <a:lnTo>
                    <a:pt x="26" y="8"/>
                  </a:lnTo>
                  <a:lnTo>
                    <a:pt x="18" y="12"/>
                  </a:lnTo>
                  <a:lnTo>
                    <a:pt x="10" y="16"/>
                  </a:lnTo>
                  <a:lnTo>
                    <a:pt x="4" y="20"/>
                  </a:lnTo>
                  <a:lnTo>
                    <a:pt x="0" y="22"/>
                  </a:lnTo>
                  <a:lnTo>
                    <a:pt x="0" y="22"/>
                  </a:lnTo>
                  <a:lnTo>
                    <a:pt x="10" y="26"/>
                  </a:lnTo>
                  <a:lnTo>
                    <a:pt x="26" y="31"/>
                  </a:lnTo>
                  <a:lnTo>
                    <a:pt x="46" y="38"/>
                  </a:lnTo>
                  <a:lnTo>
                    <a:pt x="71" y="45"/>
                  </a:lnTo>
                  <a:lnTo>
                    <a:pt x="100" y="53"/>
                  </a:lnTo>
                  <a:lnTo>
                    <a:pt x="131" y="61"/>
                  </a:lnTo>
                  <a:lnTo>
                    <a:pt x="165" y="71"/>
                  </a:lnTo>
                  <a:lnTo>
                    <a:pt x="201" y="80"/>
                  </a:lnTo>
                  <a:lnTo>
                    <a:pt x="239" y="88"/>
                  </a:lnTo>
                  <a:lnTo>
                    <a:pt x="278" y="97"/>
                  </a:lnTo>
                  <a:lnTo>
                    <a:pt x="316" y="106"/>
                  </a:lnTo>
                  <a:lnTo>
                    <a:pt x="354" y="113"/>
                  </a:lnTo>
                  <a:lnTo>
                    <a:pt x="392" y="119"/>
                  </a:lnTo>
                  <a:lnTo>
                    <a:pt x="428" y="125"/>
                  </a:lnTo>
                  <a:lnTo>
                    <a:pt x="462" y="129"/>
                  </a:lnTo>
                  <a:lnTo>
                    <a:pt x="494" y="1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29" name="Freeform 209">
              <a:extLst>
                <a:ext uri="{FF2B5EF4-FFF2-40B4-BE49-F238E27FC236}">
                  <a16:creationId xmlns:a16="http://schemas.microsoft.com/office/drawing/2014/main" id="{35C41B2E-25C0-43D9-B9DB-EFC429C128F8}"/>
                </a:ext>
              </a:extLst>
            </p:cNvPr>
            <p:cNvSpPr>
              <a:spLocks/>
            </p:cNvSpPr>
            <p:nvPr/>
          </p:nvSpPr>
          <p:spPr bwMode="auto">
            <a:xfrm>
              <a:off x="576" y="3941"/>
              <a:ext cx="371" cy="151"/>
            </a:xfrm>
            <a:custGeom>
              <a:avLst/>
              <a:gdLst>
                <a:gd name="T0" fmla="*/ 42 w 1113"/>
                <a:gd name="T1" fmla="*/ 305 h 452"/>
                <a:gd name="T2" fmla="*/ 87 w 1113"/>
                <a:gd name="T3" fmla="*/ 364 h 452"/>
                <a:gd name="T4" fmla="*/ 197 w 1113"/>
                <a:gd name="T5" fmla="*/ 423 h 452"/>
                <a:gd name="T6" fmla="*/ 404 w 1113"/>
                <a:gd name="T7" fmla="*/ 452 h 452"/>
                <a:gd name="T8" fmla="*/ 555 w 1113"/>
                <a:gd name="T9" fmla="*/ 445 h 452"/>
                <a:gd name="T10" fmla="*/ 632 w 1113"/>
                <a:gd name="T11" fmla="*/ 429 h 452"/>
                <a:gd name="T12" fmla="*/ 679 w 1113"/>
                <a:gd name="T13" fmla="*/ 413 h 452"/>
                <a:gd name="T14" fmla="*/ 692 w 1113"/>
                <a:gd name="T15" fmla="*/ 402 h 452"/>
                <a:gd name="T16" fmla="*/ 663 w 1113"/>
                <a:gd name="T17" fmla="*/ 391 h 452"/>
                <a:gd name="T18" fmla="*/ 662 w 1113"/>
                <a:gd name="T19" fmla="*/ 367 h 452"/>
                <a:gd name="T20" fmla="*/ 669 w 1113"/>
                <a:gd name="T21" fmla="*/ 368 h 452"/>
                <a:gd name="T22" fmla="*/ 713 w 1113"/>
                <a:gd name="T23" fmla="*/ 398 h 452"/>
                <a:gd name="T24" fmla="*/ 774 w 1113"/>
                <a:gd name="T25" fmla="*/ 391 h 452"/>
                <a:gd name="T26" fmla="*/ 816 w 1113"/>
                <a:gd name="T27" fmla="*/ 391 h 452"/>
                <a:gd name="T28" fmla="*/ 869 w 1113"/>
                <a:gd name="T29" fmla="*/ 407 h 452"/>
                <a:gd name="T30" fmla="*/ 925 w 1113"/>
                <a:gd name="T31" fmla="*/ 409 h 452"/>
                <a:gd name="T32" fmla="*/ 960 w 1113"/>
                <a:gd name="T33" fmla="*/ 400 h 452"/>
                <a:gd name="T34" fmla="*/ 1001 w 1113"/>
                <a:gd name="T35" fmla="*/ 387 h 452"/>
                <a:gd name="T36" fmla="*/ 1074 w 1113"/>
                <a:gd name="T37" fmla="*/ 346 h 452"/>
                <a:gd name="T38" fmla="*/ 1110 w 1113"/>
                <a:gd name="T39" fmla="*/ 305 h 452"/>
                <a:gd name="T40" fmla="*/ 1104 w 1113"/>
                <a:gd name="T41" fmla="*/ 114 h 452"/>
                <a:gd name="T42" fmla="*/ 1095 w 1113"/>
                <a:gd name="T43" fmla="*/ 123 h 452"/>
                <a:gd name="T44" fmla="*/ 1077 w 1113"/>
                <a:gd name="T45" fmla="*/ 229 h 452"/>
                <a:gd name="T46" fmla="*/ 1029 w 1113"/>
                <a:gd name="T47" fmla="*/ 329 h 452"/>
                <a:gd name="T48" fmla="*/ 943 w 1113"/>
                <a:gd name="T49" fmla="*/ 367 h 452"/>
                <a:gd name="T50" fmla="*/ 863 w 1113"/>
                <a:gd name="T51" fmla="*/ 300 h 452"/>
                <a:gd name="T52" fmla="*/ 793 w 1113"/>
                <a:gd name="T53" fmla="*/ 170 h 452"/>
                <a:gd name="T54" fmla="*/ 788 w 1113"/>
                <a:gd name="T55" fmla="*/ 198 h 452"/>
                <a:gd name="T56" fmla="*/ 810 w 1113"/>
                <a:gd name="T57" fmla="*/ 267 h 452"/>
                <a:gd name="T58" fmla="*/ 813 w 1113"/>
                <a:gd name="T59" fmla="*/ 303 h 452"/>
                <a:gd name="T60" fmla="*/ 723 w 1113"/>
                <a:gd name="T61" fmla="*/ 270 h 452"/>
                <a:gd name="T62" fmla="*/ 658 w 1113"/>
                <a:gd name="T63" fmla="*/ 207 h 452"/>
                <a:gd name="T64" fmla="*/ 623 w 1113"/>
                <a:gd name="T65" fmla="*/ 144 h 452"/>
                <a:gd name="T66" fmla="*/ 607 w 1113"/>
                <a:gd name="T67" fmla="*/ 110 h 452"/>
                <a:gd name="T68" fmla="*/ 596 w 1113"/>
                <a:gd name="T69" fmla="*/ 143 h 452"/>
                <a:gd name="T70" fmla="*/ 617 w 1113"/>
                <a:gd name="T71" fmla="*/ 213 h 452"/>
                <a:gd name="T72" fmla="*/ 702 w 1113"/>
                <a:gd name="T73" fmla="*/ 316 h 452"/>
                <a:gd name="T74" fmla="*/ 700 w 1113"/>
                <a:gd name="T75" fmla="*/ 396 h 452"/>
                <a:gd name="T76" fmla="*/ 669 w 1113"/>
                <a:gd name="T77" fmla="*/ 403 h 452"/>
                <a:gd name="T78" fmla="*/ 619 w 1113"/>
                <a:gd name="T79" fmla="*/ 398 h 452"/>
                <a:gd name="T80" fmla="*/ 593 w 1113"/>
                <a:gd name="T81" fmla="*/ 384 h 452"/>
                <a:gd name="T82" fmla="*/ 566 w 1113"/>
                <a:gd name="T83" fmla="*/ 383 h 452"/>
                <a:gd name="T84" fmla="*/ 536 w 1113"/>
                <a:gd name="T85" fmla="*/ 381 h 452"/>
                <a:gd name="T86" fmla="*/ 542 w 1113"/>
                <a:gd name="T87" fmla="*/ 354 h 452"/>
                <a:gd name="T88" fmla="*/ 519 w 1113"/>
                <a:gd name="T89" fmla="*/ 352 h 452"/>
                <a:gd name="T90" fmla="*/ 457 w 1113"/>
                <a:gd name="T91" fmla="*/ 389 h 452"/>
                <a:gd name="T92" fmla="*/ 400 w 1113"/>
                <a:gd name="T93" fmla="*/ 399 h 452"/>
                <a:gd name="T94" fmla="*/ 345 w 1113"/>
                <a:gd name="T95" fmla="*/ 412 h 452"/>
                <a:gd name="T96" fmla="*/ 296 w 1113"/>
                <a:gd name="T97" fmla="*/ 413 h 452"/>
                <a:gd name="T98" fmla="*/ 259 w 1113"/>
                <a:gd name="T99" fmla="*/ 403 h 452"/>
                <a:gd name="T100" fmla="*/ 226 w 1113"/>
                <a:gd name="T101" fmla="*/ 390 h 452"/>
                <a:gd name="T102" fmla="*/ 191 w 1113"/>
                <a:gd name="T103" fmla="*/ 380 h 452"/>
                <a:gd name="T104" fmla="*/ 158 w 1113"/>
                <a:gd name="T105" fmla="*/ 348 h 452"/>
                <a:gd name="T106" fmla="*/ 23 w 1113"/>
                <a:gd name="T107" fmla="*/ 169 h 452"/>
                <a:gd name="T108" fmla="*/ 13 w 1113"/>
                <a:gd name="T109" fmla="*/ 16 h 452"/>
                <a:gd name="T110" fmla="*/ 0 w 1113"/>
                <a:gd name="T111" fmla="*/ 125 h 452"/>
                <a:gd name="T112" fmla="*/ 23 w 1113"/>
                <a:gd name="T113" fmla="*/ 26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13" h="452">
                  <a:moveTo>
                    <a:pt x="30" y="279"/>
                  </a:moveTo>
                  <a:lnTo>
                    <a:pt x="33" y="285"/>
                  </a:lnTo>
                  <a:lnTo>
                    <a:pt x="37" y="294"/>
                  </a:lnTo>
                  <a:lnTo>
                    <a:pt x="42" y="305"/>
                  </a:lnTo>
                  <a:lnTo>
                    <a:pt x="49" y="319"/>
                  </a:lnTo>
                  <a:lnTo>
                    <a:pt x="59" y="333"/>
                  </a:lnTo>
                  <a:lnTo>
                    <a:pt x="71" y="349"/>
                  </a:lnTo>
                  <a:lnTo>
                    <a:pt x="87" y="364"/>
                  </a:lnTo>
                  <a:lnTo>
                    <a:pt x="107" y="380"/>
                  </a:lnTo>
                  <a:lnTo>
                    <a:pt x="132" y="395"/>
                  </a:lnTo>
                  <a:lnTo>
                    <a:pt x="162" y="410"/>
                  </a:lnTo>
                  <a:lnTo>
                    <a:pt x="197" y="423"/>
                  </a:lnTo>
                  <a:lnTo>
                    <a:pt x="238" y="433"/>
                  </a:lnTo>
                  <a:lnTo>
                    <a:pt x="287" y="443"/>
                  </a:lnTo>
                  <a:lnTo>
                    <a:pt x="341" y="449"/>
                  </a:lnTo>
                  <a:lnTo>
                    <a:pt x="404" y="452"/>
                  </a:lnTo>
                  <a:lnTo>
                    <a:pt x="476" y="451"/>
                  </a:lnTo>
                  <a:lnTo>
                    <a:pt x="503" y="449"/>
                  </a:lnTo>
                  <a:lnTo>
                    <a:pt x="530" y="447"/>
                  </a:lnTo>
                  <a:lnTo>
                    <a:pt x="555" y="445"/>
                  </a:lnTo>
                  <a:lnTo>
                    <a:pt x="577" y="441"/>
                  </a:lnTo>
                  <a:lnTo>
                    <a:pt x="597" y="437"/>
                  </a:lnTo>
                  <a:lnTo>
                    <a:pt x="616" y="433"/>
                  </a:lnTo>
                  <a:lnTo>
                    <a:pt x="632" y="429"/>
                  </a:lnTo>
                  <a:lnTo>
                    <a:pt x="647" y="424"/>
                  </a:lnTo>
                  <a:lnTo>
                    <a:pt x="659" y="420"/>
                  </a:lnTo>
                  <a:lnTo>
                    <a:pt x="671" y="416"/>
                  </a:lnTo>
                  <a:lnTo>
                    <a:pt x="679" y="413"/>
                  </a:lnTo>
                  <a:lnTo>
                    <a:pt x="685" y="409"/>
                  </a:lnTo>
                  <a:lnTo>
                    <a:pt x="689" y="407"/>
                  </a:lnTo>
                  <a:lnTo>
                    <a:pt x="692" y="403"/>
                  </a:lnTo>
                  <a:lnTo>
                    <a:pt x="692" y="402"/>
                  </a:lnTo>
                  <a:lnTo>
                    <a:pt x="690" y="401"/>
                  </a:lnTo>
                  <a:lnTo>
                    <a:pt x="678" y="399"/>
                  </a:lnTo>
                  <a:lnTo>
                    <a:pt x="669" y="395"/>
                  </a:lnTo>
                  <a:lnTo>
                    <a:pt x="663" y="391"/>
                  </a:lnTo>
                  <a:lnTo>
                    <a:pt x="660" y="386"/>
                  </a:lnTo>
                  <a:lnTo>
                    <a:pt x="659" y="380"/>
                  </a:lnTo>
                  <a:lnTo>
                    <a:pt x="660" y="373"/>
                  </a:lnTo>
                  <a:lnTo>
                    <a:pt x="662" y="367"/>
                  </a:lnTo>
                  <a:lnTo>
                    <a:pt x="664" y="361"/>
                  </a:lnTo>
                  <a:lnTo>
                    <a:pt x="665" y="358"/>
                  </a:lnTo>
                  <a:lnTo>
                    <a:pt x="666" y="361"/>
                  </a:lnTo>
                  <a:lnTo>
                    <a:pt x="669" y="368"/>
                  </a:lnTo>
                  <a:lnTo>
                    <a:pt x="673" y="378"/>
                  </a:lnTo>
                  <a:lnTo>
                    <a:pt x="680" y="387"/>
                  </a:lnTo>
                  <a:lnTo>
                    <a:pt x="693" y="394"/>
                  </a:lnTo>
                  <a:lnTo>
                    <a:pt x="713" y="398"/>
                  </a:lnTo>
                  <a:lnTo>
                    <a:pt x="740" y="397"/>
                  </a:lnTo>
                  <a:lnTo>
                    <a:pt x="751" y="395"/>
                  </a:lnTo>
                  <a:lnTo>
                    <a:pt x="762" y="393"/>
                  </a:lnTo>
                  <a:lnTo>
                    <a:pt x="774" y="391"/>
                  </a:lnTo>
                  <a:lnTo>
                    <a:pt x="784" y="389"/>
                  </a:lnTo>
                  <a:lnTo>
                    <a:pt x="794" y="388"/>
                  </a:lnTo>
                  <a:lnTo>
                    <a:pt x="805" y="389"/>
                  </a:lnTo>
                  <a:lnTo>
                    <a:pt x="816" y="391"/>
                  </a:lnTo>
                  <a:lnTo>
                    <a:pt x="826" y="395"/>
                  </a:lnTo>
                  <a:lnTo>
                    <a:pt x="839" y="400"/>
                  </a:lnTo>
                  <a:lnTo>
                    <a:pt x="853" y="404"/>
                  </a:lnTo>
                  <a:lnTo>
                    <a:pt x="869" y="407"/>
                  </a:lnTo>
                  <a:lnTo>
                    <a:pt x="884" y="409"/>
                  </a:lnTo>
                  <a:lnTo>
                    <a:pt x="900" y="409"/>
                  </a:lnTo>
                  <a:lnTo>
                    <a:pt x="914" y="409"/>
                  </a:lnTo>
                  <a:lnTo>
                    <a:pt x="925" y="409"/>
                  </a:lnTo>
                  <a:lnTo>
                    <a:pt x="934" y="408"/>
                  </a:lnTo>
                  <a:lnTo>
                    <a:pt x="941" y="405"/>
                  </a:lnTo>
                  <a:lnTo>
                    <a:pt x="949" y="403"/>
                  </a:lnTo>
                  <a:lnTo>
                    <a:pt x="960" y="400"/>
                  </a:lnTo>
                  <a:lnTo>
                    <a:pt x="970" y="397"/>
                  </a:lnTo>
                  <a:lnTo>
                    <a:pt x="980" y="394"/>
                  </a:lnTo>
                  <a:lnTo>
                    <a:pt x="990" y="390"/>
                  </a:lnTo>
                  <a:lnTo>
                    <a:pt x="1001" y="387"/>
                  </a:lnTo>
                  <a:lnTo>
                    <a:pt x="1009" y="384"/>
                  </a:lnTo>
                  <a:lnTo>
                    <a:pt x="1035" y="371"/>
                  </a:lnTo>
                  <a:lnTo>
                    <a:pt x="1057" y="358"/>
                  </a:lnTo>
                  <a:lnTo>
                    <a:pt x="1074" y="346"/>
                  </a:lnTo>
                  <a:lnTo>
                    <a:pt x="1089" y="332"/>
                  </a:lnTo>
                  <a:lnTo>
                    <a:pt x="1099" y="321"/>
                  </a:lnTo>
                  <a:lnTo>
                    <a:pt x="1106" y="312"/>
                  </a:lnTo>
                  <a:lnTo>
                    <a:pt x="1110" y="305"/>
                  </a:lnTo>
                  <a:lnTo>
                    <a:pt x="1112" y="302"/>
                  </a:lnTo>
                  <a:lnTo>
                    <a:pt x="1113" y="240"/>
                  </a:lnTo>
                  <a:lnTo>
                    <a:pt x="1111" y="173"/>
                  </a:lnTo>
                  <a:lnTo>
                    <a:pt x="1104" y="114"/>
                  </a:lnTo>
                  <a:lnTo>
                    <a:pt x="1092" y="73"/>
                  </a:lnTo>
                  <a:lnTo>
                    <a:pt x="1094" y="86"/>
                  </a:lnTo>
                  <a:lnTo>
                    <a:pt x="1095" y="102"/>
                  </a:lnTo>
                  <a:lnTo>
                    <a:pt x="1095" y="123"/>
                  </a:lnTo>
                  <a:lnTo>
                    <a:pt x="1093" y="148"/>
                  </a:lnTo>
                  <a:lnTo>
                    <a:pt x="1090" y="173"/>
                  </a:lnTo>
                  <a:lnTo>
                    <a:pt x="1084" y="201"/>
                  </a:lnTo>
                  <a:lnTo>
                    <a:pt x="1077" y="229"/>
                  </a:lnTo>
                  <a:lnTo>
                    <a:pt x="1069" y="257"/>
                  </a:lnTo>
                  <a:lnTo>
                    <a:pt x="1058" y="283"/>
                  </a:lnTo>
                  <a:lnTo>
                    <a:pt x="1044" y="307"/>
                  </a:lnTo>
                  <a:lnTo>
                    <a:pt x="1029" y="329"/>
                  </a:lnTo>
                  <a:lnTo>
                    <a:pt x="1011" y="347"/>
                  </a:lnTo>
                  <a:lnTo>
                    <a:pt x="992" y="359"/>
                  </a:lnTo>
                  <a:lnTo>
                    <a:pt x="969" y="366"/>
                  </a:lnTo>
                  <a:lnTo>
                    <a:pt x="943" y="367"/>
                  </a:lnTo>
                  <a:lnTo>
                    <a:pt x="915" y="361"/>
                  </a:lnTo>
                  <a:lnTo>
                    <a:pt x="901" y="351"/>
                  </a:lnTo>
                  <a:lnTo>
                    <a:pt x="883" y="329"/>
                  </a:lnTo>
                  <a:lnTo>
                    <a:pt x="863" y="300"/>
                  </a:lnTo>
                  <a:lnTo>
                    <a:pt x="841" y="266"/>
                  </a:lnTo>
                  <a:lnTo>
                    <a:pt x="821" y="232"/>
                  </a:lnTo>
                  <a:lnTo>
                    <a:pt x="805" y="198"/>
                  </a:lnTo>
                  <a:lnTo>
                    <a:pt x="793" y="170"/>
                  </a:lnTo>
                  <a:lnTo>
                    <a:pt x="788" y="151"/>
                  </a:lnTo>
                  <a:lnTo>
                    <a:pt x="784" y="164"/>
                  </a:lnTo>
                  <a:lnTo>
                    <a:pt x="784" y="181"/>
                  </a:lnTo>
                  <a:lnTo>
                    <a:pt x="788" y="198"/>
                  </a:lnTo>
                  <a:lnTo>
                    <a:pt x="793" y="217"/>
                  </a:lnTo>
                  <a:lnTo>
                    <a:pt x="800" y="235"/>
                  </a:lnTo>
                  <a:lnTo>
                    <a:pt x="806" y="252"/>
                  </a:lnTo>
                  <a:lnTo>
                    <a:pt x="810" y="267"/>
                  </a:lnTo>
                  <a:lnTo>
                    <a:pt x="810" y="279"/>
                  </a:lnTo>
                  <a:lnTo>
                    <a:pt x="811" y="293"/>
                  </a:lnTo>
                  <a:lnTo>
                    <a:pt x="814" y="301"/>
                  </a:lnTo>
                  <a:lnTo>
                    <a:pt x="813" y="303"/>
                  </a:lnTo>
                  <a:lnTo>
                    <a:pt x="801" y="301"/>
                  </a:lnTo>
                  <a:lnTo>
                    <a:pt x="772" y="294"/>
                  </a:lnTo>
                  <a:lnTo>
                    <a:pt x="746" y="284"/>
                  </a:lnTo>
                  <a:lnTo>
                    <a:pt x="723" y="270"/>
                  </a:lnTo>
                  <a:lnTo>
                    <a:pt x="704" y="256"/>
                  </a:lnTo>
                  <a:lnTo>
                    <a:pt x="686" y="240"/>
                  </a:lnTo>
                  <a:lnTo>
                    <a:pt x="672" y="224"/>
                  </a:lnTo>
                  <a:lnTo>
                    <a:pt x="658" y="207"/>
                  </a:lnTo>
                  <a:lnTo>
                    <a:pt x="647" y="190"/>
                  </a:lnTo>
                  <a:lnTo>
                    <a:pt x="638" y="174"/>
                  </a:lnTo>
                  <a:lnTo>
                    <a:pt x="630" y="159"/>
                  </a:lnTo>
                  <a:lnTo>
                    <a:pt x="623" y="144"/>
                  </a:lnTo>
                  <a:lnTo>
                    <a:pt x="618" y="132"/>
                  </a:lnTo>
                  <a:lnTo>
                    <a:pt x="614" y="122"/>
                  </a:lnTo>
                  <a:lnTo>
                    <a:pt x="610" y="115"/>
                  </a:lnTo>
                  <a:lnTo>
                    <a:pt x="607" y="110"/>
                  </a:lnTo>
                  <a:lnTo>
                    <a:pt x="603" y="110"/>
                  </a:lnTo>
                  <a:lnTo>
                    <a:pt x="598" y="117"/>
                  </a:lnTo>
                  <a:lnTo>
                    <a:pt x="596" y="128"/>
                  </a:lnTo>
                  <a:lnTo>
                    <a:pt x="596" y="143"/>
                  </a:lnTo>
                  <a:lnTo>
                    <a:pt x="597" y="161"/>
                  </a:lnTo>
                  <a:lnTo>
                    <a:pt x="601" y="180"/>
                  </a:lnTo>
                  <a:lnTo>
                    <a:pt x="609" y="198"/>
                  </a:lnTo>
                  <a:lnTo>
                    <a:pt x="617" y="213"/>
                  </a:lnTo>
                  <a:lnTo>
                    <a:pt x="628" y="224"/>
                  </a:lnTo>
                  <a:lnTo>
                    <a:pt x="665" y="256"/>
                  </a:lnTo>
                  <a:lnTo>
                    <a:pt x="689" y="287"/>
                  </a:lnTo>
                  <a:lnTo>
                    <a:pt x="702" y="316"/>
                  </a:lnTo>
                  <a:lnTo>
                    <a:pt x="706" y="343"/>
                  </a:lnTo>
                  <a:lnTo>
                    <a:pt x="705" y="365"/>
                  </a:lnTo>
                  <a:lnTo>
                    <a:pt x="703" y="384"/>
                  </a:lnTo>
                  <a:lnTo>
                    <a:pt x="700" y="396"/>
                  </a:lnTo>
                  <a:lnTo>
                    <a:pt x="703" y="401"/>
                  </a:lnTo>
                  <a:lnTo>
                    <a:pt x="693" y="402"/>
                  </a:lnTo>
                  <a:lnTo>
                    <a:pt x="682" y="402"/>
                  </a:lnTo>
                  <a:lnTo>
                    <a:pt x="669" y="403"/>
                  </a:lnTo>
                  <a:lnTo>
                    <a:pt x="655" y="402"/>
                  </a:lnTo>
                  <a:lnTo>
                    <a:pt x="642" y="402"/>
                  </a:lnTo>
                  <a:lnTo>
                    <a:pt x="629" y="400"/>
                  </a:lnTo>
                  <a:lnTo>
                    <a:pt x="619" y="398"/>
                  </a:lnTo>
                  <a:lnTo>
                    <a:pt x="612" y="394"/>
                  </a:lnTo>
                  <a:lnTo>
                    <a:pt x="607" y="390"/>
                  </a:lnTo>
                  <a:lnTo>
                    <a:pt x="600" y="387"/>
                  </a:lnTo>
                  <a:lnTo>
                    <a:pt x="593" y="384"/>
                  </a:lnTo>
                  <a:lnTo>
                    <a:pt x="587" y="382"/>
                  </a:lnTo>
                  <a:lnTo>
                    <a:pt x="580" y="381"/>
                  </a:lnTo>
                  <a:lnTo>
                    <a:pt x="574" y="381"/>
                  </a:lnTo>
                  <a:lnTo>
                    <a:pt x="566" y="383"/>
                  </a:lnTo>
                  <a:lnTo>
                    <a:pt x="559" y="386"/>
                  </a:lnTo>
                  <a:lnTo>
                    <a:pt x="547" y="390"/>
                  </a:lnTo>
                  <a:lnTo>
                    <a:pt x="538" y="388"/>
                  </a:lnTo>
                  <a:lnTo>
                    <a:pt x="536" y="381"/>
                  </a:lnTo>
                  <a:lnTo>
                    <a:pt x="538" y="371"/>
                  </a:lnTo>
                  <a:lnTo>
                    <a:pt x="541" y="366"/>
                  </a:lnTo>
                  <a:lnTo>
                    <a:pt x="543" y="360"/>
                  </a:lnTo>
                  <a:lnTo>
                    <a:pt x="542" y="354"/>
                  </a:lnTo>
                  <a:lnTo>
                    <a:pt x="539" y="349"/>
                  </a:lnTo>
                  <a:lnTo>
                    <a:pt x="535" y="346"/>
                  </a:lnTo>
                  <a:lnTo>
                    <a:pt x="528" y="347"/>
                  </a:lnTo>
                  <a:lnTo>
                    <a:pt x="519" y="352"/>
                  </a:lnTo>
                  <a:lnTo>
                    <a:pt x="505" y="362"/>
                  </a:lnTo>
                  <a:lnTo>
                    <a:pt x="490" y="373"/>
                  </a:lnTo>
                  <a:lnTo>
                    <a:pt x="473" y="383"/>
                  </a:lnTo>
                  <a:lnTo>
                    <a:pt x="457" y="389"/>
                  </a:lnTo>
                  <a:lnTo>
                    <a:pt x="440" y="393"/>
                  </a:lnTo>
                  <a:lnTo>
                    <a:pt x="424" y="396"/>
                  </a:lnTo>
                  <a:lnTo>
                    <a:pt x="410" y="397"/>
                  </a:lnTo>
                  <a:lnTo>
                    <a:pt x="400" y="399"/>
                  </a:lnTo>
                  <a:lnTo>
                    <a:pt x="393" y="400"/>
                  </a:lnTo>
                  <a:lnTo>
                    <a:pt x="375" y="405"/>
                  </a:lnTo>
                  <a:lnTo>
                    <a:pt x="360" y="409"/>
                  </a:lnTo>
                  <a:lnTo>
                    <a:pt x="345" y="412"/>
                  </a:lnTo>
                  <a:lnTo>
                    <a:pt x="331" y="413"/>
                  </a:lnTo>
                  <a:lnTo>
                    <a:pt x="319" y="414"/>
                  </a:lnTo>
                  <a:lnTo>
                    <a:pt x="307" y="414"/>
                  </a:lnTo>
                  <a:lnTo>
                    <a:pt x="296" y="413"/>
                  </a:lnTo>
                  <a:lnTo>
                    <a:pt x="287" y="411"/>
                  </a:lnTo>
                  <a:lnTo>
                    <a:pt x="276" y="409"/>
                  </a:lnTo>
                  <a:lnTo>
                    <a:pt x="268" y="405"/>
                  </a:lnTo>
                  <a:lnTo>
                    <a:pt x="259" y="403"/>
                  </a:lnTo>
                  <a:lnTo>
                    <a:pt x="251" y="399"/>
                  </a:lnTo>
                  <a:lnTo>
                    <a:pt x="242" y="396"/>
                  </a:lnTo>
                  <a:lnTo>
                    <a:pt x="234" y="393"/>
                  </a:lnTo>
                  <a:lnTo>
                    <a:pt x="226" y="390"/>
                  </a:lnTo>
                  <a:lnTo>
                    <a:pt x="218" y="387"/>
                  </a:lnTo>
                  <a:lnTo>
                    <a:pt x="201" y="382"/>
                  </a:lnTo>
                  <a:lnTo>
                    <a:pt x="194" y="381"/>
                  </a:lnTo>
                  <a:lnTo>
                    <a:pt x="191" y="380"/>
                  </a:lnTo>
                  <a:lnTo>
                    <a:pt x="190" y="379"/>
                  </a:lnTo>
                  <a:lnTo>
                    <a:pt x="186" y="375"/>
                  </a:lnTo>
                  <a:lnTo>
                    <a:pt x="176" y="364"/>
                  </a:lnTo>
                  <a:lnTo>
                    <a:pt x="158" y="348"/>
                  </a:lnTo>
                  <a:lnTo>
                    <a:pt x="127" y="321"/>
                  </a:lnTo>
                  <a:lnTo>
                    <a:pt x="77" y="271"/>
                  </a:lnTo>
                  <a:lnTo>
                    <a:pt x="44" y="220"/>
                  </a:lnTo>
                  <a:lnTo>
                    <a:pt x="23" y="169"/>
                  </a:lnTo>
                  <a:lnTo>
                    <a:pt x="12" y="122"/>
                  </a:lnTo>
                  <a:lnTo>
                    <a:pt x="9" y="78"/>
                  </a:lnTo>
                  <a:lnTo>
                    <a:pt x="10" y="43"/>
                  </a:lnTo>
                  <a:lnTo>
                    <a:pt x="13" y="16"/>
                  </a:lnTo>
                  <a:lnTo>
                    <a:pt x="15" y="0"/>
                  </a:lnTo>
                  <a:lnTo>
                    <a:pt x="5" y="41"/>
                  </a:lnTo>
                  <a:lnTo>
                    <a:pt x="0" y="83"/>
                  </a:lnTo>
                  <a:lnTo>
                    <a:pt x="0" y="125"/>
                  </a:lnTo>
                  <a:lnTo>
                    <a:pt x="3" y="164"/>
                  </a:lnTo>
                  <a:lnTo>
                    <a:pt x="9" y="201"/>
                  </a:lnTo>
                  <a:lnTo>
                    <a:pt x="16" y="233"/>
                  </a:lnTo>
                  <a:lnTo>
                    <a:pt x="23" y="260"/>
                  </a:lnTo>
                  <a:lnTo>
                    <a:pt x="30" y="2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30" name="Freeform 210">
              <a:extLst>
                <a:ext uri="{FF2B5EF4-FFF2-40B4-BE49-F238E27FC236}">
                  <a16:creationId xmlns:a16="http://schemas.microsoft.com/office/drawing/2014/main" id="{324976CE-A8FD-4FB4-BC9A-4438DB75792F}"/>
                </a:ext>
              </a:extLst>
            </p:cNvPr>
            <p:cNvSpPr>
              <a:spLocks/>
            </p:cNvSpPr>
            <p:nvPr/>
          </p:nvSpPr>
          <p:spPr bwMode="auto">
            <a:xfrm>
              <a:off x="926" y="3796"/>
              <a:ext cx="282" cy="253"/>
            </a:xfrm>
            <a:custGeom>
              <a:avLst/>
              <a:gdLst>
                <a:gd name="T0" fmla="*/ 20 w 846"/>
                <a:gd name="T1" fmla="*/ 722 h 758"/>
                <a:gd name="T2" fmla="*/ 45 w 846"/>
                <a:gd name="T3" fmla="*/ 714 h 758"/>
                <a:gd name="T4" fmla="*/ 61 w 846"/>
                <a:gd name="T5" fmla="*/ 707 h 758"/>
                <a:gd name="T6" fmla="*/ 80 w 846"/>
                <a:gd name="T7" fmla="*/ 693 h 758"/>
                <a:gd name="T8" fmla="*/ 123 w 846"/>
                <a:gd name="T9" fmla="*/ 659 h 758"/>
                <a:gd name="T10" fmla="*/ 153 w 846"/>
                <a:gd name="T11" fmla="*/ 627 h 758"/>
                <a:gd name="T12" fmla="*/ 166 w 846"/>
                <a:gd name="T13" fmla="*/ 612 h 758"/>
                <a:gd name="T14" fmla="*/ 163 w 846"/>
                <a:gd name="T15" fmla="*/ 602 h 758"/>
                <a:gd name="T16" fmla="*/ 138 w 846"/>
                <a:gd name="T17" fmla="*/ 565 h 758"/>
                <a:gd name="T18" fmla="*/ 162 w 846"/>
                <a:gd name="T19" fmla="*/ 545 h 758"/>
                <a:gd name="T20" fmla="*/ 184 w 846"/>
                <a:gd name="T21" fmla="*/ 555 h 758"/>
                <a:gd name="T22" fmla="*/ 209 w 846"/>
                <a:gd name="T23" fmla="*/ 555 h 758"/>
                <a:gd name="T24" fmla="*/ 241 w 846"/>
                <a:gd name="T25" fmla="*/ 525 h 758"/>
                <a:gd name="T26" fmla="*/ 272 w 846"/>
                <a:gd name="T27" fmla="*/ 459 h 758"/>
                <a:gd name="T28" fmla="*/ 283 w 846"/>
                <a:gd name="T29" fmla="*/ 410 h 758"/>
                <a:gd name="T30" fmla="*/ 283 w 846"/>
                <a:gd name="T31" fmla="*/ 388 h 758"/>
                <a:gd name="T32" fmla="*/ 300 w 846"/>
                <a:gd name="T33" fmla="*/ 363 h 758"/>
                <a:gd name="T34" fmla="*/ 333 w 846"/>
                <a:gd name="T35" fmla="*/ 343 h 758"/>
                <a:gd name="T36" fmla="*/ 353 w 846"/>
                <a:gd name="T37" fmla="*/ 323 h 758"/>
                <a:gd name="T38" fmla="*/ 373 w 846"/>
                <a:gd name="T39" fmla="*/ 293 h 758"/>
                <a:gd name="T40" fmla="*/ 409 w 846"/>
                <a:gd name="T41" fmla="*/ 249 h 758"/>
                <a:gd name="T42" fmla="*/ 461 w 846"/>
                <a:gd name="T43" fmla="*/ 202 h 758"/>
                <a:gd name="T44" fmla="*/ 519 w 846"/>
                <a:gd name="T45" fmla="*/ 147 h 758"/>
                <a:gd name="T46" fmla="*/ 577 w 846"/>
                <a:gd name="T47" fmla="*/ 101 h 758"/>
                <a:gd name="T48" fmla="*/ 627 w 846"/>
                <a:gd name="T49" fmla="*/ 77 h 758"/>
                <a:gd name="T50" fmla="*/ 668 w 846"/>
                <a:gd name="T51" fmla="*/ 59 h 758"/>
                <a:gd name="T52" fmla="*/ 680 w 846"/>
                <a:gd name="T53" fmla="*/ 22 h 758"/>
                <a:gd name="T54" fmla="*/ 696 w 846"/>
                <a:gd name="T55" fmla="*/ 5 h 758"/>
                <a:gd name="T56" fmla="*/ 694 w 846"/>
                <a:gd name="T57" fmla="*/ 36 h 758"/>
                <a:gd name="T58" fmla="*/ 704 w 846"/>
                <a:gd name="T59" fmla="*/ 64 h 758"/>
                <a:gd name="T60" fmla="*/ 717 w 846"/>
                <a:gd name="T61" fmla="*/ 32 h 758"/>
                <a:gd name="T62" fmla="*/ 730 w 846"/>
                <a:gd name="T63" fmla="*/ 6 h 758"/>
                <a:gd name="T64" fmla="*/ 731 w 846"/>
                <a:gd name="T65" fmla="*/ 38 h 758"/>
                <a:gd name="T66" fmla="*/ 758 w 846"/>
                <a:gd name="T67" fmla="*/ 71 h 758"/>
                <a:gd name="T68" fmla="*/ 802 w 846"/>
                <a:gd name="T69" fmla="*/ 70 h 758"/>
                <a:gd name="T70" fmla="*/ 836 w 846"/>
                <a:gd name="T71" fmla="*/ 56 h 758"/>
                <a:gd name="T72" fmla="*/ 833 w 846"/>
                <a:gd name="T73" fmla="*/ 67 h 758"/>
                <a:gd name="T74" fmla="*/ 809 w 846"/>
                <a:gd name="T75" fmla="*/ 81 h 758"/>
                <a:gd name="T76" fmla="*/ 767 w 846"/>
                <a:gd name="T77" fmla="*/ 82 h 758"/>
                <a:gd name="T78" fmla="*/ 736 w 846"/>
                <a:gd name="T79" fmla="*/ 79 h 758"/>
                <a:gd name="T80" fmla="*/ 699 w 846"/>
                <a:gd name="T81" fmla="*/ 80 h 758"/>
                <a:gd name="T82" fmla="*/ 657 w 846"/>
                <a:gd name="T83" fmla="*/ 89 h 758"/>
                <a:gd name="T84" fmla="*/ 610 w 846"/>
                <a:gd name="T85" fmla="*/ 109 h 758"/>
                <a:gd name="T86" fmla="*/ 559 w 846"/>
                <a:gd name="T87" fmla="*/ 144 h 758"/>
                <a:gd name="T88" fmla="*/ 507 w 846"/>
                <a:gd name="T89" fmla="*/ 192 h 758"/>
                <a:gd name="T90" fmla="*/ 462 w 846"/>
                <a:gd name="T91" fmla="*/ 237 h 758"/>
                <a:gd name="T92" fmla="*/ 419 w 846"/>
                <a:gd name="T93" fmla="*/ 283 h 758"/>
                <a:gd name="T94" fmla="*/ 379 w 846"/>
                <a:gd name="T95" fmla="*/ 337 h 758"/>
                <a:gd name="T96" fmla="*/ 336 w 846"/>
                <a:gd name="T97" fmla="*/ 404 h 758"/>
                <a:gd name="T98" fmla="*/ 276 w 846"/>
                <a:gd name="T99" fmla="*/ 509 h 758"/>
                <a:gd name="T100" fmla="*/ 219 w 846"/>
                <a:gd name="T101" fmla="*/ 594 h 758"/>
                <a:gd name="T102" fmla="*/ 187 w 846"/>
                <a:gd name="T103" fmla="*/ 625 h 758"/>
                <a:gd name="T104" fmla="*/ 163 w 846"/>
                <a:gd name="T105" fmla="*/ 646 h 758"/>
                <a:gd name="T106" fmla="*/ 136 w 846"/>
                <a:gd name="T107" fmla="*/ 678 h 758"/>
                <a:gd name="T108" fmla="*/ 99 w 846"/>
                <a:gd name="T109" fmla="*/ 717 h 758"/>
                <a:gd name="T110" fmla="*/ 60 w 846"/>
                <a:gd name="T111" fmla="*/ 747 h 758"/>
                <a:gd name="T112" fmla="*/ 22 w 846"/>
                <a:gd name="T113" fmla="*/ 758 h 758"/>
                <a:gd name="T114" fmla="*/ 0 w 846"/>
                <a:gd name="T115" fmla="*/ 746 h 758"/>
                <a:gd name="T116" fmla="*/ 11 w 846"/>
                <a:gd name="T117" fmla="*/ 728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6" h="758">
                  <a:moveTo>
                    <a:pt x="11" y="728"/>
                  </a:moveTo>
                  <a:lnTo>
                    <a:pt x="14" y="725"/>
                  </a:lnTo>
                  <a:lnTo>
                    <a:pt x="20" y="722"/>
                  </a:lnTo>
                  <a:lnTo>
                    <a:pt x="27" y="720"/>
                  </a:lnTo>
                  <a:lnTo>
                    <a:pt x="36" y="717"/>
                  </a:lnTo>
                  <a:lnTo>
                    <a:pt x="45" y="714"/>
                  </a:lnTo>
                  <a:lnTo>
                    <a:pt x="52" y="711"/>
                  </a:lnTo>
                  <a:lnTo>
                    <a:pt x="58" y="709"/>
                  </a:lnTo>
                  <a:lnTo>
                    <a:pt x="61" y="707"/>
                  </a:lnTo>
                  <a:lnTo>
                    <a:pt x="62" y="705"/>
                  </a:lnTo>
                  <a:lnTo>
                    <a:pt x="69" y="700"/>
                  </a:lnTo>
                  <a:lnTo>
                    <a:pt x="80" y="693"/>
                  </a:lnTo>
                  <a:lnTo>
                    <a:pt x="93" y="684"/>
                  </a:lnTo>
                  <a:lnTo>
                    <a:pt x="108" y="672"/>
                  </a:lnTo>
                  <a:lnTo>
                    <a:pt x="123" y="659"/>
                  </a:lnTo>
                  <a:lnTo>
                    <a:pt x="138" y="645"/>
                  </a:lnTo>
                  <a:lnTo>
                    <a:pt x="149" y="632"/>
                  </a:lnTo>
                  <a:lnTo>
                    <a:pt x="153" y="627"/>
                  </a:lnTo>
                  <a:lnTo>
                    <a:pt x="158" y="622"/>
                  </a:lnTo>
                  <a:lnTo>
                    <a:pt x="163" y="617"/>
                  </a:lnTo>
                  <a:lnTo>
                    <a:pt x="166" y="612"/>
                  </a:lnTo>
                  <a:lnTo>
                    <a:pt x="169" y="608"/>
                  </a:lnTo>
                  <a:lnTo>
                    <a:pt x="168" y="605"/>
                  </a:lnTo>
                  <a:lnTo>
                    <a:pt x="163" y="602"/>
                  </a:lnTo>
                  <a:lnTo>
                    <a:pt x="155" y="600"/>
                  </a:lnTo>
                  <a:lnTo>
                    <a:pt x="141" y="587"/>
                  </a:lnTo>
                  <a:lnTo>
                    <a:pt x="138" y="565"/>
                  </a:lnTo>
                  <a:lnTo>
                    <a:pt x="143" y="545"/>
                  </a:lnTo>
                  <a:lnTo>
                    <a:pt x="155" y="541"/>
                  </a:lnTo>
                  <a:lnTo>
                    <a:pt x="162" y="545"/>
                  </a:lnTo>
                  <a:lnTo>
                    <a:pt x="170" y="548"/>
                  </a:lnTo>
                  <a:lnTo>
                    <a:pt x="177" y="553"/>
                  </a:lnTo>
                  <a:lnTo>
                    <a:pt x="184" y="555"/>
                  </a:lnTo>
                  <a:lnTo>
                    <a:pt x="191" y="557"/>
                  </a:lnTo>
                  <a:lnTo>
                    <a:pt x="199" y="557"/>
                  </a:lnTo>
                  <a:lnTo>
                    <a:pt x="209" y="555"/>
                  </a:lnTo>
                  <a:lnTo>
                    <a:pt x="218" y="551"/>
                  </a:lnTo>
                  <a:lnTo>
                    <a:pt x="228" y="541"/>
                  </a:lnTo>
                  <a:lnTo>
                    <a:pt x="241" y="525"/>
                  </a:lnTo>
                  <a:lnTo>
                    <a:pt x="252" y="504"/>
                  </a:lnTo>
                  <a:lnTo>
                    <a:pt x="262" y="481"/>
                  </a:lnTo>
                  <a:lnTo>
                    <a:pt x="272" y="459"/>
                  </a:lnTo>
                  <a:lnTo>
                    <a:pt x="279" y="437"/>
                  </a:lnTo>
                  <a:lnTo>
                    <a:pt x="283" y="421"/>
                  </a:lnTo>
                  <a:lnTo>
                    <a:pt x="283" y="410"/>
                  </a:lnTo>
                  <a:lnTo>
                    <a:pt x="282" y="403"/>
                  </a:lnTo>
                  <a:lnTo>
                    <a:pt x="282" y="396"/>
                  </a:lnTo>
                  <a:lnTo>
                    <a:pt x="283" y="388"/>
                  </a:lnTo>
                  <a:lnTo>
                    <a:pt x="287" y="379"/>
                  </a:lnTo>
                  <a:lnTo>
                    <a:pt x="292" y="371"/>
                  </a:lnTo>
                  <a:lnTo>
                    <a:pt x="300" y="363"/>
                  </a:lnTo>
                  <a:lnTo>
                    <a:pt x="310" y="356"/>
                  </a:lnTo>
                  <a:lnTo>
                    <a:pt x="321" y="349"/>
                  </a:lnTo>
                  <a:lnTo>
                    <a:pt x="333" y="343"/>
                  </a:lnTo>
                  <a:lnTo>
                    <a:pt x="341" y="337"/>
                  </a:lnTo>
                  <a:lnTo>
                    <a:pt x="348" y="331"/>
                  </a:lnTo>
                  <a:lnTo>
                    <a:pt x="353" y="323"/>
                  </a:lnTo>
                  <a:lnTo>
                    <a:pt x="359" y="314"/>
                  </a:lnTo>
                  <a:lnTo>
                    <a:pt x="365" y="304"/>
                  </a:lnTo>
                  <a:lnTo>
                    <a:pt x="373" y="293"/>
                  </a:lnTo>
                  <a:lnTo>
                    <a:pt x="382" y="279"/>
                  </a:lnTo>
                  <a:lnTo>
                    <a:pt x="395" y="265"/>
                  </a:lnTo>
                  <a:lnTo>
                    <a:pt x="409" y="249"/>
                  </a:lnTo>
                  <a:lnTo>
                    <a:pt x="426" y="235"/>
                  </a:lnTo>
                  <a:lnTo>
                    <a:pt x="442" y="218"/>
                  </a:lnTo>
                  <a:lnTo>
                    <a:pt x="461" y="202"/>
                  </a:lnTo>
                  <a:lnTo>
                    <a:pt x="480" y="185"/>
                  </a:lnTo>
                  <a:lnTo>
                    <a:pt x="500" y="167"/>
                  </a:lnTo>
                  <a:lnTo>
                    <a:pt x="519" y="147"/>
                  </a:lnTo>
                  <a:lnTo>
                    <a:pt x="539" y="129"/>
                  </a:lnTo>
                  <a:lnTo>
                    <a:pt x="559" y="113"/>
                  </a:lnTo>
                  <a:lnTo>
                    <a:pt x="577" y="101"/>
                  </a:lnTo>
                  <a:lnTo>
                    <a:pt x="595" y="90"/>
                  </a:lnTo>
                  <a:lnTo>
                    <a:pt x="611" y="83"/>
                  </a:lnTo>
                  <a:lnTo>
                    <a:pt x="627" y="77"/>
                  </a:lnTo>
                  <a:lnTo>
                    <a:pt x="640" y="73"/>
                  </a:lnTo>
                  <a:lnTo>
                    <a:pt x="652" y="69"/>
                  </a:lnTo>
                  <a:lnTo>
                    <a:pt x="668" y="59"/>
                  </a:lnTo>
                  <a:lnTo>
                    <a:pt x="675" y="47"/>
                  </a:lnTo>
                  <a:lnTo>
                    <a:pt x="678" y="34"/>
                  </a:lnTo>
                  <a:lnTo>
                    <a:pt x="680" y="22"/>
                  </a:lnTo>
                  <a:lnTo>
                    <a:pt x="684" y="14"/>
                  </a:lnTo>
                  <a:lnTo>
                    <a:pt x="689" y="9"/>
                  </a:lnTo>
                  <a:lnTo>
                    <a:pt x="696" y="5"/>
                  </a:lnTo>
                  <a:lnTo>
                    <a:pt x="707" y="0"/>
                  </a:lnTo>
                  <a:lnTo>
                    <a:pt x="698" y="19"/>
                  </a:lnTo>
                  <a:lnTo>
                    <a:pt x="694" y="36"/>
                  </a:lnTo>
                  <a:lnTo>
                    <a:pt x="695" y="50"/>
                  </a:lnTo>
                  <a:lnTo>
                    <a:pt x="699" y="59"/>
                  </a:lnTo>
                  <a:lnTo>
                    <a:pt x="704" y="64"/>
                  </a:lnTo>
                  <a:lnTo>
                    <a:pt x="710" y="61"/>
                  </a:lnTo>
                  <a:lnTo>
                    <a:pt x="714" y="50"/>
                  </a:lnTo>
                  <a:lnTo>
                    <a:pt x="717" y="32"/>
                  </a:lnTo>
                  <a:lnTo>
                    <a:pt x="719" y="21"/>
                  </a:lnTo>
                  <a:lnTo>
                    <a:pt x="723" y="13"/>
                  </a:lnTo>
                  <a:lnTo>
                    <a:pt x="730" y="6"/>
                  </a:lnTo>
                  <a:lnTo>
                    <a:pt x="738" y="3"/>
                  </a:lnTo>
                  <a:lnTo>
                    <a:pt x="732" y="18"/>
                  </a:lnTo>
                  <a:lnTo>
                    <a:pt x="731" y="38"/>
                  </a:lnTo>
                  <a:lnTo>
                    <a:pt x="734" y="55"/>
                  </a:lnTo>
                  <a:lnTo>
                    <a:pt x="741" y="66"/>
                  </a:lnTo>
                  <a:lnTo>
                    <a:pt x="758" y="71"/>
                  </a:lnTo>
                  <a:lnTo>
                    <a:pt x="774" y="73"/>
                  </a:lnTo>
                  <a:lnTo>
                    <a:pt x="789" y="72"/>
                  </a:lnTo>
                  <a:lnTo>
                    <a:pt x="802" y="70"/>
                  </a:lnTo>
                  <a:lnTo>
                    <a:pt x="815" y="66"/>
                  </a:lnTo>
                  <a:lnTo>
                    <a:pt x="826" y="61"/>
                  </a:lnTo>
                  <a:lnTo>
                    <a:pt x="836" y="56"/>
                  </a:lnTo>
                  <a:lnTo>
                    <a:pt x="846" y="52"/>
                  </a:lnTo>
                  <a:lnTo>
                    <a:pt x="839" y="61"/>
                  </a:lnTo>
                  <a:lnTo>
                    <a:pt x="833" y="67"/>
                  </a:lnTo>
                  <a:lnTo>
                    <a:pt x="826" y="73"/>
                  </a:lnTo>
                  <a:lnTo>
                    <a:pt x="819" y="78"/>
                  </a:lnTo>
                  <a:lnTo>
                    <a:pt x="809" y="81"/>
                  </a:lnTo>
                  <a:lnTo>
                    <a:pt x="798" y="83"/>
                  </a:lnTo>
                  <a:lnTo>
                    <a:pt x="784" y="83"/>
                  </a:lnTo>
                  <a:lnTo>
                    <a:pt x="767" y="82"/>
                  </a:lnTo>
                  <a:lnTo>
                    <a:pt x="757" y="81"/>
                  </a:lnTo>
                  <a:lnTo>
                    <a:pt x="746" y="80"/>
                  </a:lnTo>
                  <a:lnTo>
                    <a:pt x="736" y="79"/>
                  </a:lnTo>
                  <a:lnTo>
                    <a:pt x="724" y="79"/>
                  </a:lnTo>
                  <a:lnTo>
                    <a:pt x="711" y="79"/>
                  </a:lnTo>
                  <a:lnTo>
                    <a:pt x="699" y="80"/>
                  </a:lnTo>
                  <a:lnTo>
                    <a:pt x="686" y="82"/>
                  </a:lnTo>
                  <a:lnTo>
                    <a:pt x="671" y="85"/>
                  </a:lnTo>
                  <a:lnTo>
                    <a:pt x="657" y="89"/>
                  </a:lnTo>
                  <a:lnTo>
                    <a:pt x="641" y="95"/>
                  </a:lnTo>
                  <a:lnTo>
                    <a:pt x="626" y="101"/>
                  </a:lnTo>
                  <a:lnTo>
                    <a:pt x="610" y="109"/>
                  </a:lnTo>
                  <a:lnTo>
                    <a:pt x="594" y="119"/>
                  </a:lnTo>
                  <a:lnTo>
                    <a:pt x="576" y="131"/>
                  </a:lnTo>
                  <a:lnTo>
                    <a:pt x="559" y="144"/>
                  </a:lnTo>
                  <a:lnTo>
                    <a:pt x="541" y="160"/>
                  </a:lnTo>
                  <a:lnTo>
                    <a:pt x="524" y="176"/>
                  </a:lnTo>
                  <a:lnTo>
                    <a:pt x="507" y="192"/>
                  </a:lnTo>
                  <a:lnTo>
                    <a:pt x="492" y="207"/>
                  </a:lnTo>
                  <a:lnTo>
                    <a:pt x="476" y="221"/>
                  </a:lnTo>
                  <a:lnTo>
                    <a:pt x="462" y="237"/>
                  </a:lnTo>
                  <a:lnTo>
                    <a:pt x="447" y="251"/>
                  </a:lnTo>
                  <a:lnTo>
                    <a:pt x="433" y="267"/>
                  </a:lnTo>
                  <a:lnTo>
                    <a:pt x="419" y="283"/>
                  </a:lnTo>
                  <a:lnTo>
                    <a:pt x="406" y="301"/>
                  </a:lnTo>
                  <a:lnTo>
                    <a:pt x="392" y="318"/>
                  </a:lnTo>
                  <a:lnTo>
                    <a:pt x="379" y="337"/>
                  </a:lnTo>
                  <a:lnTo>
                    <a:pt x="365" y="358"/>
                  </a:lnTo>
                  <a:lnTo>
                    <a:pt x="350" y="380"/>
                  </a:lnTo>
                  <a:lnTo>
                    <a:pt x="336" y="404"/>
                  </a:lnTo>
                  <a:lnTo>
                    <a:pt x="320" y="430"/>
                  </a:lnTo>
                  <a:lnTo>
                    <a:pt x="305" y="458"/>
                  </a:lnTo>
                  <a:lnTo>
                    <a:pt x="276" y="509"/>
                  </a:lnTo>
                  <a:lnTo>
                    <a:pt x="252" y="547"/>
                  </a:lnTo>
                  <a:lnTo>
                    <a:pt x="234" y="575"/>
                  </a:lnTo>
                  <a:lnTo>
                    <a:pt x="219" y="594"/>
                  </a:lnTo>
                  <a:lnTo>
                    <a:pt x="208" y="607"/>
                  </a:lnTo>
                  <a:lnTo>
                    <a:pt x="196" y="617"/>
                  </a:lnTo>
                  <a:lnTo>
                    <a:pt x="187" y="625"/>
                  </a:lnTo>
                  <a:lnTo>
                    <a:pt x="176" y="634"/>
                  </a:lnTo>
                  <a:lnTo>
                    <a:pt x="171" y="639"/>
                  </a:lnTo>
                  <a:lnTo>
                    <a:pt x="163" y="646"/>
                  </a:lnTo>
                  <a:lnTo>
                    <a:pt x="156" y="656"/>
                  </a:lnTo>
                  <a:lnTo>
                    <a:pt x="146" y="667"/>
                  </a:lnTo>
                  <a:lnTo>
                    <a:pt x="136" y="678"/>
                  </a:lnTo>
                  <a:lnTo>
                    <a:pt x="124" y="692"/>
                  </a:lnTo>
                  <a:lnTo>
                    <a:pt x="112" y="704"/>
                  </a:lnTo>
                  <a:lnTo>
                    <a:pt x="99" y="717"/>
                  </a:lnTo>
                  <a:lnTo>
                    <a:pt x="86" y="728"/>
                  </a:lnTo>
                  <a:lnTo>
                    <a:pt x="73" y="738"/>
                  </a:lnTo>
                  <a:lnTo>
                    <a:pt x="60" y="747"/>
                  </a:lnTo>
                  <a:lnTo>
                    <a:pt x="47" y="753"/>
                  </a:lnTo>
                  <a:lnTo>
                    <a:pt x="34" y="757"/>
                  </a:lnTo>
                  <a:lnTo>
                    <a:pt x="22" y="758"/>
                  </a:lnTo>
                  <a:lnTo>
                    <a:pt x="11" y="756"/>
                  </a:lnTo>
                  <a:lnTo>
                    <a:pt x="0" y="750"/>
                  </a:lnTo>
                  <a:lnTo>
                    <a:pt x="0" y="746"/>
                  </a:lnTo>
                  <a:lnTo>
                    <a:pt x="4" y="738"/>
                  </a:lnTo>
                  <a:lnTo>
                    <a:pt x="9" y="731"/>
                  </a:lnTo>
                  <a:lnTo>
                    <a:pt x="11" y="7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31" name="Freeform 211">
              <a:extLst>
                <a:ext uri="{FF2B5EF4-FFF2-40B4-BE49-F238E27FC236}">
                  <a16:creationId xmlns:a16="http://schemas.microsoft.com/office/drawing/2014/main" id="{93640C63-F62B-44B2-86C2-93458F0242A2}"/>
                </a:ext>
              </a:extLst>
            </p:cNvPr>
            <p:cNvSpPr>
              <a:spLocks/>
            </p:cNvSpPr>
            <p:nvPr/>
          </p:nvSpPr>
          <p:spPr bwMode="auto">
            <a:xfrm>
              <a:off x="785" y="4105"/>
              <a:ext cx="60" cy="73"/>
            </a:xfrm>
            <a:custGeom>
              <a:avLst/>
              <a:gdLst>
                <a:gd name="T0" fmla="*/ 150 w 178"/>
                <a:gd name="T1" fmla="*/ 4 h 219"/>
                <a:gd name="T2" fmla="*/ 133 w 178"/>
                <a:gd name="T3" fmla="*/ 0 h 219"/>
                <a:gd name="T4" fmla="*/ 116 w 178"/>
                <a:gd name="T5" fmla="*/ 3 h 219"/>
                <a:gd name="T6" fmla="*/ 97 w 178"/>
                <a:gd name="T7" fmla="*/ 12 h 219"/>
                <a:gd name="T8" fmla="*/ 80 w 178"/>
                <a:gd name="T9" fmla="*/ 28 h 219"/>
                <a:gd name="T10" fmla="*/ 61 w 178"/>
                <a:gd name="T11" fmla="*/ 48 h 219"/>
                <a:gd name="T12" fmla="*/ 45 w 178"/>
                <a:gd name="T13" fmla="*/ 67 h 219"/>
                <a:gd name="T14" fmla="*/ 30 w 178"/>
                <a:gd name="T15" fmla="*/ 84 h 219"/>
                <a:gd name="T16" fmla="*/ 20 w 178"/>
                <a:gd name="T17" fmla="*/ 93 h 219"/>
                <a:gd name="T18" fmla="*/ 10 w 178"/>
                <a:gd name="T19" fmla="*/ 103 h 219"/>
                <a:gd name="T20" fmla="*/ 1 w 178"/>
                <a:gd name="T21" fmla="*/ 116 h 219"/>
                <a:gd name="T22" fmla="*/ 0 w 178"/>
                <a:gd name="T23" fmla="*/ 131 h 219"/>
                <a:gd name="T24" fmla="*/ 7 w 178"/>
                <a:gd name="T25" fmla="*/ 148 h 219"/>
                <a:gd name="T26" fmla="*/ 17 w 178"/>
                <a:gd name="T27" fmla="*/ 164 h 219"/>
                <a:gd name="T28" fmla="*/ 28 w 178"/>
                <a:gd name="T29" fmla="*/ 180 h 219"/>
                <a:gd name="T30" fmla="*/ 42 w 178"/>
                <a:gd name="T31" fmla="*/ 192 h 219"/>
                <a:gd name="T32" fmla="*/ 53 w 178"/>
                <a:gd name="T33" fmla="*/ 203 h 219"/>
                <a:gd name="T34" fmla="*/ 63 w 178"/>
                <a:gd name="T35" fmla="*/ 213 h 219"/>
                <a:gd name="T36" fmla="*/ 74 w 178"/>
                <a:gd name="T37" fmla="*/ 216 h 219"/>
                <a:gd name="T38" fmla="*/ 82 w 178"/>
                <a:gd name="T39" fmla="*/ 212 h 219"/>
                <a:gd name="T40" fmla="*/ 86 w 178"/>
                <a:gd name="T41" fmla="*/ 212 h 219"/>
                <a:gd name="T42" fmla="*/ 96 w 178"/>
                <a:gd name="T43" fmla="*/ 218 h 219"/>
                <a:gd name="T44" fmla="*/ 107 w 178"/>
                <a:gd name="T45" fmla="*/ 219 h 219"/>
                <a:gd name="T46" fmla="*/ 112 w 178"/>
                <a:gd name="T47" fmla="*/ 212 h 219"/>
                <a:gd name="T48" fmla="*/ 119 w 178"/>
                <a:gd name="T49" fmla="*/ 211 h 219"/>
                <a:gd name="T50" fmla="*/ 129 w 178"/>
                <a:gd name="T51" fmla="*/ 205 h 219"/>
                <a:gd name="T52" fmla="*/ 135 w 178"/>
                <a:gd name="T53" fmla="*/ 195 h 219"/>
                <a:gd name="T54" fmla="*/ 141 w 178"/>
                <a:gd name="T55" fmla="*/ 160 h 219"/>
                <a:gd name="T56" fmla="*/ 144 w 178"/>
                <a:gd name="T57" fmla="*/ 131 h 219"/>
                <a:gd name="T58" fmla="*/ 154 w 178"/>
                <a:gd name="T59" fmla="*/ 106 h 219"/>
                <a:gd name="T60" fmla="*/ 165 w 178"/>
                <a:gd name="T61" fmla="*/ 85 h 219"/>
                <a:gd name="T62" fmla="*/ 175 w 178"/>
                <a:gd name="T63" fmla="*/ 66 h 219"/>
                <a:gd name="T64" fmla="*/ 178 w 178"/>
                <a:gd name="T65" fmla="*/ 46 h 219"/>
                <a:gd name="T66" fmla="*/ 167 w 178"/>
                <a:gd name="T67" fmla="*/ 2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8" h="219">
                  <a:moveTo>
                    <a:pt x="156" y="9"/>
                  </a:moveTo>
                  <a:lnTo>
                    <a:pt x="150" y="4"/>
                  </a:lnTo>
                  <a:lnTo>
                    <a:pt x="142" y="1"/>
                  </a:lnTo>
                  <a:lnTo>
                    <a:pt x="133" y="0"/>
                  </a:lnTo>
                  <a:lnTo>
                    <a:pt x="125" y="0"/>
                  </a:lnTo>
                  <a:lnTo>
                    <a:pt x="116" y="3"/>
                  </a:lnTo>
                  <a:lnTo>
                    <a:pt x="107" y="6"/>
                  </a:lnTo>
                  <a:lnTo>
                    <a:pt x="97" y="12"/>
                  </a:lnTo>
                  <a:lnTo>
                    <a:pt x="88" y="20"/>
                  </a:lnTo>
                  <a:lnTo>
                    <a:pt x="80" y="28"/>
                  </a:lnTo>
                  <a:lnTo>
                    <a:pt x="70" y="37"/>
                  </a:lnTo>
                  <a:lnTo>
                    <a:pt x="61" y="48"/>
                  </a:lnTo>
                  <a:lnTo>
                    <a:pt x="53" y="58"/>
                  </a:lnTo>
                  <a:lnTo>
                    <a:pt x="45" y="67"/>
                  </a:lnTo>
                  <a:lnTo>
                    <a:pt x="37" y="76"/>
                  </a:lnTo>
                  <a:lnTo>
                    <a:pt x="30" y="84"/>
                  </a:lnTo>
                  <a:lnTo>
                    <a:pt x="25" y="89"/>
                  </a:lnTo>
                  <a:lnTo>
                    <a:pt x="20" y="93"/>
                  </a:lnTo>
                  <a:lnTo>
                    <a:pt x="15" y="98"/>
                  </a:lnTo>
                  <a:lnTo>
                    <a:pt x="10" y="103"/>
                  </a:lnTo>
                  <a:lnTo>
                    <a:pt x="5" y="109"/>
                  </a:lnTo>
                  <a:lnTo>
                    <a:pt x="1" y="116"/>
                  </a:lnTo>
                  <a:lnTo>
                    <a:pt x="0" y="123"/>
                  </a:lnTo>
                  <a:lnTo>
                    <a:pt x="0" y="131"/>
                  </a:lnTo>
                  <a:lnTo>
                    <a:pt x="3" y="139"/>
                  </a:lnTo>
                  <a:lnTo>
                    <a:pt x="7" y="148"/>
                  </a:lnTo>
                  <a:lnTo>
                    <a:pt x="13" y="156"/>
                  </a:lnTo>
                  <a:lnTo>
                    <a:pt x="17" y="164"/>
                  </a:lnTo>
                  <a:lnTo>
                    <a:pt x="22" y="172"/>
                  </a:lnTo>
                  <a:lnTo>
                    <a:pt x="28" y="180"/>
                  </a:lnTo>
                  <a:lnTo>
                    <a:pt x="34" y="186"/>
                  </a:lnTo>
                  <a:lnTo>
                    <a:pt x="42" y="192"/>
                  </a:lnTo>
                  <a:lnTo>
                    <a:pt x="50" y="197"/>
                  </a:lnTo>
                  <a:lnTo>
                    <a:pt x="53" y="203"/>
                  </a:lnTo>
                  <a:lnTo>
                    <a:pt x="58" y="208"/>
                  </a:lnTo>
                  <a:lnTo>
                    <a:pt x="63" y="213"/>
                  </a:lnTo>
                  <a:lnTo>
                    <a:pt x="68" y="215"/>
                  </a:lnTo>
                  <a:lnTo>
                    <a:pt x="74" y="216"/>
                  </a:lnTo>
                  <a:lnTo>
                    <a:pt x="79" y="215"/>
                  </a:lnTo>
                  <a:lnTo>
                    <a:pt x="82" y="212"/>
                  </a:lnTo>
                  <a:lnTo>
                    <a:pt x="83" y="206"/>
                  </a:lnTo>
                  <a:lnTo>
                    <a:pt x="86" y="212"/>
                  </a:lnTo>
                  <a:lnTo>
                    <a:pt x="91" y="216"/>
                  </a:lnTo>
                  <a:lnTo>
                    <a:pt x="96" y="218"/>
                  </a:lnTo>
                  <a:lnTo>
                    <a:pt x="101" y="219"/>
                  </a:lnTo>
                  <a:lnTo>
                    <a:pt x="107" y="219"/>
                  </a:lnTo>
                  <a:lnTo>
                    <a:pt x="110" y="216"/>
                  </a:lnTo>
                  <a:lnTo>
                    <a:pt x="112" y="212"/>
                  </a:lnTo>
                  <a:lnTo>
                    <a:pt x="112" y="204"/>
                  </a:lnTo>
                  <a:lnTo>
                    <a:pt x="119" y="211"/>
                  </a:lnTo>
                  <a:lnTo>
                    <a:pt x="125" y="211"/>
                  </a:lnTo>
                  <a:lnTo>
                    <a:pt x="129" y="205"/>
                  </a:lnTo>
                  <a:lnTo>
                    <a:pt x="129" y="197"/>
                  </a:lnTo>
                  <a:lnTo>
                    <a:pt x="135" y="195"/>
                  </a:lnTo>
                  <a:lnTo>
                    <a:pt x="139" y="180"/>
                  </a:lnTo>
                  <a:lnTo>
                    <a:pt x="141" y="160"/>
                  </a:lnTo>
                  <a:lnTo>
                    <a:pt x="141" y="144"/>
                  </a:lnTo>
                  <a:lnTo>
                    <a:pt x="144" y="131"/>
                  </a:lnTo>
                  <a:lnTo>
                    <a:pt x="149" y="118"/>
                  </a:lnTo>
                  <a:lnTo>
                    <a:pt x="154" y="106"/>
                  </a:lnTo>
                  <a:lnTo>
                    <a:pt x="160" y="95"/>
                  </a:lnTo>
                  <a:lnTo>
                    <a:pt x="165" y="85"/>
                  </a:lnTo>
                  <a:lnTo>
                    <a:pt x="171" y="75"/>
                  </a:lnTo>
                  <a:lnTo>
                    <a:pt x="175" y="66"/>
                  </a:lnTo>
                  <a:lnTo>
                    <a:pt x="178" y="57"/>
                  </a:lnTo>
                  <a:lnTo>
                    <a:pt x="178" y="46"/>
                  </a:lnTo>
                  <a:lnTo>
                    <a:pt x="175" y="35"/>
                  </a:lnTo>
                  <a:lnTo>
                    <a:pt x="167" y="23"/>
                  </a:lnTo>
                  <a:lnTo>
                    <a:pt x="156" y="9"/>
                  </a:lnTo>
                  <a:close/>
                </a:path>
              </a:pathLst>
            </a:custGeom>
            <a:solidFill>
              <a:srgbClr val="C6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32" name="Freeform 212">
              <a:extLst>
                <a:ext uri="{FF2B5EF4-FFF2-40B4-BE49-F238E27FC236}">
                  <a16:creationId xmlns:a16="http://schemas.microsoft.com/office/drawing/2014/main" id="{58DF4CF1-32DF-4FA2-BA55-3F8581CA6D34}"/>
                </a:ext>
              </a:extLst>
            </p:cNvPr>
            <p:cNvSpPr>
              <a:spLocks/>
            </p:cNvSpPr>
            <p:nvPr/>
          </p:nvSpPr>
          <p:spPr bwMode="auto">
            <a:xfrm>
              <a:off x="785" y="4111"/>
              <a:ext cx="43" cy="40"/>
            </a:xfrm>
            <a:custGeom>
              <a:avLst/>
              <a:gdLst>
                <a:gd name="T0" fmla="*/ 80 w 129"/>
                <a:gd name="T1" fmla="*/ 8 h 119"/>
                <a:gd name="T2" fmla="*/ 61 w 129"/>
                <a:gd name="T3" fmla="*/ 28 h 119"/>
                <a:gd name="T4" fmla="*/ 45 w 129"/>
                <a:gd name="T5" fmla="*/ 47 h 119"/>
                <a:gd name="T6" fmla="*/ 30 w 129"/>
                <a:gd name="T7" fmla="*/ 64 h 119"/>
                <a:gd name="T8" fmla="*/ 20 w 129"/>
                <a:gd name="T9" fmla="*/ 73 h 119"/>
                <a:gd name="T10" fmla="*/ 10 w 129"/>
                <a:gd name="T11" fmla="*/ 83 h 119"/>
                <a:gd name="T12" fmla="*/ 1 w 129"/>
                <a:gd name="T13" fmla="*/ 96 h 119"/>
                <a:gd name="T14" fmla="*/ 0 w 129"/>
                <a:gd name="T15" fmla="*/ 111 h 119"/>
                <a:gd name="T16" fmla="*/ 5 w 129"/>
                <a:gd name="T17" fmla="*/ 110 h 119"/>
                <a:gd name="T18" fmla="*/ 16 w 129"/>
                <a:gd name="T19" fmla="*/ 98 h 119"/>
                <a:gd name="T20" fmla="*/ 27 w 129"/>
                <a:gd name="T21" fmla="*/ 91 h 119"/>
                <a:gd name="T22" fmla="*/ 33 w 129"/>
                <a:gd name="T23" fmla="*/ 88 h 119"/>
                <a:gd name="T24" fmla="*/ 41 w 129"/>
                <a:gd name="T25" fmla="*/ 87 h 119"/>
                <a:gd name="T26" fmla="*/ 50 w 129"/>
                <a:gd name="T27" fmla="*/ 94 h 119"/>
                <a:gd name="T28" fmla="*/ 52 w 129"/>
                <a:gd name="T29" fmla="*/ 91 h 119"/>
                <a:gd name="T30" fmla="*/ 49 w 129"/>
                <a:gd name="T31" fmla="*/ 72 h 119"/>
                <a:gd name="T32" fmla="*/ 52 w 129"/>
                <a:gd name="T33" fmla="*/ 69 h 119"/>
                <a:gd name="T34" fmla="*/ 60 w 129"/>
                <a:gd name="T35" fmla="*/ 81 h 119"/>
                <a:gd name="T36" fmla="*/ 70 w 129"/>
                <a:gd name="T37" fmla="*/ 93 h 119"/>
                <a:gd name="T38" fmla="*/ 84 w 129"/>
                <a:gd name="T39" fmla="*/ 103 h 119"/>
                <a:gd name="T40" fmla="*/ 85 w 129"/>
                <a:gd name="T41" fmla="*/ 97 h 119"/>
                <a:gd name="T42" fmla="*/ 71 w 129"/>
                <a:gd name="T43" fmla="*/ 65 h 119"/>
                <a:gd name="T44" fmla="*/ 70 w 129"/>
                <a:gd name="T45" fmla="*/ 44 h 119"/>
                <a:gd name="T46" fmla="*/ 78 w 129"/>
                <a:gd name="T47" fmla="*/ 48 h 119"/>
                <a:gd name="T48" fmla="*/ 86 w 129"/>
                <a:gd name="T49" fmla="*/ 66 h 119"/>
                <a:gd name="T50" fmla="*/ 94 w 129"/>
                <a:gd name="T51" fmla="*/ 75 h 119"/>
                <a:gd name="T52" fmla="*/ 108 w 129"/>
                <a:gd name="T53" fmla="*/ 82 h 119"/>
                <a:gd name="T54" fmla="*/ 122 w 129"/>
                <a:gd name="T55" fmla="*/ 86 h 119"/>
                <a:gd name="T56" fmla="*/ 122 w 129"/>
                <a:gd name="T57" fmla="*/ 81 h 119"/>
                <a:gd name="T58" fmla="*/ 102 w 129"/>
                <a:gd name="T59" fmla="*/ 64 h 119"/>
                <a:gd name="T60" fmla="*/ 86 w 129"/>
                <a:gd name="T61" fmla="*/ 39 h 119"/>
                <a:gd name="T62" fmla="*/ 82 w 129"/>
                <a:gd name="T63" fmla="*/ 1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9" h="119">
                  <a:moveTo>
                    <a:pt x="88" y="0"/>
                  </a:moveTo>
                  <a:lnTo>
                    <a:pt x="80" y="8"/>
                  </a:lnTo>
                  <a:lnTo>
                    <a:pt x="70" y="17"/>
                  </a:lnTo>
                  <a:lnTo>
                    <a:pt x="61" y="28"/>
                  </a:lnTo>
                  <a:lnTo>
                    <a:pt x="53" y="38"/>
                  </a:lnTo>
                  <a:lnTo>
                    <a:pt x="45" y="47"/>
                  </a:lnTo>
                  <a:lnTo>
                    <a:pt x="37" y="56"/>
                  </a:lnTo>
                  <a:lnTo>
                    <a:pt x="30" y="64"/>
                  </a:lnTo>
                  <a:lnTo>
                    <a:pt x="25" y="69"/>
                  </a:lnTo>
                  <a:lnTo>
                    <a:pt x="20" y="73"/>
                  </a:lnTo>
                  <a:lnTo>
                    <a:pt x="15" y="78"/>
                  </a:lnTo>
                  <a:lnTo>
                    <a:pt x="10" y="83"/>
                  </a:lnTo>
                  <a:lnTo>
                    <a:pt x="5" y="89"/>
                  </a:lnTo>
                  <a:lnTo>
                    <a:pt x="1" y="96"/>
                  </a:lnTo>
                  <a:lnTo>
                    <a:pt x="0" y="103"/>
                  </a:lnTo>
                  <a:lnTo>
                    <a:pt x="0" y="111"/>
                  </a:lnTo>
                  <a:lnTo>
                    <a:pt x="3" y="119"/>
                  </a:lnTo>
                  <a:lnTo>
                    <a:pt x="5" y="110"/>
                  </a:lnTo>
                  <a:lnTo>
                    <a:pt x="10" y="103"/>
                  </a:lnTo>
                  <a:lnTo>
                    <a:pt x="16" y="98"/>
                  </a:lnTo>
                  <a:lnTo>
                    <a:pt x="23" y="94"/>
                  </a:lnTo>
                  <a:lnTo>
                    <a:pt x="27" y="91"/>
                  </a:lnTo>
                  <a:lnTo>
                    <a:pt x="30" y="89"/>
                  </a:lnTo>
                  <a:lnTo>
                    <a:pt x="33" y="88"/>
                  </a:lnTo>
                  <a:lnTo>
                    <a:pt x="37" y="87"/>
                  </a:lnTo>
                  <a:lnTo>
                    <a:pt x="41" y="87"/>
                  </a:lnTo>
                  <a:lnTo>
                    <a:pt x="45" y="89"/>
                  </a:lnTo>
                  <a:lnTo>
                    <a:pt x="50" y="94"/>
                  </a:lnTo>
                  <a:lnTo>
                    <a:pt x="56" y="100"/>
                  </a:lnTo>
                  <a:lnTo>
                    <a:pt x="52" y="91"/>
                  </a:lnTo>
                  <a:lnTo>
                    <a:pt x="50" y="81"/>
                  </a:lnTo>
                  <a:lnTo>
                    <a:pt x="49" y="72"/>
                  </a:lnTo>
                  <a:lnTo>
                    <a:pt x="50" y="63"/>
                  </a:lnTo>
                  <a:lnTo>
                    <a:pt x="52" y="69"/>
                  </a:lnTo>
                  <a:lnTo>
                    <a:pt x="55" y="75"/>
                  </a:lnTo>
                  <a:lnTo>
                    <a:pt x="60" y="81"/>
                  </a:lnTo>
                  <a:lnTo>
                    <a:pt x="65" y="87"/>
                  </a:lnTo>
                  <a:lnTo>
                    <a:pt x="70" y="93"/>
                  </a:lnTo>
                  <a:lnTo>
                    <a:pt x="77" y="99"/>
                  </a:lnTo>
                  <a:lnTo>
                    <a:pt x="84" y="103"/>
                  </a:lnTo>
                  <a:lnTo>
                    <a:pt x="90" y="107"/>
                  </a:lnTo>
                  <a:lnTo>
                    <a:pt x="85" y="97"/>
                  </a:lnTo>
                  <a:lnTo>
                    <a:pt x="78" y="81"/>
                  </a:lnTo>
                  <a:lnTo>
                    <a:pt x="71" y="65"/>
                  </a:lnTo>
                  <a:lnTo>
                    <a:pt x="69" y="51"/>
                  </a:lnTo>
                  <a:lnTo>
                    <a:pt x="70" y="44"/>
                  </a:lnTo>
                  <a:lnTo>
                    <a:pt x="74" y="43"/>
                  </a:lnTo>
                  <a:lnTo>
                    <a:pt x="78" y="48"/>
                  </a:lnTo>
                  <a:lnTo>
                    <a:pt x="83" y="60"/>
                  </a:lnTo>
                  <a:lnTo>
                    <a:pt x="86" y="66"/>
                  </a:lnTo>
                  <a:lnTo>
                    <a:pt x="89" y="71"/>
                  </a:lnTo>
                  <a:lnTo>
                    <a:pt x="94" y="75"/>
                  </a:lnTo>
                  <a:lnTo>
                    <a:pt x="100" y="79"/>
                  </a:lnTo>
                  <a:lnTo>
                    <a:pt x="108" y="82"/>
                  </a:lnTo>
                  <a:lnTo>
                    <a:pt x="115" y="84"/>
                  </a:lnTo>
                  <a:lnTo>
                    <a:pt x="122" y="86"/>
                  </a:lnTo>
                  <a:lnTo>
                    <a:pt x="129" y="86"/>
                  </a:lnTo>
                  <a:lnTo>
                    <a:pt x="122" y="81"/>
                  </a:lnTo>
                  <a:lnTo>
                    <a:pt x="113" y="74"/>
                  </a:lnTo>
                  <a:lnTo>
                    <a:pt x="102" y="64"/>
                  </a:lnTo>
                  <a:lnTo>
                    <a:pt x="93" y="51"/>
                  </a:lnTo>
                  <a:lnTo>
                    <a:pt x="86" y="39"/>
                  </a:lnTo>
                  <a:lnTo>
                    <a:pt x="82" y="25"/>
                  </a:lnTo>
                  <a:lnTo>
                    <a:pt x="82" y="12"/>
                  </a:lnTo>
                  <a:lnTo>
                    <a:pt x="8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33" name="Freeform 213">
              <a:extLst>
                <a:ext uri="{FF2B5EF4-FFF2-40B4-BE49-F238E27FC236}">
                  <a16:creationId xmlns:a16="http://schemas.microsoft.com/office/drawing/2014/main" id="{18B7E70D-11B1-4D86-9196-7EFB0A2C8DA6}"/>
                </a:ext>
              </a:extLst>
            </p:cNvPr>
            <p:cNvSpPr>
              <a:spLocks/>
            </p:cNvSpPr>
            <p:nvPr/>
          </p:nvSpPr>
          <p:spPr bwMode="auto">
            <a:xfrm>
              <a:off x="802" y="4160"/>
              <a:ext cx="11" cy="17"/>
            </a:xfrm>
            <a:custGeom>
              <a:avLst/>
              <a:gdLst>
                <a:gd name="T0" fmla="*/ 33 w 33"/>
                <a:gd name="T1" fmla="*/ 40 h 50"/>
                <a:gd name="T2" fmla="*/ 32 w 33"/>
                <a:gd name="T3" fmla="*/ 46 h 50"/>
                <a:gd name="T4" fmla="*/ 29 w 33"/>
                <a:gd name="T5" fmla="*/ 49 h 50"/>
                <a:gd name="T6" fmla="*/ 24 w 33"/>
                <a:gd name="T7" fmla="*/ 50 h 50"/>
                <a:gd name="T8" fmla="*/ 18 w 33"/>
                <a:gd name="T9" fmla="*/ 49 h 50"/>
                <a:gd name="T10" fmla="*/ 13 w 33"/>
                <a:gd name="T11" fmla="*/ 47 h 50"/>
                <a:gd name="T12" fmla="*/ 8 w 33"/>
                <a:gd name="T13" fmla="*/ 42 h 50"/>
                <a:gd name="T14" fmla="*/ 3 w 33"/>
                <a:gd name="T15" fmla="*/ 37 h 50"/>
                <a:gd name="T16" fmla="*/ 0 w 33"/>
                <a:gd name="T17" fmla="*/ 31 h 50"/>
                <a:gd name="T18" fmla="*/ 0 w 33"/>
                <a:gd name="T19" fmla="*/ 19 h 50"/>
                <a:gd name="T20" fmla="*/ 4 w 33"/>
                <a:gd name="T21" fmla="*/ 9 h 50"/>
                <a:gd name="T22" fmla="*/ 11 w 33"/>
                <a:gd name="T23" fmla="*/ 2 h 50"/>
                <a:gd name="T24" fmla="*/ 19 w 33"/>
                <a:gd name="T25" fmla="*/ 0 h 50"/>
                <a:gd name="T26" fmla="*/ 26 w 33"/>
                <a:gd name="T27" fmla="*/ 3 h 50"/>
                <a:gd name="T28" fmla="*/ 29 w 33"/>
                <a:gd name="T29" fmla="*/ 13 h 50"/>
                <a:gd name="T30" fmla="*/ 31 w 33"/>
                <a:gd name="T31" fmla="*/ 26 h 50"/>
                <a:gd name="T32" fmla="*/ 33 w 33"/>
                <a:gd name="T33" fmla="*/ 4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50">
                  <a:moveTo>
                    <a:pt x="33" y="40"/>
                  </a:moveTo>
                  <a:lnTo>
                    <a:pt x="32" y="46"/>
                  </a:lnTo>
                  <a:lnTo>
                    <a:pt x="29" y="49"/>
                  </a:lnTo>
                  <a:lnTo>
                    <a:pt x="24" y="50"/>
                  </a:lnTo>
                  <a:lnTo>
                    <a:pt x="18" y="49"/>
                  </a:lnTo>
                  <a:lnTo>
                    <a:pt x="13" y="47"/>
                  </a:lnTo>
                  <a:lnTo>
                    <a:pt x="8" y="42"/>
                  </a:lnTo>
                  <a:lnTo>
                    <a:pt x="3" y="37"/>
                  </a:lnTo>
                  <a:lnTo>
                    <a:pt x="0" y="31"/>
                  </a:lnTo>
                  <a:lnTo>
                    <a:pt x="0" y="19"/>
                  </a:lnTo>
                  <a:lnTo>
                    <a:pt x="4" y="9"/>
                  </a:lnTo>
                  <a:lnTo>
                    <a:pt x="11" y="2"/>
                  </a:lnTo>
                  <a:lnTo>
                    <a:pt x="19" y="0"/>
                  </a:lnTo>
                  <a:lnTo>
                    <a:pt x="26" y="3"/>
                  </a:lnTo>
                  <a:lnTo>
                    <a:pt x="29" y="13"/>
                  </a:lnTo>
                  <a:lnTo>
                    <a:pt x="31" y="26"/>
                  </a:lnTo>
                  <a:lnTo>
                    <a:pt x="33"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34" name="Freeform 214">
              <a:extLst>
                <a:ext uri="{FF2B5EF4-FFF2-40B4-BE49-F238E27FC236}">
                  <a16:creationId xmlns:a16="http://schemas.microsoft.com/office/drawing/2014/main" id="{83EED31D-ECF6-48D9-BFA8-EEBD2259D630}"/>
                </a:ext>
              </a:extLst>
            </p:cNvPr>
            <p:cNvSpPr>
              <a:spLocks/>
            </p:cNvSpPr>
            <p:nvPr/>
          </p:nvSpPr>
          <p:spPr bwMode="auto">
            <a:xfrm>
              <a:off x="822" y="4159"/>
              <a:ext cx="6" cy="16"/>
            </a:xfrm>
            <a:custGeom>
              <a:avLst/>
              <a:gdLst>
                <a:gd name="T0" fmla="*/ 19 w 19"/>
                <a:gd name="T1" fmla="*/ 33 h 47"/>
                <a:gd name="T2" fmla="*/ 19 w 19"/>
                <a:gd name="T3" fmla="*/ 41 h 47"/>
                <a:gd name="T4" fmla="*/ 15 w 19"/>
                <a:gd name="T5" fmla="*/ 47 h 47"/>
                <a:gd name="T6" fmla="*/ 9 w 19"/>
                <a:gd name="T7" fmla="*/ 47 h 47"/>
                <a:gd name="T8" fmla="*/ 2 w 19"/>
                <a:gd name="T9" fmla="*/ 40 h 47"/>
                <a:gd name="T10" fmla="*/ 1 w 19"/>
                <a:gd name="T11" fmla="*/ 28 h 47"/>
                <a:gd name="T12" fmla="*/ 0 w 19"/>
                <a:gd name="T13" fmla="*/ 16 h 47"/>
                <a:gd name="T14" fmla="*/ 2 w 19"/>
                <a:gd name="T15" fmla="*/ 4 h 47"/>
                <a:gd name="T16" fmla="*/ 7 w 19"/>
                <a:gd name="T17" fmla="*/ 0 h 47"/>
                <a:gd name="T18" fmla="*/ 14 w 19"/>
                <a:gd name="T19" fmla="*/ 4 h 47"/>
                <a:gd name="T20" fmla="*/ 18 w 19"/>
                <a:gd name="T21" fmla="*/ 12 h 47"/>
                <a:gd name="T22" fmla="*/ 19 w 19"/>
                <a:gd name="T23" fmla="*/ 24 h 47"/>
                <a:gd name="T24" fmla="*/ 19 w 19"/>
                <a:gd name="T25" fmla="*/ 3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7">
                  <a:moveTo>
                    <a:pt x="19" y="33"/>
                  </a:moveTo>
                  <a:lnTo>
                    <a:pt x="19" y="41"/>
                  </a:lnTo>
                  <a:lnTo>
                    <a:pt x="15" y="47"/>
                  </a:lnTo>
                  <a:lnTo>
                    <a:pt x="9" y="47"/>
                  </a:lnTo>
                  <a:lnTo>
                    <a:pt x="2" y="40"/>
                  </a:lnTo>
                  <a:lnTo>
                    <a:pt x="1" y="28"/>
                  </a:lnTo>
                  <a:lnTo>
                    <a:pt x="0" y="16"/>
                  </a:lnTo>
                  <a:lnTo>
                    <a:pt x="2" y="4"/>
                  </a:lnTo>
                  <a:lnTo>
                    <a:pt x="7" y="0"/>
                  </a:lnTo>
                  <a:lnTo>
                    <a:pt x="14" y="4"/>
                  </a:lnTo>
                  <a:lnTo>
                    <a:pt x="18" y="12"/>
                  </a:lnTo>
                  <a:lnTo>
                    <a:pt x="19" y="24"/>
                  </a:lnTo>
                  <a:lnTo>
                    <a:pt x="19"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35" name="Freeform 215">
              <a:extLst>
                <a:ext uri="{FF2B5EF4-FFF2-40B4-BE49-F238E27FC236}">
                  <a16:creationId xmlns:a16="http://schemas.microsoft.com/office/drawing/2014/main" id="{742280F6-E701-4BAA-AB56-33E50FFE06A5}"/>
                </a:ext>
              </a:extLst>
            </p:cNvPr>
            <p:cNvSpPr>
              <a:spLocks/>
            </p:cNvSpPr>
            <p:nvPr/>
          </p:nvSpPr>
          <p:spPr bwMode="auto">
            <a:xfrm>
              <a:off x="813" y="4163"/>
              <a:ext cx="10" cy="15"/>
            </a:xfrm>
            <a:custGeom>
              <a:avLst/>
              <a:gdLst>
                <a:gd name="T0" fmla="*/ 29 w 29"/>
                <a:gd name="T1" fmla="*/ 30 h 45"/>
                <a:gd name="T2" fmla="*/ 29 w 29"/>
                <a:gd name="T3" fmla="*/ 38 h 45"/>
                <a:gd name="T4" fmla="*/ 27 w 29"/>
                <a:gd name="T5" fmla="*/ 42 h 45"/>
                <a:gd name="T6" fmla="*/ 24 w 29"/>
                <a:gd name="T7" fmla="*/ 45 h 45"/>
                <a:gd name="T8" fmla="*/ 18 w 29"/>
                <a:gd name="T9" fmla="*/ 45 h 45"/>
                <a:gd name="T10" fmla="*/ 13 w 29"/>
                <a:gd name="T11" fmla="*/ 44 h 45"/>
                <a:gd name="T12" fmla="*/ 8 w 29"/>
                <a:gd name="T13" fmla="*/ 42 h 45"/>
                <a:gd name="T14" fmla="*/ 3 w 29"/>
                <a:gd name="T15" fmla="*/ 38 h 45"/>
                <a:gd name="T16" fmla="*/ 0 w 29"/>
                <a:gd name="T17" fmla="*/ 32 h 45"/>
                <a:gd name="T18" fmla="*/ 3 w 29"/>
                <a:gd name="T19" fmla="*/ 14 h 45"/>
                <a:gd name="T20" fmla="*/ 9 w 29"/>
                <a:gd name="T21" fmla="*/ 0 h 45"/>
                <a:gd name="T22" fmla="*/ 18 w 29"/>
                <a:gd name="T23" fmla="*/ 2 h 45"/>
                <a:gd name="T24" fmla="*/ 29 w 29"/>
                <a:gd name="T25" fmla="*/ 3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45">
                  <a:moveTo>
                    <a:pt x="29" y="30"/>
                  </a:moveTo>
                  <a:lnTo>
                    <a:pt x="29" y="38"/>
                  </a:lnTo>
                  <a:lnTo>
                    <a:pt x="27" y="42"/>
                  </a:lnTo>
                  <a:lnTo>
                    <a:pt x="24" y="45"/>
                  </a:lnTo>
                  <a:lnTo>
                    <a:pt x="18" y="45"/>
                  </a:lnTo>
                  <a:lnTo>
                    <a:pt x="13" y="44"/>
                  </a:lnTo>
                  <a:lnTo>
                    <a:pt x="8" y="42"/>
                  </a:lnTo>
                  <a:lnTo>
                    <a:pt x="3" y="38"/>
                  </a:lnTo>
                  <a:lnTo>
                    <a:pt x="0" y="32"/>
                  </a:lnTo>
                  <a:lnTo>
                    <a:pt x="3" y="14"/>
                  </a:lnTo>
                  <a:lnTo>
                    <a:pt x="9" y="0"/>
                  </a:lnTo>
                  <a:lnTo>
                    <a:pt x="18" y="2"/>
                  </a:lnTo>
                  <a:lnTo>
                    <a:pt x="29"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36" name="Freeform 216">
              <a:extLst>
                <a:ext uri="{FF2B5EF4-FFF2-40B4-BE49-F238E27FC236}">
                  <a16:creationId xmlns:a16="http://schemas.microsoft.com/office/drawing/2014/main" id="{AF5E17D8-B01D-443F-BFFA-3C672D10D386}"/>
                </a:ext>
              </a:extLst>
            </p:cNvPr>
            <p:cNvSpPr>
              <a:spLocks/>
            </p:cNvSpPr>
            <p:nvPr/>
          </p:nvSpPr>
          <p:spPr bwMode="auto">
            <a:xfrm>
              <a:off x="805" y="4055"/>
              <a:ext cx="41" cy="75"/>
            </a:xfrm>
            <a:custGeom>
              <a:avLst/>
              <a:gdLst>
                <a:gd name="T0" fmla="*/ 64 w 124"/>
                <a:gd name="T1" fmla="*/ 0 h 223"/>
                <a:gd name="T2" fmla="*/ 53 w 124"/>
                <a:gd name="T3" fmla="*/ 1 h 223"/>
                <a:gd name="T4" fmla="*/ 41 w 124"/>
                <a:gd name="T5" fmla="*/ 2 h 223"/>
                <a:gd name="T6" fmla="*/ 30 w 124"/>
                <a:gd name="T7" fmla="*/ 5 h 223"/>
                <a:gd name="T8" fmla="*/ 20 w 124"/>
                <a:gd name="T9" fmla="*/ 10 h 223"/>
                <a:gd name="T10" fmla="*/ 11 w 124"/>
                <a:gd name="T11" fmla="*/ 16 h 223"/>
                <a:gd name="T12" fmla="*/ 5 w 124"/>
                <a:gd name="T13" fmla="*/ 24 h 223"/>
                <a:gd name="T14" fmla="*/ 1 w 124"/>
                <a:gd name="T15" fmla="*/ 34 h 223"/>
                <a:gd name="T16" fmla="*/ 0 w 124"/>
                <a:gd name="T17" fmla="*/ 46 h 223"/>
                <a:gd name="T18" fmla="*/ 4 w 124"/>
                <a:gd name="T19" fmla="*/ 74 h 223"/>
                <a:gd name="T20" fmla="*/ 9 w 124"/>
                <a:gd name="T21" fmla="*/ 102 h 223"/>
                <a:gd name="T22" fmla="*/ 16 w 124"/>
                <a:gd name="T23" fmla="*/ 126 h 223"/>
                <a:gd name="T24" fmla="*/ 18 w 124"/>
                <a:gd name="T25" fmla="*/ 144 h 223"/>
                <a:gd name="T26" fmla="*/ 18 w 124"/>
                <a:gd name="T27" fmla="*/ 152 h 223"/>
                <a:gd name="T28" fmla="*/ 19 w 124"/>
                <a:gd name="T29" fmla="*/ 163 h 223"/>
                <a:gd name="T30" fmla="*/ 21 w 124"/>
                <a:gd name="T31" fmla="*/ 175 h 223"/>
                <a:gd name="T32" fmla="*/ 26 w 124"/>
                <a:gd name="T33" fmla="*/ 188 h 223"/>
                <a:gd name="T34" fmla="*/ 32 w 124"/>
                <a:gd name="T35" fmla="*/ 200 h 223"/>
                <a:gd name="T36" fmla="*/ 42 w 124"/>
                <a:gd name="T37" fmla="*/ 211 h 223"/>
                <a:gd name="T38" fmla="*/ 56 w 124"/>
                <a:gd name="T39" fmla="*/ 219 h 223"/>
                <a:gd name="T40" fmla="*/ 73 w 124"/>
                <a:gd name="T41" fmla="*/ 223 h 223"/>
                <a:gd name="T42" fmla="*/ 91 w 124"/>
                <a:gd name="T43" fmla="*/ 223 h 223"/>
                <a:gd name="T44" fmla="*/ 104 w 124"/>
                <a:gd name="T45" fmla="*/ 220 h 223"/>
                <a:gd name="T46" fmla="*/ 113 w 124"/>
                <a:gd name="T47" fmla="*/ 215 h 223"/>
                <a:gd name="T48" fmla="*/ 118 w 124"/>
                <a:gd name="T49" fmla="*/ 207 h 223"/>
                <a:gd name="T50" fmla="*/ 121 w 124"/>
                <a:gd name="T51" fmla="*/ 197 h 223"/>
                <a:gd name="T52" fmla="*/ 122 w 124"/>
                <a:gd name="T53" fmla="*/ 186 h 223"/>
                <a:gd name="T54" fmla="*/ 122 w 124"/>
                <a:gd name="T55" fmla="*/ 175 h 223"/>
                <a:gd name="T56" fmla="*/ 122 w 124"/>
                <a:gd name="T57" fmla="*/ 164 h 223"/>
                <a:gd name="T58" fmla="*/ 122 w 124"/>
                <a:gd name="T59" fmla="*/ 139 h 223"/>
                <a:gd name="T60" fmla="*/ 122 w 124"/>
                <a:gd name="T61" fmla="*/ 109 h 223"/>
                <a:gd name="T62" fmla="*/ 123 w 124"/>
                <a:gd name="T63" fmla="*/ 82 h 223"/>
                <a:gd name="T64" fmla="*/ 124 w 124"/>
                <a:gd name="T65" fmla="*/ 61 h 223"/>
                <a:gd name="T66" fmla="*/ 124 w 124"/>
                <a:gd name="T67" fmla="*/ 52 h 223"/>
                <a:gd name="T68" fmla="*/ 121 w 124"/>
                <a:gd name="T69" fmla="*/ 43 h 223"/>
                <a:gd name="T70" fmla="*/ 116 w 124"/>
                <a:gd name="T71" fmla="*/ 33 h 223"/>
                <a:gd name="T72" fmla="*/ 109 w 124"/>
                <a:gd name="T73" fmla="*/ 22 h 223"/>
                <a:gd name="T74" fmla="*/ 100 w 124"/>
                <a:gd name="T75" fmla="*/ 13 h 223"/>
                <a:gd name="T76" fmla="*/ 90 w 124"/>
                <a:gd name="T77" fmla="*/ 6 h 223"/>
                <a:gd name="T78" fmla="*/ 77 w 124"/>
                <a:gd name="T79" fmla="*/ 2 h 223"/>
                <a:gd name="T80" fmla="*/ 64 w 124"/>
                <a:gd name="T81"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4" h="223">
                  <a:moveTo>
                    <a:pt x="64" y="0"/>
                  </a:moveTo>
                  <a:lnTo>
                    <a:pt x="53" y="1"/>
                  </a:lnTo>
                  <a:lnTo>
                    <a:pt x="41" y="2"/>
                  </a:lnTo>
                  <a:lnTo>
                    <a:pt x="30" y="5"/>
                  </a:lnTo>
                  <a:lnTo>
                    <a:pt x="20" y="10"/>
                  </a:lnTo>
                  <a:lnTo>
                    <a:pt x="11" y="16"/>
                  </a:lnTo>
                  <a:lnTo>
                    <a:pt x="5" y="24"/>
                  </a:lnTo>
                  <a:lnTo>
                    <a:pt x="1" y="34"/>
                  </a:lnTo>
                  <a:lnTo>
                    <a:pt x="0" y="46"/>
                  </a:lnTo>
                  <a:lnTo>
                    <a:pt x="4" y="74"/>
                  </a:lnTo>
                  <a:lnTo>
                    <a:pt x="9" y="102"/>
                  </a:lnTo>
                  <a:lnTo>
                    <a:pt x="16" y="126"/>
                  </a:lnTo>
                  <a:lnTo>
                    <a:pt x="18" y="144"/>
                  </a:lnTo>
                  <a:lnTo>
                    <a:pt x="18" y="152"/>
                  </a:lnTo>
                  <a:lnTo>
                    <a:pt x="19" y="163"/>
                  </a:lnTo>
                  <a:lnTo>
                    <a:pt x="21" y="175"/>
                  </a:lnTo>
                  <a:lnTo>
                    <a:pt x="26" y="188"/>
                  </a:lnTo>
                  <a:lnTo>
                    <a:pt x="32" y="200"/>
                  </a:lnTo>
                  <a:lnTo>
                    <a:pt x="42" y="211"/>
                  </a:lnTo>
                  <a:lnTo>
                    <a:pt x="56" y="219"/>
                  </a:lnTo>
                  <a:lnTo>
                    <a:pt x="73" y="223"/>
                  </a:lnTo>
                  <a:lnTo>
                    <a:pt x="91" y="223"/>
                  </a:lnTo>
                  <a:lnTo>
                    <a:pt x="104" y="220"/>
                  </a:lnTo>
                  <a:lnTo>
                    <a:pt x="113" y="215"/>
                  </a:lnTo>
                  <a:lnTo>
                    <a:pt x="118" y="207"/>
                  </a:lnTo>
                  <a:lnTo>
                    <a:pt x="121" y="197"/>
                  </a:lnTo>
                  <a:lnTo>
                    <a:pt x="122" y="186"/>
                  </a:lnTo>
                  <a:lnTo>
                    <a:pt x="122" y="175"/>
                  </a:lnTo>
                  <a:lnTo>
                    <a:pt x="122" y="164"/>
                  </a:lnTo>
                  <a:lnTo>
                    <a:pt x="122" y="139"/>
                  </a:lnTo>
                  <a:lnTo>
                    <a:pt x="122" y="109"/>
                  </a:lnTo>
                  <a:lnTo>
                    <a:pt x="123" y="82"/>
                  </a:lnTo>
                  <a:lnTo>
                    <a:pt x="124" y="61"/>
                  </a:lnTo>
                  <a:lnTo>
                    <a:pt x="124" y="52"/>
                  </a:lnTo>
                  <a:lnTo>
                    <a:pt x="121" y="43"/>
                  </a:lnTo>
                  <a:lnTo>
                    <a:pt x="116" y="33"/>
                  </a:lnTo>
                  <a:lnTo>
                    <a:pt x="109" y="22"/>
                  </a:lnTo>
                  <a:lnTo>
                    <a:pt x="100" y="13"/>
                  </a:lnTo>
                  <a:lnTo>
                    <a:pt x="90" y="6"/>
                  </a:lnTo>
                  <a:lnTo>
                    <a:pt x="77" y="2"/>
                  </a:lnTo>
                  <a:lnTo>
                    <a:pt x="64" y="0"/>
                  </a:lnTo>
                  <a:close/>
                </a:path>
              </a:pathLst>
            </a:custGeom>
            <a:solidFill>
              <a:srgbClr val="C6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37" name="Freeform 217">
              <a:extLst>
                <a:ext uri="{FF2B5EF4-FFF2-40B4-BE49-F238E27FC236}">
                  <a16:creationId xmlns:a16="http://schemas.microsoft.com/office/drawing/2014/main" id="{DB54833A-1A52-45C0-B24B-E3E36FFE37D8}"/>
                </a:ext>
              </a:extLst>
            </p:cNvPr>
            <p:cNvSpPr>
              <a:spLocks/>
            </p:cNvSpPr>
            <p:nvPr/>
          </p:nvSpPr>
          <p:spPr bwMode="auto">
            <a:xfrm>
              <a:off x="805" y="4055"/>
              <a:ext cx="24" cy="75"/>
            </a:xfrm>
            <a:custGeom>
              <a:avLst/>
              <a:gdLst>
                <a:gd name="T0" fmla="*/ 73 w 73"/>
                <a:gd name="T1" fmla="*/ 223 h 223"/>
                <a:gd name="T2" fmla="*/ 56 w 73"/>
                <a:gd name="T3" fmla="*/ 219 h 223"/>
                <a:gd name="T4" fmla="*/ 42 w 73"/>
                <a:gd name="T5" fmla="*/ 211 h 223"/>
                <a:gd name="T6" fmla="*/ 32 w 73"/>
                <a:gd name="T7" fmla="*/ 200 h 223"/>
                <a:gd name="T8" fmla="*/ 26 w 73"/>
                <a:gd name="T9" fmla="*/ 188 h 223"/>
                <a:gd name="T10" fmla="*/ 21 w 73"/>
                <a:gd name="T11" fmla="*/ 175 h 223"/>
                <a:gd name="T12" fmla="*/ 19 w 73"/>
                <a:gd name="T13" fmla="*/ 163 h 223"/>
                <a:gd name="T14" fmla="*/ 18 w 73"/>
                <a:gd name="T15" fmla="*/ 152 h 223"/>
                <a:gd name="T16" fmla="*/ 18 w 73"/>
                <a:gd name="T17" fmla="*/ 144 h 223"/>
                <a:gd name="T18" fmla="*/ 16 w 73"/>
                <a:gd name="T19" fmla="*/ 126 h 223"/>
                <a:gd name="T20" fmla="*/ 9 w 73"/>
                <a:gd name="T21" fmla="*/ 102 h 223"/>
                <a:gd name="T22" fmla="*/ 4 w 73"/>
                <a:gd name="T23" fmla="*/ 74 h 223"/>
                <a:gd name="T24" fmla="*/ 0 w 73"/>
                <a:gd name="T25" fmla="*/ 46 h 223"/>
                <a:gd name="T26" fmla="*/ 1 w 73"/>
                <a:gd name="T27" fmla="*/ 34 h 223"/>
                <a:gd name="T28" fmla="*/ 5 w 73"/>
                <a:gd name="T29" fmla="*/ 24 h 223"/>
                <a:gd name="T30" fmla="*/ 11 w 73"/>
                <a:gd name="T31" fmla="*/ 16 h 223"/>
                <a:gd name="T32" fmla="*/ 20 w 73"/>
                <a:gd name="T33" fmla="*/ 10 h 223"/>
                <a:gd name="T34" fmla="*/ 30 w 73"/>
                <a:gd name="T35" fmla="*/ 5 h 223"/>
                <a:gd name="T36" fmla="*/ 41 w 73"/>
                <a:gd name="T37" fmla="*/ 2 h 223"/>
                <a:gd name="T38" fmla="*/ 53 w 73"/>
                <a:gd name="T39" fmla="*/ 1 h 223"/>
                <a:gd name="T40" fmla="*/ 64 w 73"/>
                <a:gd name="T41" fmla="*/ 0 h 223"/>
                <a:gd name="T42" fmla="*/ 55 w 73"/>
                <a:gd name="T43" fmla="*/ 3 h 223"/>
                <a:gd name="T44" fmla="*/ 47 w 73"/>
                <a:gd name="T45" fmla="*/ 7 h 223"/>
                <a:gd name="T46" fmla="*/ 38 w 73"/>
                <a:gd name="T47" fmla="*/ 11 h 223"/>
                <a:gd name="T48" fmla="*/ 32 w 73"/>
                <a:gd name="T49" fmla="*/ 17 h 223"/>
                <a:gd name="T50" fmla="*/ 27 w 73"/>
                <a:gd name="T51" fmla="*/ 24 h 223"/>
                <a:gd name="T52" fmla="*/ 25 w 73"/>
                <a:gd name="T53" fmla="*/ 31 h 223"/>
                <a:gd name="T54" fmla="*/ 25 w 73"/>
                <a:gd name="T55" fmla="*/ 41 h 223"/>
                <a:gd name="T56" fmla="*/ 28 w 73"/>
                <a:gd name="T57" fmla="*/ 50 h 223"/>
                <a:gd name="T58" fmla="*/ 31 w 73"/>
                <a:gd name="T59" fmla="*/ 65 h 223"/>
                <a:gd name="T60" fmla="*/ 28 w 73"/>
                <a:gd name="T61" fmla="*/ 74 h 223"/>
                <a:gd name="T62" fmla="*/ 25 w 73"/>
                <a:gd name="T63" fmla="*/ 82 h 223"/>
                <a:gd name="T64" fmla="*/ 29 w 73"/>
                <a:gd name="T65" fmla="*/ 98 h 223"/>
                <a:gd name="T66" fmla="*/ 32 w 73"/>
                <a:gd name="T67" fmla="*/ 109 h 223"/>
                <a:gd name="T68" fmla="*/ 32 w 73"/>
                <a:gd name="T69" fmla="*/ 123 h 223"/>
                <a:gd name="T70" fmla="*/ 31 w 73"/>
                <a:gd name="T71" fmla="*/ 140 h 223"/>
                <a:gd name="T72" fmla="*/ 31 w 73"/>
                <a:gd name="T73" fmla="*/ 156 h 223"/>
                <a:gd name="T74" fmla="*/ 33 w 73"/>
                <a:gd name="T75" fmla="*/ 174 h 223"/>
                <a:gd name="T76" fmla="*/ 39 w 73"/>
                <a:gd name="T77" fmla="*/ 191 h 223"/>
                <a:gd name="T78" fmla="*/ 52 w 73"/>
                <a:gd name="T79" fmla="*/ 208 h 223"/>
                <a:gd name="T80" fmla="*/ 73 w 73"/>
                <a:gd name="T8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 h="223">
                  <a:moveTo>
                    <a:pt x="73" y="223"/>
                  </a:moveTo>
                  <a:lnTo>
                    <a:pt x="56" y="219"/>
                  </a:lnTo>
                  <a:lnTo>
                    <a:pt x="42" y="211"/>
                  </a:lnTo>
                  <a:lnTo>
                    <a:pt x="32" y="200"/>
                  </a:lnTo>
                  <a:lnTo>
                    <a:pt x="26" y="188"/>
                  </a:lnTo>
                  <a:lnTo>
                    <a:pt x="21" y="175"/>
                  </a:lnTo>
                  <a:lnTo>
                    <a:pt x="19" y="163"/>
                  </a:lnTo>
                  <a:lnTo>
                    <a:pt x="18" y="152"/>
                  </a:lnTo>
                  <a:lnTo>
                    <a:pt x="18" y="144"/>
                  </a:lnTo>
                  <a:lnTo>
                    <a:pt x="16" y="126"/>
                  </a:lnTo>
                  <a:lnTo>
                    <a:pt x="9" y="102"/>
                  </a:lnTo>
                  <a:lnTo>
                    <a:pt x="4" y="74"/>
                  </a:lnTo>
                  <a:lnTo>
                    <a:pt x="0" y="46"/>
                  </a:lnTo>
                  <a:lnTo>
                    <a:pt x="1" y="34"/>
                  </a:lnTo>
                  <a:lnTo>
                    <a:pt x="5" y="24"/>
                  </a:lnTo>
                  <a:lnTo>
                    <a:pt x="11" y="16"/>
                  </a:lnTo>
                  <a:lnTo>
                    <a:pt x="20" y="10"/>
                  </a:lnTo>
                  <a:lnTo>
                    <a:pt x="30" y="5"/>
                  </a:lnTo>
                  <a:lnTo>
                    <a:pt x="41" y="2"/>
                  </a:lnTo>
                  <a:lnTo>
                    <a:pt x="53" y="1"/>
                  </a:lnTo>
                  <a:lnTo>
                    <a:pt x="64" y="0"/>
                  </a:lnTo>
                  <a:lnTo>
                    <a:pt x="55" y="3"/>
                  </a:lnTo>
                  <a:lnTo>
                    <a:pt x="47" y="7"/>
                  </a:lnTo>
                  <a:lnTo>
                    <a:pt x="38" y="11"/>
                  </a:lnTo>
                  <a:lnTo>
                    <a:pt x="32" y="17"/>
                  </a:lnTo>
                  <a:lnTo>
                    <a:pt x="27" y="24"/>
                  </a:lnTo>
                  <a:lnTo>
                    <a:pt x="25" y="31"/>
                  </a:lnTo>
                  <a:lnTo>
                    <a:pt x="25" y="41"/>
                  </a:lnTo>
                  <a:lnTo>
                    <a:pt x="28" y="50"/>
                  </a:lnTo>
                  <a:lnTo>
                    <a:pt x="31" y="65"/>
                  </a:lnTo>
                  <a:lnTo>
                    <a:pt x="28" y="74"/>
                  </a:lnTo>
                  <a:lnTo>
                    <a:pt x="25" y="82"/>
                  </a:lnTo>
                  <a:lnTo>
                    <a:pt x="29" y="98"/>
                  </a:lnTo>
                  <a:lnTo>
                    <a:pt x="32" y="109"/>
                  </a:lnTo>
                  <a:lnTo>
                    <a:pt x="32" y="123"/>
                  </a:lnTo>
                  <a:lnTo>
                    <a:pt x="31" y="140"/>
                  </a:lnTo>
                  <a:lnTo>
                    <a:pt x="31" y="156"/>
                  </a:lnTo>
                  <a:lnTo>
                    <a:pt x="33" y="174"/>
                  </a:lnTo>
                  <a:lnTo>
                    <a:pt x="39" y="191"/>
                  </a:lnTo>
                  <a:lnTo>
                    <a:pt x="52" y="208"/>
                  </a:lnTo>
                  <a:lnTo>
                    <a:pt x="73" y="2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38" name="Freeform 218">
              <a:extLst>
                <a:ext uri="{FF2B5EF4-FFF2-40B4-BE49-F238E27FC236}">
                  <a16:creationId xmlns:a16="http://schemas.microsoft.com/office/drawing/2014/main" id="{01F36DBD-9966-42F2-B20F-97B99EA52CCF}"/>
                </a:ext>
              </a:extLst>
            </p:cNvPr>
            <p:cNvSpPr>
              <a:spLocks/>
            </p:cNvSpPr>
            <p:nvPr/>
          </p:nvSpPr>
          <p:spPr bwMode="auto">
            <a:xfrm>
              <a:off x="804" y="3991"/>
              <a:ext cx="81" cy="84"/>
            </a:xfrm>
            <a:custGeom>
              <a:avLst/>
              <a:gdLst>
                <a:gd name="T0" fmla="*/ 10 w 242"/>
                <a:gd name="T1" fmla="*/ 240 h 251"/>
                <a:gd name="T2" fmla="*/ 0 w 242"/>
                <a:gd name="T3" fmla="*/ 218 h 251"/>
                <a:gd name="T4" fmla="*/ 1 w 242"/>
                <a:gd name="T5" fmla="*/ 197 h 251"/>
                <a:gd name="T6" fmla="*/ 10 w 242"/>
                <a:gd name="T7" fmla="*/ 176 h 251"/>
                <a:gd name="T8" fmla="*/ 23 w 242"/>
                <a:gd name="T9" fmla="*/ 155 h 251"/>
                <a:gd name="T10" fmla="*/ 46 w 242"/>
                <a:gd name="T11" fmla="*/ 123 h 251"/>
                <a:gd name="T12" fmla="*/ 75 w 242"/>
                <a:gd name="T13" fmla="*/ 88 h 251"/>
                <a:gd name="T14" fmla="*/ 105 w 242"/>
                <a:gd name="T15" fmla="*/ 55 h 251"/>
                <a:gd name="T16" fmla="*/ 129 w 242"/>
                <a:gd name="T17" fmla="*/ 33 h 251"/>
                <a:gd name="T18" fmla="*/ 152 w 242"/>
                <a:gd name="T19" fmla="*/ 14 h 251"/>
                <a:gd name="T20" fmla="*/ 173 w 242"/>
                <a:gd name="T21" fmla="*/ 2 h 251"/>
                <a:gd name="T22" fmla="*/ 196 w 242"/>
                <a:gd name="T23" fmla="*/ 0 h 251"/>
                <a:gd name="T24" fmla="*/ 214 w 242"/>
                <a:gd name="T25" fmla="*/ 7 h 251"/>
                <a:gd name="T26" fmla="*/ 222 w 242"/>
                <a:gd name="T27" fmla="*/ 11 h 251"/>
                <a:gd name="T28" fmla="*/ 227 w 242"/>
                <a:gd name="T29" fmla="*/ 17 h 251"/>
                <a:gd name="T30" fmla="*/ 235 w 242"/>
                <a:gd name="T31" fmla="*/ 26 h 251"/>
                <a:gd name="T32" fmla="*/ 234 w 242"/>
                <a:gd name="T33" fmla="*/ 27 h 251"/>
                <a:gd name="T34" fmla="*/ 217 w 242"/>
                <a:gd name="T35" fmla="*/ 18 h 251"/>
                <a:gd name="T36" fmla="*/ 197 w 242"/>
                <a:gd name="T37" fmla="*/ 16 h 251"/>
                <a:gd name="T38" fmla="*/ 175 w 242"/>
                <a:gd name="T39" fmla="*/ 22 h 251"/>
                <a:gd name="T40" fmla="*/ 153 w 242"/>
                <a:gd name="T41" fmla="*/ 38 h 251"/>
                <a:gd name="T42" fmla="*/ 134 w 242"/>
                <a:gd name="T43" fmla="*/ 50 h 251"/>
                <a:gd name="T44" fmla="*/ 121 w 242"/>
                <a:gd name="T45" fmla="*/ 62 h 251"/>
                <a:gd name="T46" fmla="*/ 110 w 242"/>
                <a:gd name="T47" fmla="*/ 75 h 251"/>
                <a:gd name="T48" fmla="*/ 103 w 242"/>
                <a:gd name="T49" fmla="*/ 91 h 251"/>
                <a:gd name="T50" fmla="*/ 97 w 242"/>
                <a:gd name="T51" fmla="*/ 105 h 251"/>
                <a:gd name="T52" fmla="*/ 90 w 242"/>
                <a:gd name="T53" fmla="*/ 114 h 251"/>
                <a:gd name="T54" fmla="*/ 81 w 242"/>
                <a:gd name="T55" fmla="*/ 120 h 251"/>
                <a:gd name="T56" fmla="*/ 67 w 242"/>
                <a:gd name="T57" fmla="*/ 127 h 251"/>
                <a:gd name="T58" fmla="*/ 44 w 242"/>
                <a:gd name="T59" fmla="*/ 145 h 251"/>
                <a:gd name="T60" fmla="*/ 23 w 242"/>
                <a:gd name="T61" fmla="*/ 178 h 251"/>
                <a:gd name="T62" fmla="*/ 15 w 242"/>
                <a:gd name="T63" fmla="*/ 223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2" h="251">
                  <a:moveTo>
                    <a:pt x="22" y="251"/>
                  </a:moveTo>
                  <a:lnTo>
                    <a:pt x="10" y="240"/>
                  </a:lnTo>
                  <a:lnTo>
                    <a:pt x="4" y="230"/>
                  </a:lnTo>
                  <a:lnTo>
                    <a:pt x="0" y="218"/>
                  </a:lnTo>
                  <a:lnTo>
                    <a:pt x="0" y="207"/>
                  </a:lnTo>
                  <a:lnTo>
                    <a:pt x="1" y="197"/>
                  </a:lnTo>
                  <a:lnTo>
                    <a:pt x="5" y="186"/>
                  </a:lnTo>
                  <a:lnTo>
                    <a:pt x="10" y="176"/>
                  </a:lnTo>
                  <a:lnTo>
                    <a:pt x="15" y="167"/>
                  </a:lnTo>
                  <a:lnTo>
                    <a:pt x="23" y="155"/>
                  </a:lnTo>
                  <a:lnTo>
                    <a:pt x="34" y="141"/>
                  </a:lnTo>
                  <a:lnTo>
                    <a:pt x="46" y="123"/>
                  </a:lnTo>
                  <a:lnTo>
                    <a:pt x="61" y="106"/>
                  </a:lnTo>
                  <a:lnTo>
                    <a:pt x="75" y="88"/>
                  </a:lnTo>
                  <a:lnTo>
                    <a:pt x="91" y="71"/>
                  </a:lnTo>
                  <a:lnTo>
                    <a:pt x="105" y="55"/>
                  </a:lnTo>
                  <a:lnTo>
                    <a:pt x="118" y="43"/>
                  </a:lnTo>
                  <a:lnTo>
                    <a:pt x="129" y="33"/>
                  </a:lnTo>
                  <a:lnTo>
                    <a:pt x="140" y="22"/>
                  </a:lnTo>
                  <a:lnTo>
                    <a:pt x="152" y="14"/>
                  </a:lnTo>
                  <a:lnTo>
                    <a:pt x="162" y="7"/>
                  </a:lnTo>
                  <a:lnTo>
                    <a:pt x="173" y="2"/>
                  </a:lnTo>
                  <a:lnTo>
                    <a:pt x="185" y="0"/>
                  </a:lnTo>
                  <a:lnTo>
                    <a:pt x="196" y="0"/>
                  </a:lnTo>
                  <a:lnTo>
                    <a:pt x="208" y="4"/>
                  </a:lnTo>
                  <a:lnTo>
                    <a:pt x="214" y="7"/>
                  </a:lnTo>
                  <a:lnTo>
                    <a:pt x="219" y="9"/>
                  </a:lnTo>
                  <a:lnTo>
                    <a:pt x="222" y="11"/>
                  </a:lnTo>
                  <a:lnTo>
                    <a:pt x="224" y="14"/>
                  </a:lnTo>
                  <a:lnTo>
                    <a:pt x="227" y="17"/>
                  </a:lnTo>
                  <a:lnTo>
                    <a:pt x="230" y="21"/>
                  </a:lnTo>
                  <a:lnTo>
                    <a:pt x="235" y="26"/>
                  </a:lnTo>
                  <a:lnTo>
                    <a:pt x="242" y="34"/>
                  </a:lnTo>
                  <a:lnTo>
                    <a:pt x="234" y="27"/>
                  </a:lnTo>
                  <a:lnTo>
                    <a:pt x="225" y="22"/>
                  </a:lnTo>
                  <a:lnTo>
                    <a:pt x="217" y="18"/>
                  </a:lnTo>
                  <a:lnTo>
                    <a:pt x="207" y="16"/>
                  </a:lnTo>
                  <a:lnTo>
                    <a:pt x="197" y="16"/>
                  </a:lnTo>
                  <a:lnTo>
                    <a:pt x="187" y="18"/>
                  </a:lnTo>
                  <a:lnTo>
                    <a:pt x="175" y="22"/>
                  </a:lnTo>
                  <a:lnTo>
                    <a:pt x="164" y="30"/>
                  </a:lnTo>
                  <a:lnTo>
                    <a:pt x="153" y="38"/>
                  </a:lnTo>
                  <a:lnTo>
                    <a:pt x="143" y="44"/>
                  </a:lnTo>
                  <a:lnTo>
                    <a:pt x="134" y="50"/>
                  </a:lnTo>
                  <a:lnTo>
                    <a:pt x="127" y="55"/>
                  </a:lnTo>
                  <a:lnTo>
                    <a:pt x="121" y="62"/>
                  </a:lnTo>
                  <a:lnTo>
                    <a:pt x="115" y="68"/>
                  </a:lnTo>
                  <a:lnTo>
                    <a:pt x="110" y="75"/>
                  </a:lnTo>
                  <a:lnTo>
                    <a:pt x="106" y="83"/>
                  </a:lnTo>
                  <a:lnTo>
                    <a:pt x="103" y="91"/>
                  </a:lnTo>
                  <a:lnTo>
                    <a:pt x="100" y="99"/>
                  </a:lnTo>
                  <a:lnTo>
                    <a:pt x="97" y="105"/>
                  </a:lnTo>
                  <a:lnTo>
                    <a:pt x="93" y="110"/>
                  </a:lnTo>
                  <a:lnTo>
                    <a:pt x="90" y="114"/>
                  </a:lnTo>
                  <a:lnTo>
                    <a:pt x="86" y="117"/>
                  </a:lnTo>
                  <a:lnTo>
                    <a:pt x="81" y="120"/>
                  </a:lnTo>
                  <a:lnTo>
                    <a:pt x="75" y="122"/>
                  </a:lnTo>
                  <a:lnTo>
                    <a:pt x="67" y="127"/>
                  </a:lnTo>
                  <a:lnTo>
                    <a:pt x="57" y="134"/>
                  </a:lnTo>
                  <a:lnTo>
                    <a:pt x="44" y="145"/>
                  </a:lnTo>
                  <a:lnTo>
                    <a:pt x="32" y="160"/>
                  </a:lnTo>
                  <a:lnTo>
                    <a:pt x="23" y="178"/>
                  </a:lnTo>
                  <a:lnTo>
                    <a:pt x="17" y="200"/>
                  </a:lnTo>
                  <a:lnTo>
                    <a:pt x="15" y="223"/>
                  </a:lnTo>
                  <a:lnTo>
                    <a:pt x="22" y="2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39" name="Freeform 219">
              <a:extLst>
                <a:ext uri="{FF2B5EF4-FFF2-40B4-BE49-F238E27FC236}">
                  <a16:creationId xmlns:a16="http://schemas.microsoft.com/office/drawing/2014/main" id="{32A96B71-84E0-4F5B-A5C8-E451102D2E31}"/>
                </a:ext>
              </a:extLst>
            </p:cNvPr>
            <p:cNvSpPr>
              <a:spLocks/>
            </p:cNvSpPr>
            <p:nvPr/>
          </p:nvSpPr>
          <p:spPr bwMode="auto">
            <a:xfrm>
              <a:off x="809" y="3998"/>
              <a:ext cx="80" cy="87"/>
            </a:xfrm>
            <a:custGeom>
              <a:avLst/>
              <a:gdLst>
                <a:gd name="T0" fmla="*/ 209 w 241"/>
                <a:gd name="T1" fmla="*/ 4 h 262"/>
                <a:gd name="T2" fmla="*/ 197 w 241"/>
                <a:gd name="T3" fmla="*/ 0 h 262"/>
                <a:gd name="T4" fmla="*/ 185 w 241"/>
                <a:gd name="T5" fmla="*/ 0 h 262"/>
                <a:gd name="T6" fmla="*/ 174 w 241"/>
                <a:gd name="T7" fmla="*/ 2 h 262"/>
                <a:gd name="T8" fmla="*/ 162 w 241"/>
                <a:gd name="T9" fmla="*/ 7 h 262"/>
                <a:gd name="T10" fmla="*/ 152 w 241"/>
                <a:gd name="T11" fmla="*/ 14 h 262"/>
                <a:gd name="T12" fmla="*/ 141 w 241"/>
                <a:gd name="T13" fmla="*/ 22 h 262"/>
                <a:gd name="T14" fmla="*/ 129 w 241"/>
                <a:gd name="T15" fmla="*/ 32 h 262"/>
                <a:gd name="T16" fmla="*/ 118 w 241"/>
                <a:gd name="T17" fmla="*/ 43 h 262"/>
                <a:gd name="T18" fmla="*/ 106 w 241"/>
                <a:gd name="T19" fmla="*/ 55 h 262"/>
                <a:gd name="T20" fmla="*/ 91 w 241"/>
                <a:gd name="T21" fmla="*/ 70 h 262"/>
                <a:gd name="T22" fmla="*/ 76 w 241"/>
                <a:gd name="T23" fmla="*/ 88 h 262"/>
                <a:gd name="T24" fmla="*/ 61 w 241"/>
                <a:gd name="T25" fmla="*/ 105 h 262"/>
                <a:gd name="T26" fmla="*/ 47 w 241"/>
                <a:gd name="T27" fmla="*/ 124 h 262"/>
                <a:gd name="T28" fmla="*/ 34 w 241"/>
                <a:gd name="T29" fmla="*/ 141 h 262"/>
                <a:gd name="T30" fmla="*/ 23 w 241"/>
                <a:gd name="T31" fmla="*/ 155 h 262"/>
                <a:gd name="T32" fmla="*/ 16 w 241"/>
                <a:gd name="T33" fmla="*/ 166 h 262"/>
                <a:gd name="T34" fmla="*/ 11 w 241"/>
                <a:gd name="T35" fmla="*/ 176 h 262"/>
                <a:gd name="T36" fmla="*/ 6 w 241"/>
                <a:gd name="T37" fmla="*/ 186 h 262"/>
                <a:gd name="T38" fmla="*/ 1 w 241"/>
                <a:gd name="T39" fmla="*/ 196 h 262"/>
                <a:gd name="T40" fmla="*/ 0 w 241"/>
                <a:gd name="T41" fmla="*/ 207 h 262"/>
                <a:gd name="T42" fmla="*/ 0 w 241"/>
                <a:gd name="T43" fmla="*/ 218 h 262"/>
                <a:gd name="T44" fmla="*/ 5 w 241"/>
                <a:gd name="T45" fmla="*/ 229 h 262"/>
                <a:gd name="T46" fmla="*/ 11 w 241"/>
                <a:gd name="T47" fmla="*/ 240 h 262"/>
                <a:gd name="T48" fmla="*/ 22 w 241"/>
                <a:gd name="T49" fmla="*/ 251 h 262"/>
                <a:gd name="T50" fmla="*/ 36 w 241"/>
                <a:gd name="T51" fmla="*/ 259 h 262"/>
                <a:gd name="T52" fmla="*/ 50 w 241"/>
                <a:gd name="T53" fmla="*/ 262 h 262"/>
                <a:gd name="T54" fmla="*/ 65 w 241"/>
                <a:gd name="T55" fmla="*/ 261 h 262"/>
                <a:gd name="T56" fmla="*/ 80 w 241"/>
                <a:gd name="T57" fmla="*/ 257 h 262"/>
                <a:gd name="T58" fmla="*/ 94 w 241"/>
                <a:gd name="T59" fmla="*/ 250 h 262"/>
                <a:gd name="T60" fmla="*/ 108 w 241"/>
                <a:gd name="T61" fmla="*/ 242 h 262"/>
                <a:gd name="T62" fmla="*/ 120 w 241"/>
                <a:gd name="T63" fmla="*/ 232 h 262"/>
                <a:gd name="T64" fmla="*/ 129 w 241"/>
                <a:gd name="T65" fmla="*/ 222 h 262"/>
                <a:gd name="T66" fmla="*/ 139 w 241"/>
                <a:gd name="T67" fmla="*/ 213 h 262"/>
                <a:gd name="T68" fmla="*/ 150 w 241"/>
                <a:gd name="T69" fmla="*/ 203 h 262"/>
                <a:gd name="T70" fmla="*/ 161 w 241"/>
                <a:gd name="T71" fmla="*/ 195 h 262"/>
                <a:gd name="T72" fmla="*/ 173 w 241"/>
                <a:gd name="T73" fmla="*/ 187 h 262"/>
                <a:gd name="T74" fmla="*/ 184 w 241"/>
                <a:gd name="T75" fmla="*/ 180 h 262"/>
                <a:gd name="T76" fmla="*/ 195 w 241"/>
                <a:gd name="T77" fmla="*/ 174 h 262"/>
                <a:gd name="T78" fmla="*/ 205 w 241"/>
                <a:gd name="T79" fmla="*/ 167 h 262"/>
                <a:gd name="T80" fmla="*/ 213 w 241"/>
                <a:gd name="T81" fmla="*/ 162 h 262"/>
                <a:gd name="T82" fmla="*/ 230 w 241"/>
                <a:gd name="T83" fmla="*/ 146 h 262"/>
                <a:gd name="T84" fmla="*/ 239 w 241"/>
                <a:gd name="T85" fmla="*/ 124 h 262"/>
                <a:gd name="T86" fmla="*/ 241 w 241"/>
                <a:gd name="T87" fmla="*/ 99 h 262"/>
                <a:gd name="T88" fmla="*/ 239 w 241"/>
                <a:gd name="T89" fmla="*/ 74 h 262"/>
                <a:gd name="T90" fmla="*/ 233 w 241"/>
                <a:gd name="T91" fmla="*/ 49 h 262"/>
                <a:gd name="T92" fmla="*/ 224 w 241"/>
                <a:gd name="T93" fmla="*/ 28 h 262"/>
                <a:gd name="T94" fmla="*/ 216 w 241"/>
                <a:gd name="T95" fmla="*/ 13 h 262"/>
                <a:gd name="T96" fmla="*/ 209 w 241"/>
                <a:gd name="T97" fmla="*/ 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1" h="262">
                  <a:moveTo>
                    <a:pt x="209" y="4"/>
                  </a:moveTo>
                  <a:lnTo>
                    <a:pt x="197" y="0"/>
                  </a:lnTo>
                  <a:lnTo>
                    <a:pt x="185" y="0"/>
                  </a:lnTo>
                  <a:lnTo>
                    <a:pt x="174" y="2"/>
                  </a:lnTo>
                  <a:lnTo>
                    <a:pt x="162" y="7"/>
                  </a:lnTo>
                  <a:lnTo>
                    <a:pt x="152" y="14"/>
                  </a:lnTo>
                  <a:lnTo>
                    <a:pt x="141" y="22"/>
                  </a:lnTo>
                  <a:lnTo>
                    <a:pt x="129" y="32"/>
                  </a:lnTo>
                  <a:lnTo>
                    <a:pt x="118" y="43"/>
                  </a:lnTo>
                  <a:lnTo>
                    <a:pt x="106" y="55"/>
                  </a:lnTo>
                  <a:lnTo>
                    <a:pt x="91" y="70"/>
                  </a:lnTo>
                  <a:lnTo>
                    <a:pt x="76" y="88"/>
                  </a:lnTo>
                  <a:lnTo>
                    <a:pt x="61" y="105"/>
                  </a:lnTo>
                  <a:lnTo>
                    <a:pt x="47" y="124"/>
                  </a:lnTo>
                  <a:lnTo>
                    <a:pt x="34" y="141"/>
                  </a:lnTo>
                  <a:lnTo>
                    <a:pt x="23" y="155"/>
                  </a:lnTo>
                  <a:lnTo>
                    <a:pt x="16" y="166"/>
                  </a:lnTo>
                  <a:lnTo>
                    <a:pt x="11" y="176"/>
                  </a:lnTo>
                  <a:lnTo>
                    <a:pt x="6" y="186"/>
                  </a:lnTo>
                  <a:lnTo>
                    <a:pt x="1" y="196"/>
                  </a:lnTo>
                  <a:lnTo>
                    <a:pt x="0" y="207"/>
                  </a:lnTo>
                  <a:lnTo>
                    <a:pt x="0" y="218"/>
                  </a:lnTo>
                  <a:lnTo>
                    <a:pt x="5" y="229"/>
                  </a:lnTo>
                  <a:lnTo>
                    <a:pt x="11" y="240"/>
                  </a:lnTo>
                  <a:lnTo>
                    <a:pt x="22" y="251"/>
                  </a:lnTo>
                  <a:lnTo>
                    <a:pt x="36" y="259"/>
                  </a:lnTo>
                  <a:lnTo>
                    <a:pt x="50" y="262"/>
                  </a:lnTo>
                  <a:lnTo>
                    <a:pt x="65" y="261"/>
                  </a:lnTo>
                  <a:lnTo>
                    <a:pt x="80" y="257"/>
                  </a:lnTo>
                  <a:lnTo>
                    <a:pt x="94" y="250"/>
                  </a:lnTo>
                  <a:lnTo>
                    <a:pt x="108" y="242"/>
                  </a:lnTo>
                  <a:lnTo>
                    <a:pt x="120" y="232"/>
                  </a:lnTo>
                  <a:lnTo>
                    <a:pt x="129" y="222"/>
                  </a:lnTo>
                  <a:lnTo>
                    <a:pt x="139" y="213"/>
                  </a:lnTo>
                  <a:lnTo>
                    <a:pt x="150" y="203"/>
                  </a:lnTo>
                  <a:lnTo>
                    <a:pt x="161" y="195"/>
                  </a:lnTo>
                  <a:lnTo>
                    <a:pt x="173" y="187"/>
                  </a:lnTo>
                  <a:lnTo>
                    <a:pt x="184" y="180"/>
                  </a:lnTo>
                  <a:lnTo>
                    <a:pt x="195" y="174"/>
                  </a:lnTo>
                  <a:lnTo>
                    <a:pt x="205" y="167"/>
                  </a:lnTo>
                  <a:lnTo>
                    <a:pt x="213" y="162"/>
                  </a:lnTo>
                  <a:lnTo>
                    <a:pt x="230" y="146"/>
                  </a:lnTo>
                  <a:lnTo>
                    <a:pt x="239" y="124"/>
                  </a:lnTo>
                  <a:lnTo>
                    <a:pt x="241" y="99"/>
                  </a:lnTo>
                  <a:lnTo>
                    <a:pt x="239" y="74"/>
                  </a:lnTo>
                  <a:lnTo>
                    <a:pt x="233" y="49"/>
                  </a:lnTo>
                  <a:lnTo>
                    <a:pt x="224" y="28"/>
                  </a:lnTo>
                  <a:lnTo>
                    <a:pt x="216" y="13"/>
                  </a:lnTo>
                  <a:lnTo>
                    <a:pt x="209" y="4"/>
                  </a:lnTo>
                  <a:close/>
                </a:path>
              </a:pathLst>
            </a:custGeom>
            <a:solidFill>
              <a:srgbClr val="C6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40" name="Freeform 220">
              <a:extLst>
                <a:ext uri="{FF2B5EF4-FFF2-40B4-BE49-F238E27FC236}">
                  <a16:creationId xmlns:a16="http://schemas.microsoft.com/office/drawing/2014/main" id="{A22C0EC7-3590-45BE-B4AB-47E131A11DDE}"/>
                </a:ext>
              </a:extLst>
            </p:cNvPr>
            <p:cNvSpPr>
              <a:spLocks/>
            </p:cNvSpPr>
            <p:nvPr/>
          </p:nvSpPr>
          <p:spPr bwMode="auto">
            <a:xfrm>
              <a:off x="587" y="3904"/>
              <a:ext cx="130" cy="169"/>
            </a:xfrm>
            <a:custGeom>
              <a:avLst/>
              <a:gdLst>
                <a:gd name="T0" fmla="*/ 140 w 391"/>
                <a:gd name="T1" fmla="*/ 1 h 506"/>
                <a:gd name="T2" fmla="*/ 114 w 391"/>
                <a:gd name="T3" fmla="*/ 6 h 506"/>
                <a:gd name="T4" fmla="*/ 86 w 391"/>
                <a:gd name="T5" fmla="*/ 17 h 506"/>
                <a:gd name="T6" fmla="*/ 59 w 391"/>
                <a:gd name="T7" fmla="*/ 35 h 506"/>
                <a:gd name="T8" fmla="*/ 33 w 391"/>
                <a:gd name="T9" fmla="*/ 58 h 506"/>
                <a:gd name="T10" fmla="*/ 13 w 391"/>
                <a:gd name="T11" fmla="*/ 89 h 506"/>
                <a:gd name="T12" fmla="*/ 2 w 391"/>
                <a:gd name="T13" fmla="*/ 128 h 506"/>
                <a:gd name="T14" fmla="*/ 1 w 391"/>
                <a:gd name="T15" fmla="*/ 174 h 506"/>
                <a:gd name="T16" fmla="*/ 17 w 391"/>
                <a:gd name="T17" fmla="*/ 248 h 506"/>
                <a:gd name="T18" fmla="*/ 43 w 391"/>
                <a:gd name="T19" fmla="*/ 316 h 506"/>
                <a:gd name="T20" fmla="*/ 66 w 391"/>
                <a:gd name="T21" fmla="*/ 364 h 506"/>
                <a:gd name="T22" fmla="*/ 83 w 391"/>
                <a:gd name="T23" fmla="*/ 406 h 506"/>
                <a:gd name="T24" fmla="*/ 98 w 391"/>
                <a:gd name="T25" fmla="*/ 457 h 506"/>
                <a:gd name="T26" fmla="*/ 128 w 391"/>
                <a:gd name="T27" fmla="*/ 489 h 506"/>
                <a:gd name="T28" fmla="*/ 166 w 391"/>
                <a:gd name="T29" fmla="*/ 503 h 506"/>
                <a:gd name="T30" fmla="*/ 201 w 391"/>
                <a:gd name="T31" fmla="*/ 506 h 506"/>
                <a:gd name="T32" fmla="*/ 225 w 391"/>
                <a:gd name="T33" fmla="*/ 503 h 506"/>
                <a:gd name="T34" fmla="*/ 254 w 391"/>
                <a:gd name="T35" fmla="*/ 493 h 506"/>
                <a:gd name="T36" fmla="*/ 283 w 391"/>
                <a:gd name="T37" fmla="*/ 476 h 506"/>
                <a:gd name="T38" fmla="*/ 302 w 391"/>
                <a:gd name="T39" fmla="*/ 449 h 506"/>
                <a:gd name="T40" fmla="*/ 309 w 391"/>
                <a:gd name="T41" fmla="*/ 412 h 506"/>
                <a:gd name="T42" fmla="*/ 322 w 391"/>
                <a:gd name="T43" fmla="*/ 356 h 506"/>
                <a:gd name="T44" fmla="*/ 341 w 391"/>
                <a:gd name="T45" fmla="*/ 291 h 506"/>
                <a:gd name="T46" fmla="*/ 363 w 391"/>
                <a:gd name="T47" fmla="*/ 233 h 506"/>
                <a:gd name="T48" fmla="*/ 378 w 391"/>
                <a:gd name="T49" fmla="*/ 201 h 506"/>
                <a:gd name="T50" fmla="*/ 387 w 391"/>
                <a:gd name="T51" fmla="*/ 173 h 506"/>
                <a:gd name="T52" fmla="*/ 391 w 391"/>
                <a:gd name="T53" fmla="*/ 139 h 506"/>
                <a:gd name="T54" fmla="*/ 386 w 391"/>
                <a:gd name="T55" fmla="*/ 103 h 506"/>
                <a:gd name="T56" fmla="*/ 368 w 391"/>
                <a:gd name="T57" fmla="*/ 68 h 506"/>
                <a:gd name="T58" fmla="*/ 334 w 391"/>
                <a:gd name="T59" fmla="*/ 37 h 506"/>
                <a:gd name="T60" fmla="*/ 279 w 391"/>
                <a:gd name="T61" fmla="*/ 13 h 506"/>
                <a:gd name="T62" fmla="*/ 201 w 391"/>
                <a:gd name="T63" fmla="*/ 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1" h="506">
                  <a:moveTo>
                    <a:pt x="151" y="0"/>
                  </a:moveTo>
                  <a:lnTo>
                    <a:pt x="140" y="1"/>
                  </a:lnTo>
                  <a:lnTo>
                    <a:pt x="128" y="3"/>
                  </a:lnTo>
                  <a:lnTo>
                    <a:pt x="114" y="6"/>
                  </a:lnTo>
                  <a:lnTo>
                    <a:pt x="101" y="11"/>
                  </a:lnTo>
                  <a:lnTo>
                    <a:pt x="86" y="17"/>
                  </a:lnTo>
                  <a:lnTo>
                    <a:pt x="72" y="24"/>
                  </a:lnTo>
                  <a:lnTo>
                    <a:pt x="59" y="35"/>
                  </a:lnTo>
                  <a:lnTo>
                    <a:pt x="45" y="45"/>
                  </a:lnTo>
                  <a:lnTo>
                    <a:pt x="33" y="58"/>
                  </a:lnTo>
                  <a:lnTo>
                    <a:pt x="22" y="73"/>
                  </a:lnTo>
                  <a:lnTo>
                    <a:pt x="13" y="89"/>
                  </a:lnTo>
                  <a:lnTo>
                    <a:pt x="6" y="108"/>
                  </a:lnTo>
                  <a:lnTo>
                    <a:pt x="2" y="128"/>
                  </a:lnTo>
                  <a:lnTo>
                    <a:pt x="0" y="149"/>
                  </a:lnTo>
                  <a:lnTo>
                    <a:pt x="1" y="174"/>
                  </a:lnTo>
                  <a:lnTo>
                    <a:pt x="5" y="200"/>
                  </a:lnTo>
                  <a:lnTo>
                    <a:pt x="17" y="248"/>
                  </a:lnTo>
                  <a:lnTo>
                    <a:pt x="30" y="286"/>
                  </a:lnTo>
                  <a:lnTo>
                    <a:pt x="43" y="316"/>
                  </a:lnTo>
                  <a:lnTo>
                    <a:pt x="54" y="342"/>
                  </a:lnTo>
                  <a:lnTo>
                    <a:pt x="66" y="364"/>
                  </a:lnTo>
                  <a:lnTo>
                    <a:pt x="75" y="384"/>
                  </a:lnTo>
                  <a:lnTo>
                    <a:pt x="83" y="406"/>
                  </a:lnTo>
                  <a:lnTo>
                    <a:pt x="90" y="432"/>
                  </a:lnTo>
                  <a:lnTo>
                    <a:pt x="98" y="457"/>
                  </a:lnTo>
                  <a:lnTo>
                    <a:pt x="111" y="475"/>
                  </a:lnTo>
                  <a:lnTo>
                    <a:pt x="128" y="489"/>
                  </a:lnTo>
                  <a:lnTo>
                    <a:pt x="146" y="498"/>
                  </a:lnTo>
                  <a:lnTo>
                    <a:pt x="166" y="503"/>
                  </a:lnTo>
                  <a:lnTo>
                    <a:pt x="184" y="505"/>
                  </a:lnTo>
                  <a:lnTo>
                    <a:pt x="201" y="506"/>
                  </a:lnTo>
                  <a:lnTo>
                    <a:pt x="213" y="505"/>
                  </a:lnTo>
                  <a:lnTo>
                    <a:pt x="225" y="503"/>
                  </a:lnTo>
                  <a:lnTo>
                    <a:pt x="238" y="499"/>
                  </a:lnTo>
                  <a:lnTo>
                    <a:pt x="254" y="493"/>
                  </a:lnTo>
                  <a:lnTo>
                    <a:pt x="268" y="486"/>
                  </a:lnTo>
                  <a:lnTo>
                    <a:pt x="283" y="476"/>
                  </a:lnTo>
                  <a:lnTo>
                    <a:pt x="294" y="464"/>
                  </a:lnTo>
                  <a:lnTo>
                    <a:pt x="302" y="449"/>
                  </a:lnTo>
                  <a:lnTo>
                    <a:pt x="306" y="433"/>
                  </a:lnTo>
                  <a:lnTo>
                    <a:pt x="309" y="412"/>
                  </a:lnTo>
                  <a:lnTo>
                    <a:pt x="315" y="385"/>
                  </a:lnTo>
                  <a:lnTo>
                    <a:pt x="322" y="356"/>
                  </a:lnTo>
                  <a:lnTo>
                    <a:pt x="331" y="324"/>
                  </a:lnTo>
                  <a:lnTo>
                    <a:pt x="341" y="291"/>
                  </a:lnTo>
                  <a:lnTo>
                    <a:pt x="352" y="261"/>
                  </a:lnTo>
                  <a:lnTo>
                    <a:pt x="363" y="233"/>
                  </a:lnTo>
                  <a:lnTo>
                    <a:pt x="373" y="211"/>
                  </a:lnTo>
                  <a:lnTo>
                    <a:pt x="378" y="201"/>
                  </a:lnTo>
                  <a:lnTo>
                    <a:pt x="384" y="187"/>
                  </a:lnTo>
                  <a:lnTo>
                    <a:pt x="387" y="173"/>
                  </a:lnTo>
                  <a:lnTo>
                    <a:pt x="390" y="156"/>
                  </a:lnTo>
                  <a:lnTo>
                    <a:pt x="391" y="139"/>
                  </a:lnTo>
                  <a:lnTo>
                    <a:pt x="390" y="121"/>
                  </a:lnTo>
                  <a:lnTo>
                    <a:pt x="386" y="103"/>
                  </a:lnTo>
                  <a:lnTo>
                    <a:pt x="378" y="85"/>
                  </a:lnTo>
                  <a:lnTo>
                    <a:pt x="368" y="68"/>
                  </a:lnTo>
                  <a:lnTo>
                    <a:pt x="354" y="51"/>
                  </a:lnTo>
                  <a:lnTo>
                    <a:pt x="334" y="37"/>
                  </a:lnTo>
                  <a:lnTo>
                    <a:pt x="309" y="24"/>
                  </a:lnTo>
                  <a:lnTo>
                    <a:pt x="279" y="13"/>
                  </a:lnTo>
                  <a:lnTo>
                    <a:pt x="243" y="6"/>
                  </a:lnTo>
                  <a:lnTo>
                    <a:pt x="201" y="1"/>
                  </a:lnTo>
                  <a:lnTo>
                    <a:pt x="151" y="0"/>
                  </a:lnTo>
                  <a:close/>
                </a:path>
              </a:pathLst>
            </a:custGeom>
            <a:solidFill>
              <a:srgbClr val="C6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41" name="Freeform 221">
              <a:extLst>
                <a:ext uri="{FF2B5EF4-FFF2-40B4-BE49-F238E27FC236}">
                  <a16:creationId xmlns:a16="http://schemas.microsoft.com/office/drawing/2014/main" id="{A1D50F97-6759-4201-B0C0-00DAA231B24F}"/>
                </a:ext>
              </a:extLst>
            </p:cNvPr>
            <p:cNvSpPr>
              <a:spLocks/>
            </p:cNvSpPr>
            <p:nvPr/>
          </p:nvSpPr>
          <p:spPr bwMode="auto">
            <a:xfrm>
              <a:off x="676" y="3930"/>
              <a:ext cx="41" cy="136"/>
            </a:xfrm>
            <a:custGeom>
              <a:avLst/>
              <a:gdLst>
                <a:gd name="T0" fmla="*/ 0 w 122"/>
                <a:gd name="T1" fmla="*/ 410 h 410"/>
                <a:gd name="T2" fmla="*/ 7 w 122"/>
                <a:gd name="T3" fmla="*/ 405 h 410"/>
                <a:gd name="T4" fmla="*/ 14 w 122"/>
                <a:gd name="T5" fmla="*/ 400 h 410"/>
                <a:gd name="T6" fmla="*/ 20 w 122"/>
                <a:gd name="T7" fmla="*/ 394 h 410"/>
                <a:gd name="T8" fmla="*/ 25 w 122"/>
                <a:gd name="T9" fmla="*/ 388 h 410"/>
                <a:gd name="T10" fmla="*/ 29 w 122"/>
                <a:gd name="T11" fmla="*/ 381 h 410"/>
                <a:gd name="T12" fmla="*/ 33 w 122"/>
                <a:gd name="T13" fmla="*/ 373 h 410"/>
                <a:gd name="T14" fmla="*/ 36 w 122"/>
                <a:gd name="T15" fmla="*/ 365 h 410"/>
                <a:gd name="T16" fmla="*/ 37 w 122"/>
                <a:gd name="T17" fmla="*/ 357 h 410"/>
                <a:gd name="T18" fmla="*/ 40 w 122"/>
                <a:gd name="T19" fmla="*/ 336 h 410"/>
                <a:gd name="T20" fmla="*/ 46 w 122"/>
                <a:gd name="T21" fmla="*/ 309 h 410"/>
                <a:gd name="T22" fmla="*/ 53 w 122"/>
                <a:gd name="T23" fmla="*/ 280 h 410"/>
                <a:gd name="T24" fmla="*/ 62 w 122"/>
                <a:gd name="T25" fmla="*/ 248 h 410"/>
                <a:gd name="T26" fmla="*/ 72 w 122"/>
                <a:gd name="T27" fmla="*/ 215 h 410"/>
                <a:gd name="T28" fmla="*/ 83 w 122"/>
                <a:gd name="T29" fmla="*/ 185 h 410"/>
                <a:gd name="T30" fmla="*/ 94 w 122"/>
                <a:gd name="T31" fmla="*/ 157 h 410"/>
                <a:gd name="T32" fmla="*/ 104 w 122"/>
                <a:gd name="T33" fmla="*/ 135 h 410"/>
                <a:gd name="T34" fmla="*/ 109 w 122"/>
                <a:gd name="T35" fmla="*/ 124 h 410"/>
                <a:gd name="T36" fmla="*/ 115 w 122"/>
                <a:gd name="T37" fmla="*/ 110 h 410"/>
                <a:gd name="T38" fmla="*/ 119 w 122"/>
                <a:gd name="T39" fmla="*/ 94 h 410"/>
                <a:gd name="T40" fmla="*/ 122 w 122"/>
                <a:gd name="T41" fmla="*/ 76 h 410"/>
                <a:gd name="T42" fmla="*/ 122 w 122"/>
                <a:gd name="T43" fmla="*/ 58 h 410"/>
                <a:gd name="T44" fmla="*/ 120 w 122"/>
                <a:gd name="T45" fmla="*/ 38 h 410"/>
                <a:gd name="T46" fmla="*/ 115 w 122"/>
                <a:gd name="T47" fmla="*/ 19 h 410"/>
                <a:gd name="T48" fmla="*/ 105 w 122"/>
                <a:gd name="T49" fmla="*/ 0 h 410"/>
                <a:gd name="T50" fmla="*/ 107 w 122"/>
                <a:gd name="T51" fmla="*/ 30 h 410"/>
                <a:gd name="T52" fmla="*/ 107 w 122"/>
                <a:gd name="T53" fmla="*/ 66 h 410"/>
                <a:gd name="T54" fmla="*/ 103 w 122"/>
                <a:gd name="T55" fmla="*/ 99 h 410"/>
                <a:gd name="T56" fmla="*/ 95 w 122"/>
                <a:gd name="T57" fmla="*/ 124 h 410"/>
                <a:gd name="T58" fmla="*/ 89 w 122"/>
                <a:gd name="T59" fmla="*/ 138 h 410"/>
                <a:gd name="T60" fmla="*/ 80 w 122"/>
                <a:gd name="T61" fmla="*/ 163 h 410"/>
                <a:gd name="T62" fmla="*/ 69 w 122"/>
                <a:gd name="T63" fmla="*/ 193 h 410"/>
                <a:gd name="T64" fmla="*/ 58 w 122"/>
                <a:gd name="T65" fmla="*/ 227 h 410"/>
                <a:gd name="T66" fmla="*/ 49 w 122"/>
                <a:gd name="T67" fmla="*/ 261 h 410"/>
                <a:gd name="T68" fmla="*/ 40 w 122"/>
                <a:gd name="T69" fmla="*/ 293 h 410"/>
                <a:gd name="T70" fmla="*/ 34 w 122"/>
                <a:gd name="T71" fmla="*/ 318 h 410"/>
                <a:gd name="T72" fmla="*/ 33 w 122"/>
                <a:gd name="T73" fmla="*/ 334 h 410"/>
                <a:gd name="T74" fmla="*/ 33 w 122"/>
                <a:gd name="T75" fmla="*/ 345 h 410"/>
                <a:gd name="T76" fmla="*/ 32 w 122"/>
                <a:gd name="T77" fmla="*/ 354 h 410"/>
                <a:gd name="T78" fmla="*/ 30 w 122"/>
                <a:gd name="T79" fmla="*/ 363 h 410"/>
                <a:gd name="T80" fmla="*/ 26 w 122"/>
                <a:gd name="T81" fmla="*/ 371 h 410"/>
                <a:gd name="T82" fmla="*/ 22 w 122"/>
                <a:gd name="T83" fmla="*/ 381 h 410"/>
                <a:gd name="T84" fmla="*/ 16 w 122"/>
                <a:gd name="T85" fmla="*/ 390 h 410"/>
                <a:gd name="T86" fmla="*/ 8 w 122"/>
                <a:gd name="T87" fmla="*/ 399 h 410"/>
                <a:gd name="T88" fmla="*/ 0 w 122"/>
                <a:gd name="T89"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 h="410">
                  <a:moveTo>
                    <a:pt x="0" y="410"/>
                  </a:moveTo>
                  <a:lnTo>
                    <a:pt x="7" y="405"/>
                  </a:lnTo>
                  <a:lnTo>
                    <a:pt x="14" y="400"/>
                  </a:lnTo>
                  <a:lnTo>
                    <a:pt x="20" y="394"/>
                  </a:lnTo>
                  <a:lnTo>
                    <a:pt x="25" y="388"/>
                  </a:lnTo>
                  <a:lnTo>
                    <a:pt x="29" y="381"/>
                  </a:lnTo>
                  <a:lnTo>
                    <a:pt x="33" y="373"/>
                  </a:lnTo>
                  <a:lnTo>
                    <a:pt x="36" y="365"/>
                  </a:lnTo>
                  <a:lnTo>
                    <a:pt x="37" y="357"/>
                  </a:lnTo>
                  <a:lnTo>
                    <a:pt x="40" y="336"/>
                  </a:lnTo>
                  <a:lnTo>
                    <a:pt x="46" y="309"/>
                  </a:lnTo>
                  <a:lnTo>
                    <a:pt x="53" y="280"/>
                  </a:lnTo>
                  <a:lnTo>
                    <a:pt x="62" y="248"/>
                  </a:lnTo>
                  <a:lnTo>
                    <a:pt x="72" y="215"/>
                  </a:lnTo>
                  <a:lnTo>
                    <a:pt x="83" y="185"/>
                  </a:lnTo>
                  <a:lnTo>
                    <a:pt x="94" y="157"/>
                  </a:lnTo>
                  <a:lnTo>
                    <a:pt x="104" y="135"/>
                  </a:lnTo>
                  <a:lnTo>
                    <a:pt x="109" y="124"/>
                  </a:lnTo>
                  <a:lnTo>
                    <a:pt x="115" y="110"/>
                  </a:lnTo>
                  <a:lnTo>
                    <a:pt x="119" y="94"/>
                  </a:lnTo>
                  <a:lnTo>
                    <a:pt x="122" y="76"/>
                  </a:lnTo>
                  <a:lnTo>
                    <a:pt x="122" y="58"/>
                  </a:lnTo>
                  <a:lnTo>
                    <a:pt x="120" y="38"/>
                  </a:lnTo>
                  <a:lnTo>
                    <a:pt x="115" y="19"/>
                  </a:lnTo>
                  <a:lnTo>
                    <a:pt x="105" y="0"/>
                  </a:lnTo>
                  <a:lnTo>
                    <a:pt x="107" y="30"/>
                  </a:lnTo>
                  <a:lnTo>
                    <a:pt x="107" y="66"/>
                  </a:lnTo>
                  <a:lnTo>
                    <a:pt x="103" y="99"/>
                  </a:lnTo>
                  <a:lnTo>
                    <a:pt x="95" y="124"/>
                  </a:lnTo>
                  <a:lnTo>
                    <a:pt x="89" y="138"/>
                  </a:lnTo>
                  <a:lnTo>
                    <a:pt x="80" y="163"/>
                  </a:lnTo>
                  <a:lnTo>
                    <a:pt x="69" y="193"/>
                  </a:lnTo>
                  <a:lnTo>
                    <a:pt x="58" y="227"/>
                  </a:lnTo>
                  <a:lnTo>
                    <a:pt x="49" y="261"/>
                  </a:lnTo>
                  <a:lnTo>
                    <a:pt x="40" y="293"/>
                  </a:lnTo>
                  <a:lnTo>
                    <a:pt x="34" y="318"/>
                  </a:lnTo>
                  <a:lnTo>
                    <a:pt x="33" y="334"/>
                  </a:lnTo>
                  <a:lnTo>
                    <a:pt x="33" y="345"/>
                  </a:lnTo>
                  <a:lnTo>
                    <a:pt x="32" y="354"/>
                  </a:lnTo>
                  <a:lnTo>
                    <a:pt x="30" y="363"/>
                  </a:lnTo>
                  <a:lnTo>
                    <a:pt x="26" y="371"/>
                  </a:lnTo>
                  <a:lnTo>
                    <a:pt x="22" y="381"/>
                  </a:lnTo>
                  <a:lnTo>
                    <a:pt x="16" y="390"/>
                  </a:lnTo>
                  <a:lnTo>
                    <a:pt x="8" y="399"/>
                  </a:lnTo>
                  <a:lnTo>
                    <a:pt x="0" y="4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42" name="Freeform 222">
              <a:extLst>
                <a:ext uri="{FF2B5EF4-FFF2-40B4-BE49-F238E27FC236}">
                  <a16:creationId xmlns:a16="http://schemas.microsoft.com/office/drawing/2014/main" id="{24918AAA-463B-41BC-BADB-28C97BBBADA0}"/>
                </a:ext>
              </a:extLst>
            </p:cNvPr>
            <p:cNvSpPr>
              <a:spLocks/>
            </p:cNvSpPr>
            <p:nvPr/>
          </p:nvSpPr>
          <p:spPr bwMode="auto">
            <a:xfrm>
              <a:off x="594" y="3913"/>
              <a:ext cx="64" cy="160"/>
            </a:xfrm>
            <a:custGeom>
              <a:avLst/>
              <a:gdLst>
                <a:gd name="T0" fmla="*/ 192 w 192"/>
                <a:gd name="T1" fmla="*/ 480 h 480"/>
                <a:gd name="T2" fmla="*/ 180 w 192"/>
                <a:gd name="T3" fmla="*/ 480 h 480"/>
                <a:gd name="T4" fmla="*/ 165 w 192"/>
                <a:gd name="T5" fmla="*/ 476 h 480"/>
                <a:gd name="T6" fmla="*/ 146 w 192"/>
                <a:gd name="T7" fmla="*/ 469 h 480"/>
                <a:gd name="T8" fmla="*/ 127 w 192"/>
                <a:gd name="T9" fmla="*/ 457 h 480"/>
                <a:gd name="T10" fmla="*/ 109 w 192"/>
                <a:gd name="T11" fmla="*/ 444 h 480"/>
                <a:gd name="T12" fmla="*/ 93 w 192"/>
                <a:gd name="T13" fmla="*/ 425 h 480"/>
                <a:gd name="T14" fmla="*/ 80 w 192"/>
                <a:gd name="T15" fmla="*/ 403 h 480"/>
                <a:gd name="T16" fmla="*/ 72 w 192"/>
                <a:gd name="T17" fmla="*/ 377 h 480"/>
                <a:gd name="T18" fmla="*/ 66 w 192"/>
                <a:gd name="T19" fmla="*/ 353 h 480"/>
                <a:gd name="T20" fmla="*/ 60 w 192"/>
                <a:gd name="T21" fmla="*/ 335 h 480"/>
                <a:gd name="T22" fmla="*/ 54 w 192"/>
                <a:gd name="T23" fmla="*/ 320 h 480"/>
                <a:gd name="T24" fmla="*/ 47 w 192"/>
                <a:gd name="T25" fmla="*/ 305 h 480"/>
                <a:gd name="T26" fmla="*/ 39 w 192"/>
                <a:gd name="T27" fmla="*/ 287 h 480"/>
                <a:gd name="T28" fmla="*/ 29 w 192"/>
                <a:gd name="T29" fmla="*/ 262 h 480"/>
                <a:gd name="T30" fmla="*/ 18 w 192"/>
                <a:gd name="T31" fmla="*/ 228 h 480"/>
                <a:gd name="T32" fmla="*/ 7 w 192"/>
                <a:gd name="T33" fmla="*/ 181 h 480"/>
                <a:gd name="T34" fmla="*/ 0 w 192"/>
                <a:gd name="T35" fmla="*/ 131 h 480"/>
                <a:gd name="T36" fmla="*/ 4 w 192"/>
                <a:gd name="T37" fmla="*/ 91 h 480"/>
                <a:gd name="T38" fmla="*/ 15 w 192"/>
                <a:gd name="T39" fmla="*/ 59 h 480"/>
                <a:gd name="T40" fmla="*/ 31 w 192"/>
                <a:gd name="T41" fmla="*/ 35 h 480"/>
                <a:gd name="T42" fmla="*/ 51 w 192"/>
                <a:gd name="T43" fmla="*/ 18 h 480"/>
                <a:gd name="T44" fmla="*/ 72 w 192"/>
                <a:gd name="T45" fmla="*/ 7 h 480"/>
                <a:gd name="T46" fmla="*/ 90 w 192"/>
                <a:gd name="T47" fmla="*/ 1 h 480"/>
                <a:gd name="T48" fmla="*/ 105 w 192"/>
                <a:gd name="T49" fmla="*/ 0 h 480"/>
                <a:gd name="T50" fmla="*/ 90 w 192"/>
                <a:gd name="T51" fmla="*/ 10 h 480"/>
                <a:gd name="T52" fmla="*/ 78 w 192"/>
                <a:gd name="T53" fmla="*/ 22 h 480"/>
                <a:gd name="T54" fmla="*/ 66 w 192"/>
                <a:gd name="T55" fmla="*/ 38 h 480"/>
                <a:gd name="T56" fmla="*/ 56 w 192"/>
                <a:gd name="T57" fmla="*/ 57 h 480"/>
                <a:gd name="T58" fmla="*/ 49 w 192"/>
                <a:gd name="T59" fmla="*/ 79 h 480"/>
                <a:gd name="T60" fmla="*/ 45 w 192"/>
                <a:gd name="T61" fmla="*/ 104 h 480"/>
                <a:gd name="T62" fmla="*/ 44 w 192"/>
                <a:gd name="T63" fmla="*/ 130 h 480"/>
                <a:gd name="T64" fmla="*/ 47 w 192"/>
                <a:gd name="T65" fmla="*/ 160 h 480"/>
                <a:gd name="T66" fmla="*/ 52 w 192"/>
                <a:gd name="T67" fmla="*/ 188 h 480"/>
                <a:gd name="T68" fmla="*/ 58 w 192"/>
                <a:gd name="T69" fmla="*/ 211 h 480"/>
                <a:gd name="T70" fmla="*/ 64 w 192"/>
                <a:gd name="T71" fmla="*/ 229 h 480"/>
                <a:gd name="T72" fmla="*/ 71 w 192"/>
                <a:gd name="T73" fmla="*/ 245 h 480"/>
                <a:gd name="T74" fmla="*/ 76 w 192"/>
                <a:gd name="T75" fmla="*/ 256 h 480"/>
                <a:gd name="T76" fmla="*/ 82 w 192"/>
                <a:gd name="T77" fmla="*/ 267 h 480"/>
                <a:gd name="T78" fmla="*/ 88 w 192"/>
                <a:gd name="T79" fmla="*/ 274 h 480"/>
                <a:gd name="T80" fmla="*/ 93 w 192"/>
                <a:gd name="T81" fmla="*/ 280 h 480"/>
                <a:gd name="T82" fmla="*/ 103 w 192"/>
                <a:gd name="T83" fmla="*/ 295 h 480"/>
                <a:gd name="T84" fmla="*/ 109 w 192"/>
                <a:gd name="T85" fmla="*/ 317 h 480"/>
                <a:gd name="T86" fmla="*/ 108 w 192"/>
                <a:gd name="T87" fmla="*/ 340 h 480"/>
                <a:gd name="T88" fmla="*/ 95 w 192"/>
                <a:gd name="T89" fmla="*/ 358 h 480"/>
                <a:gd name="T90" fmla="*/ 89 w 192"/>
                <a:gd name="T91" fmla="*/ 369 h 480"/>
                <a:gd name="T92" fmla="*/ 88 w 192"/>
                <a:gd name="T93" fmla="*/ 384 h 480"/>
                <a:gd name="T94" fmla="*/ 93 w 192"/>
                <a:gd name="T95" fmla="*/ 403 h 480"/>
                <a:gd name="T96" fmla="*/ 103 w 192"/>
                <a:gd name="T97" fmla="*/ 421 h 480"/>
                <a:gd name="T98" fmla="*/ 118 w 192"/>
                <a:gd name="T99" fmla="*/ 441 h 480"/>
                <a:gd name="T100" fmla="*/ 138 w 192"/>
                <a:gd name="T101" fmla="*/ 457 h 480"/>
                <a:gd name="T102" fmla="*/ 162 w 192"/>
                <a:gd name="T103" fmla="*/ 471 h 480"/>
                <a:gd name="T104" fmla="*/ 192 w 192"/>
                <a:gd name="T105"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480">
                  <a:moveTo>
                    <a:pt x="192" y="480"/>
                  </a:moveTo>
                  <a:lnTo>
                    <a:pt x="180" y="480"/>
                  </a:lnTo>
                  <a:lnTo>
                    <a:pt x="165" y="476"/>
                  </a:lnTo>
                  <a:lnTo>
                    <a:pt x="146" y="469"/>
                  </a:lnTo>
                  <a:lnTo>
                    <a:pt x="127" y="457"/>
                  </a:lnTo>
                  <a:lnTo>
                    <a:pt x="109" y="444"/>
                  </a:lnTo>
                  <a:lnTo>
                    <a:pt x="93" y="425"/>
                  </a:lnTo>
                  <a:lnTo>
                    <a:pt x="80" y="403"/>
                  </a:lnTo>
                  <a:lnTo>
                    <a:pt x="72" y="377"/>
                  </a:lnTo>
                  <a:lnTo>
                    <a:pt x="66" y="353"/>
                  </a:lnTo>
                  <a:lnTo>
                    <a:pt x="60" y="335"/>
                  </a:lnTo>
                  <a:lnTo>
                    <a:pt x="54" y="320"/>
                  </a:lnTo>
                  <a:lnTo>
                    <a:pt x="47" y="305"/>
                  </a:lnTo>
                  <a:lnTo>
                    <a:pt x="39" y="287"/>
                  </a:lnTo>
                  <a:lnTo>
                    <a:pt x="29" y="262"/>
                  </a:lnTo>
                  <a:lnTo>
                    <a:pt x="18" y="228"/>
                  </a:lnTo>
                  <a:lnTo>
                    <a:pt x="7" y="181"/>
                  </a:lnTo>
                  <a:lnTo>
                    <a:pt x="0" y="131"/>
                  </a:lnTo>
                  <a:lnTo>
                    <a:pt x="4" y="91"/>
                  </a:lnTo>
                  <a:lnTo>
                    <a:pt x="15" y="59"/>
                  </a:lnTo>
                  <a:lnTo>
                    <a:pt x="31" y="35"/>
                  </a:lnTo>
                  <a:lnTo>
                    <a:pt x="51" y="18"/>
                  </a:lnTo>
                  <a:lnTo>
                    <a:pt x="72" y="7"/>
                  </a:lnTo>
                  <a:lnTo>
                    <a:pt x="90" y="1"/>
                  </a:lnTo>
                  <a:lnTo>
                    <a:pt x="105" y="0"/>
                  </a:lnTo>
                  <a:lnTo>
                    <a:pt x="90" y="10"/>
                  </a:lnTo>
                  <a:lnTo>
                    <a:pt x="78" y="22"/>
                  </a:lnTo>
                  <a:lnTo>
                    <a:pt x="66" y="38"/>
                  </a:lnTo>
                  <a:lnTo>
                    <a:pt x="56" y="57"/>
                  </a:lnTo>
                  <a:lnTo>
                    <a:pt x="49" y="79"/>
                  </a:lnTo>
                  <a:lnTo>
                    <a:pt x="45" y="104"/>
                  </a:lnTo>
                  <a:lnTo>
                    <a:pt x="44" y="130"/>
                  </a:lnTo>
                  <a:lnTo>
                    <a:pt x="47" y="160"/>
                  </a:lnTo>
                  <a:lnTo>
                    <a:pt x="52" y="188"/>
                  </a:lnTo>
                  <a:lnTo>
                    <a:pt x="58" y="211"/>
                  </a:lnTo>
                  <a:lnTo>
                    <a:pt x="64" y="229"/>
                  </a:lnTo>
                  <a:lnTo>
                    <a:pt x="71" y="245"/>
                  </a:lnTo>
                  <a:lnTo>
                    <a:pt x="76" y="256"/>
                  </a:lnTo>
                  <a:lnTo>
                    <a:pt x="82" y="267"/>
                  </a:lnTo>
                  <a:lnTo>
                    <a:pt x="88" y="274"/>
                  </a:lnTo>
                  <a:lnTo>
                    <a:pt x="93" y="280"/>
                  </a:lnTo>
                  <a:lnTo>
                    <a:pt x="103" y="295"/>
                  </a:lnTo>
                  <a:lnTo>
                    <a:pt x="109" y="317"/>
                  </a:lnTo>
                  <a:lnTo>
                    <a:pt x="108" y="340"/>
                  </a:lnTo>
                  <a:lnTo>
                    <a:pt x="95" y="358"/>
                  </a:lnTo>
                  <a:lnTo>
                    <a:pt x="89" y="369"/>
                  </a:lnTo>
                  <a:lnTo>
                    <a:pt x="88" y="384"/>
                  </a:lnTo>
                  <a:lnTo>
                    <a:pt x="93" y="403"/>
                  </a:lnTo>
                  <a:lnTo>
                    <a:pt x="103" y="421"/>
                  </a:lnTo>
                  <a:lnTo>
                    <a:pt x="118" y="441"/>
                  </a:lnTo>
                  <a:lnTo>
                    <a:pt x="138" y="457"/>
                  </a:lnTo>
                  <a:lnTo>
                    <a:pt x="162" y="471"/>
                  </a:lnTo>
                  <a:lnTo>
                    <a:pt x="192" y="4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43" name="Freeform 223">
              <a:extLst>
                <a:ext uri="{FF2B5EF4-FFF2-40B4-BE49-F238E27FC236}">
                  <a16:creationId xmlns:a16="http://schemas.microsoft.com/office/drawing/2014/main" id="{A3B68BCD-C03B-49E0-BD48-AD799C4052AD}"/>
                </a:ext>
              </a:extLst>
            </p:cNvPr>
            <p:cNvSpPr>
              <a:spLocks/>
            </p:cNvSpPr>
            <p:nvPr/>
          </p:nvSpPr>
          <p:spPr bwMode="auto">
            <a:xfrm>
              <a:off x="568" y="4118"/>
              <a:ext cx="58" cy="54"/>
            </a:xfrm>
            <a:custGeom>
              <a:avLst/>
              <a:gdLst>
                <a:gd name="T0" fmla="*/ 108 w 174"/>
                <a:gd name="T1" fmla="*/ 3 h 162"/>
                <a:gd name="T2" fmla="*/ 91 w 174"/>
                <a:gd name="T3" fmla="*/ 0 h 162"/>
                <a:gd name="T4" fmla="*/ 74 w 174"/>
                <a:gd name="T5" fmla="*/ 3 h 162"/>
                <a:gd name="T6" fmla="*/ 59 w 174"/>
                <a:gd name="T7" fmla="*/ 15 h 162"/>
                <a:gd name="T8" fmla="*/ 40 w 174"/>
                <a:gd name="T9" fmla="*/ 42 h 162"/>
                <a:gd name="T10" fmla="*/ 31 w 174"/>
                <a:gd name="T11" fmla="*/ 56 h 162"/>
                <a:gd name="T12" fmla="*/ 20 w 174"/>
                <a:gd name="T13" fmla="*/ 69 h 162"/>
                <a:gd name="T14" fmla="*/ 9 w 174"/>
                <a:gd name="T15" fmla="*/ 84 h 162"/>
                <a:gd name="T16" fmla="*/ 2 w 174"/>
                <a:gd name="T17" fmla="*/ 100 h 162"/>
                <a:gd name="T18" fmla="*/ 0 w 174"/>
                <a:gd name="T19" fmla="*/ 117 h 162"/>
                <a:gd name="T20" fmla="*/ 7 w 174"/>
                <a:gd name="T21" fmla="*/ 131 h 162"/>
                <a:gd name="T22" fmla="*/ 14 w 174"/>
                <a:gd name="T23" fmla="*/ 142 h 162"/>
                <a:gd name="T24" fmla="*/ 24 w 174"/>
                <a:gd name="T25" fmla="*/ 149 h 162"/>
                <a:gd name="T26" fmla="*/ 37 w 174"/>
                <a:gd name="T27" fmla="*/ 154 h 162"/>
                <a:gd name="T28" fmla="*/ 56 w 174"/>
                <a:gd name="T29" fmla="*/ 157 h 162"/>
                <a:gd name="T30" fmla="*/ 67 w 174"/>
                <a:gd name="T31" fmla="*/ 156 h 162"/>
                <a:gd name="T32" fmla="*/ 72 w 174"/>
                <a:gd name="T33" fmla="*/ 158 h 162"/>
                <a:gd name="T34" fmla="*/ 83 w 174"/>
                <a:gd name="T35" fmla="*/ 161 h 162"/>
                <a:gd name="T36" fmla="*/ 95 w 174"/>
                <a:gd name="T37" fmla="*/ 162 h 162"/>
                <a:gd name="T38" fmla="*/ 104 w 174"/>
                <a:gd name="T39" fmla="*/ 159 h 162"/>
                <a:gd name="T40" fmla="*/ 113 w 174"/>
                <a:gd name="T41" fmla="*/ 158 h 162"/>
                <a:gd name="T42" fmla="*/ 124 w 174"/>
                <a:gd name="T43" fmla="*/ 159 h 162"/>
                <a:gd name="T44" fmla="*/ 135 w 174"/>
                <a:gd name="T45" fmla="*/ 159 h 162"/>
                <a:gd name="T46" fmla="*/ 143 w 174"/>
                <a:gd name="T47" fmla="*/ 156 h 162"/>
                <a:gd name="T48" fmla="*/ 156 w 174"/>
                <a:gd name="T49" fmla="*/ 156 h 162"/>
                <a:gd name="T50" fmla="*/ 171 w 174"/>
                <a:gd name="T51" fmla="*/ 152 h 162"/>
                <a:gd name="T52" fmla="*/ 172 w 174"/>
                <a:gd name="T53" fmla="*/ 134 h 162"/>
                <a:gd name="T54" fmla="*/ 165 w 174"/>
                <a:gd name="T55" fmla="*/ 111 h 162"/>
                <a:gd name="T56" fmla="*/ 152 w 174"/>
                <a:gd name="T57" fmla="*/ 93 h 162"/>
                <a:gd name="T58" fmla="*/ 144 w 174"/>
                <a:gd name="T59" fmla="*/ 70 h 162"/>
                <a:gd name="T60" fmla="*/ 148 w 174"/>
                <a:gd name="T61" fmla="*/ 56 h 162"/>
                <a:gd name="T62" fmla="*/ 148 w 174"/>
                <a:gd name="T63" fmla="*/ 41 h 162"/>
                <a:gd name="T64" fmla="*/ 142 w 174"/>
                <a:gd name="T65" fmla="*/ 24 h 162"/>
                <a:gd name="T66" fmla="*/ 128 w 174"/>
                <a:gd name="T67" fmla="*/ 1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4" h="162">
                  <a:moveTo>
                    <a:pt x="117" y="5"/>
                  </a:moveTo>
                  <a:lnTo>
                    <a:pt x="108" y="3"/>
                  </a:lnTo>
                  <a:lnTo>
                    <a:pt x="99" y="1"/>
                  </a:lnTo>
                  <a:lnTo>
                    <a:pt x="91" y="0"/>
                  </a:lnTo>
                  <a:lnTo>
                    <a:pt x="83" y="1"/>
                  </a:lnTo>
                  <a:lnTo>
                    <a:pt x="74" y="3"/>
                  </a:lnTo>
                  <a:lnTo>
                    <a:pt x="66" y="8"/>
                  </a:lnTo>
                  <a:lnTo>
                    <a:pt x="59" y="15"/>
                  </a:lnTo>
                  <a:lnTo>
                    <a:pt x="52" y="25"/>
                  </a:lnTo>
                  <a:lnTo>
                    <a:pt x="40" y="42"/>
                  </a:lnTo>
                  <a:lnTo>
                    <a:pt x="35" y="50"/>
                  </a:lnTo>
                  <a:lnTo>
                    <a:pt x="31" y="56"/>
                  </a:lnTo>
                  <a:lnTo>
                    <a:pt x="25" y="63"/>
                  </a:lnTo>
                  <a:lnTo>
                    <a:pt x="20" y="69"/>
                  </a:lnTo>
                  <a:lnTo>
                    <a:pt x="14" y="76"/>
                  </a:lnTo>
                  <a:lnTo>
                    <a:pt x="9" y="84"/>
                  </a:lnTo>
                  <a:lnTo>
                    <a:pt x="5" y="92"/>
                  </a:lnTo>
                  <a:lnTo>
                    <a:pt x="2" y="100"/>
                  </a:lnTo>
                  <a:lnTo>
                    <a:pt x="0" y="109"/>
                  </a:lnTo>
                  <a:lnTo>
                    <a:pt x="0" y="117"/>
                  </a:lnTo>
                  <a:lnTo>
                    <a:pt x="3" y="125"/>
                  </a:lnTo>
                  <a:lnTo>
                    <a:pt x="7" y="131"/>
                  </a:lnTo>
                  <a:lnTo>
                    <a:pt x="10" y="138"/>
                  </a:lnTo>
                  <a:lnTo>
                    <a:pt x="14" y="142"/>
                  </a:lnTo>
                  <a:lnTo>
                    <a:pt x="19" y="146"/>
                  </a:lnTo>
                  <a:lnTo>
                    <a:pt x="24" y="149"/>
                  </a:lnTo>
                  <a:lnTo>
                    <a:pt x="30" y="152"/>
                  </a:lnTo>
                  <a:lnTo>
                    <a:pt x="37" y="154"/>
                  </a:lnTo>
                  <a:lnTo>
                    <a:pt x="47" y="156"/>
                  </a:lnTo>
                  <a:lnTo>
                    <a:pt x="56" y="157"/>
                  </a:lnTo>
                  <a:lnTo>
                    <a:pt x="63" y="157"/>
                  </a:lnTo>
                  <a:lnTo>
                    <a:pt x="67" y="156"/>
                  </a:lnTo>
                  <a:lnTo>
                    <a:pt x="69" y="156"/>
                  </a:lnTo>
                  <a:lnTo>
                    <a:pt x="72" y="158"/>
                  </a:lnTo>
                  <a:lnTo>
                    <a:pt x="77" y="160"/>
                  </a:lnTo>
                  <a:lnTo>
                    <a:pt x="83" y="161"/>
                  </a:lnTo>
                  <a:lnTo>
                    <a:pt x="89" y="162"/>
                  </a:lnTo>
                  <a:lnTo>
                    <a:pt x="95" y="162"/>
                  </a:lnTo>
                  <a:lnTo>
                    <a:pt x="100" y="161"/>
                  </a:lnTo>
                  <a:lnTo>
                    <a:pt x="104" y="159"/>
                  </a:lnTo>
                  <a:lnTo>
                    <a:pt x="107" y="156"/>
                  </a:lnTo>
                  <a:lnTo>
                    <a:pt x="113" y="158"/>
                  </a:lnTo>
                  <a:lnTo>
                    <a:pt x="118" y="159"/>
                  </a:lnTo>
                  <a:lnTo>
                    <a:pt x="124" y="159"/>
                  </a:lnTo>
                  <a:lnTo>
                    <a:pt x="130" y="159"/>
                  </a:lnTo>
                  <a:lnTo>
                    <a:pt x="135" y="159"/>
                  </a:lnTo>
                  <a:lnTo>
                    <a:pt x="140" y="158"/>
                  </a:lnTo>
                  <a:lnTo>
                    <a:pt x="143" y="156"/>
                  </a:lnTo>
                  <a:lnTo>
                    <a:pt x="146" y="154"/>
                  </a:lnTo>
                  <a:lnTo>
                    <a:pt x="156" y="156"/>
                  </a:lnTo>
                  <a:lnTo>
                    <a:pt x="165" y="156"/>
                  </a:lnTo>
                  <a:lnTo>
                    <a:pt x="171" y="152"/>
                  </a:lnTo>
                  <a:lnTo>
                    <a:pt x="174" y="146"/>
                  </a:lnTo>
                  <a:lnTo>
                    <a:pt x="172" y="134"/>
                  </a:lnTo>
                  <a:lnTo>
                    <a:pt x="169" y="122"/>
                  </a:lnTo>
                  <a:lnTo>
                    <a:pt x="165" y="111"/>
                  </a:lnTo>
                  <a:lnTo>
                    <a:pt x="159" y="101"/>
                  </a:lnTo>
                  <a:lnTo>
                    <a:pt x="152" y="93"/>
                  </a:lnTo>
                  <a:lnTo>
                    <a:pt x="147" y="82"/>
                  </a:lnTo>
                  <a:lnTo>
                    <a:pt x="144" y="70"/>
                  </a:lnTo>
                  <a:lnTo>
                    <a:pt x="146" y="61"/>
                  </a:lnTo>
                  <a:lnTo>
                    <a:pt x="148" y="56"/>
                  </a:lnTo>
                  <a:lnTo>
                    <a:pt x="149" y="49"/>
                  </a:lnTo>
                  <a:lnTo>
                    <a:pt x="148" y="41"/>
                  </a:lnTo>
                  <a:lnTo>
                    <a:pt x="146" y="32"/>
                  </a:lnTo>
                  <a:lnTo>
                    <a:pt x="142" y="24"/>
                  </a:lnTo>
                  <a:lnTo>
                    <a:pt x="136" y="17"/>
                  </a:lnTo>
                  <a:lnTo>
                    <a:pt x="128" y="10"/>
                  </a:lnTo>
                  <a:lnTo>
                    <a:pt x="117" y="5"/>
                  </a:lnTo>
                  <a:close/>
                </a:path>
              </a:pathLst>
            </a:custGeom>
            <a:solidFill>
              <a:srgbClr val="C6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44" name="Freeform 224">
              <a:extLst>
                <a:ext uri="{FF2B5EF4-FFF2-40B4-BE49-F238E27FC236}">
                  <a16:creationId xmlns:a16="http://schemas.microsoft.com/office/drawing/2014/main" id="{E6058BCC-CDB6-4EAD-B054-19618A6D60EA}"/>
                </a:ext>
              </a:extLst>
            </p:cNvPr>
            <p:cNvSpPr>
              <a:spLocks/>
            </p:cNvSpPr>
            <p:nvPr/>
          </p:nvSpPr>
          <p:spPr bwMode="auto">
            <a:xfrm>
              <a:off x="568" y="4118"/>
              <a:ext cx="39" cy="52"/>
            </a:xfrm>
            <a:custGeom>
              <a:avLst/>
              <a:gdLst>
                <a:gd name="T0" fmla="*/ 37 w 117"/>
                <a:gd name="T1" fmla="*/ 154 h 156"/>
                <a:gd name="T2" fmla="*/ 24 w 117"/>
                <a:gd name="T3" fmla="*/ 149 h 156"/>
                <a:gd name="T4" fmla="*/ 14 w 117"/>
                <a:gd name="T5" fmla="*/ 142 h 156"/>
                <a:gd name="T6" fmla="*/ 7 w 117"/>
                <a:gd name="T7" fmla="*/ 131 h 156"/>
                <a:gd name="T8" fmla="*/ 0 w 117"/>
                <a:gd name="T9" fmla="*/ 117 h 156"/>
                <a:gd name="T10" fmla="*/ 2 w 117"/>
                <a:gd name="T11" fmla="*/ 100 h 156"/>
                <a:gd name="T12" fmla="*/ 9 w 117"/>
                <a:gd name="T13" fmla="*/ 84 h 156"/>
                <a:gd name="T14" fmla="*/ 20 w 117"/>
                <a:gd name="T15" fmla="*/ 69 h 156"/>
                <a:gd name="T16" fmla="*/ 31 w 117"/>
                <a:gd name="T17" fmla="*/ 56 h 156"/>
                <a:gd name="T18" fmla="*/ 40 w 117"/>
                <a:gd name="T19" fmla="*/ 42 h 156"/>
                <a:gd name="T20" fmla="*/ 59 w 117"/>
                <a:gd name="T21" fmla="*/ 15 h 156"/>
                <a:gd name="T22" fmla="*/ 74 w 117"/>
                <a:gd name="T23" fmla="*/ 3 h 156"/>
                <a:gd name="T24" fmla="*/ 91 w 117"/>
                <a:gd name="T25" fmla="*/ 0 h 156"/>
                <a:gd name="T26" fmla="*/ 108 w 117"/>
                <a:gd name="T27" fmla="*/ 3 h 156"/>
                <a:gd name="T28" fmla="*/ 106 w 117"/>
                <a:gd name="T29" fmla="*/ 4 h 156"/>
                <a:gd name="T30" fmla="*/ 88 w 117"/>
                <a:gd name="T31" fmla="*/ 12 h 156"/>
                <a:gd name="T32" fmla="*/ 79 w 117"/>
                <a:gd name="T33" fmla="*/ 26 h 156"/>
                <a:gd name="T34" fmla="*/ 93 w 117"/>
                <a:gd name="T35" fmla="*/ 44 h 156"/>
                <a:gd name="T36" fmla="*/ 101 w 117"/>
                <a:gd name="T37" fmla="*/ 48 h 156"/>
                <a:gd name="T38" fmla="*/ 79 w 117"/>
                <a:gd name="T39" fmla="*/ 44 h 156"/>
                <a:gd name="T40" fmla="*/ 69 w 117"/>
                <a:gd name="T41" fmla="*/ 48 h 156"/>
                <a:gd name="T42" fmla="*/ 84 w 117"/>
                <a:gd name="T43" fmla="*/ 66 h 156"/>
                <a:gd name="T44" fmla="*/ 99 w 117"/>
                <a:gd name="T45" fmla="*/ 82 h 156"/>
                <a:gd name="T46" fmla="*/ 86 w 117"/>
                <a:gd name="T47" fmla="*/ 77 h 156"/>
                <a:gd name="T48" fmla="*/ 72 w 117"/>
                <a:gd name="T49" fmla="*/ 70 h 156"/>
                <a:gd name="T50" fmla="*/ 60 w 117"/>
                <a:gd name="T51" fmla="*/ 61 h 156"/>
                <a:gd name="T52" fmla="*/ 51 w 117"/>
                <a:gd name="T53" fmla="*/ 55 h 156"/>
                <a:gd name="T54" fmla="*/ 60 w 117"/>
                <a:gd name="T55" fmla="*/ 76 h 156"/>
                <a:gd name="T56" fmla="*/ 64 w 117"/>
                <a:gd name="T57" fmla="*/ 86 h 156"/>
                <a:gd name="T58" fmla="*/ 51 w 117"/>
                <a:gd name="T59" fmla="*/ 83 h 156"/>
                <a:gd name="T60" fmla="*/ 41 w 117"/>
                <a:gd name="T61" fmla="*/ 82 h 156"/>
                <a:gd name="T62" fmla="*/ 44 w 117"/>
                <a:gd name="T63" fmla="*/ 90 h 156"/>
                <a:gd name="T64" fmla="*/ 46 w 117"/>
                <a:gd name="T65" fmla="*/ 101 h 156"/>
                <a:gd name="T66" fmla="*/ 36 w 117"/>
                <a:gd name="T67" fmla="*/ 113 h 156"/>
                <a:gd name="T68" fmla="*/ 32 w 117"/>
                <a:gd name="T69" fmla="*/ 131 h 156"/>
                <a:gd name="T70" fmla="*/ 39 w 117"/>
                <a:gd name="T71" fmla="*/ 14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156">
                  <a:moveTo>
                    <a:pt x="47" y="156"/>
                  </a:moveTo>
                  <a:lnTo>
                    <a:pt x="37" y="154"/>
                  </a:lnTo>
                  <a:lnTo>
                    <a:pt x="30" y="152"/>
                  </a:lnTo>
                  <a:lnTo>
                    <a:pt x="24" y="149"/>
                  </a:lnTo>
                  <a:lnTo>
                    <a:pt x="19" y="146"/>
                  </a:lnTo>
                  <a:lnTo>
                    <a:pt x="14" y="142"/>
                  </a:lnTo>
                  <a:lnTo>
                    <a:pt x="10" y="138"/>
                  </a:lnTo>
                  <a:lnTo>
                    <a:pt x="7" y="131"/>
                  </a:lnTo>
                  <a:lnTo>
                    <a:pt x="3" y="125"/>
                  </a:lnTo>
                  <a:lnTo>
                    <a:pt x="0" y="117"/>
                  </a:lnTo>
                  <a:lnTo>
                    <a:pt x="0" y="109"/>
                  </a:lnTo>
                  <a:lnTo>
                    <a:pt x="2" y="100"/>
                  </a:lnTo>
                  <a:lnTo>
                    <a:pt x="5" y="92"/>
                  </a:lnTo>
                  <a:lnTo>
                    <a:pt x="9" y="84"/>
                  </a:lnTo>
                  <a:lnTo>
                    <a:pt x="14" y="76"/>
                  </a:lnTo>
                  <a:lnTo>
                    <a:pt x="20" y="69"/>
                  </a:lnTo>
                  <a:lnTo>
                    <a:pt x="25" y="63"/>
                  </a:lnTo>
                  <a:lnTo>
                    <a:pt x="31" y="56"/>
                  </a:lnTo>
                  <a:lnTo>
                    <a:pt x="35" y="50"/>
                  </a:lnTo>
                  <a:lnTo>
                    <a:pt x="40" y="42"/>
                  </a:lnTo>
                  <a:lnTo>
                    <a:pt x="52" y="25"/>
                  </a:lnTo>
                  <a:lnTo>
                    <a:pt x="59" y="15"/>
                  </a:lnTo>
                  <a:lnTo>
                    <a:pt x="66" y="8"/>
                  </a:lnTo>
                  <a:lnTo>
                    <a:pt x="74" y="3"/>
                  </a:lnTo>
                  <a:lnTo>
                    <a:pt x="83" y="1"/>
                  </a:lnTo>
                  <a:lnTo>
                    <a:pt x="91" y="0"/>
                  </a:lnTo>
                  <a:lnTo>
                    <a:pt x="99" y="1"/>
                  </a:lnTo>
                  <a:lnTo>
                    <a:pt x="108" y="3"/>
                  </a:lnTo>
                  <a:lnTo>
                    <a:pt x="117" y="5"/>
                  </a:lnTo>
                  <a:lnTo>
                    <a:pt x="106" y="4"/>
                  </a:lnTo>
                  <a:lnTo>
                    <a:pt x="96" y="8"/>
                  </a:lnTo>
                  <a:lnTo>
                    <a:pt x="88" y="12"/>
                  </a:lnTo>
                  <a:lnTo>
                    <a:pt x="82" y="18"/>
                  </a:lnTo>
                  <a:lnTo>
                    <a:pt x="79" y="26"/>
                  </a:lnTo>
                  <a:lnTo>
                    <a:pt x="84" y="34"/>
                  </a:lnTo>
                  <a:lnTo>
                    <a:pt x="93" y="44"/>
                  </a:lnTo>
                  <a:lnTo>
                    <a:pt x="111" y="52"/>
                  </a:lnTo>
                  <a:lnTo>
                    <a:pt x="101" y="48"/>
                  </a:lnTo>
                  <a:lnTo>
                    <a:pt x="90" y="45"/>
                  </a:lnTo>
                  <a:lnTo>
                    <a:pt x="79" y="44"/>
                  </a:lnTo>
                  <a:lnTo>
                    <a:pt x="72" y="44"/>
                  </a:lnTo>
                  <a:lnTo>
                    <a:pt x="69" y="48"/>
                  </a:lnTo>
                  <a:lnTo>
                    <a:pt x="72" y="55"/>
                  </a:lnTo>
                  <a:lnTo>
                    <a:pt x="84" y="66"/>
                  </a:lnTo>
                  <a:lnTo>
                    <a:pt x="105" y="83"/>
                  </a:lnTo>
                  <a:lnTo>
                    <a:pt x="99" y="82"/>
                  </a:lnTo>
                  <a:lnTo>
                    <a:pt x="93" y="80"/>
                  </a:lnTo>
                  <a:lnTo>
                    <a:pt x="86" y="77"/>
                  </a:lnTo>
                  <a:lnTo>
                    <a:pt x="78" y="74"/>
                  </a:lnTo>
                  <a:lnTo>
                    <a:pt x="72" y="70"/>
                  </a:lnTo>
                  <a:lnTo>
                    <a:pt x="66" y="66"/>
                  </a:lnTo>
                  <a:lnTo>
                    <a:pt x="60" y="61"/>
                  </a:lnTo>
                  <a:lnTo>
                    <a:pt x="55" y="57"/>
                  </a:lnTo>
                  <a:lnTo>
                    <a:pt x="51" y="55"/>
                  </a:lnTo>
                  <a:lnTo>
                    <a:pt x="53" y="63"/>
                  </a:lnTo>
                  <a:lnTo>
                    <a:pt x="60" y="76"/>
                  </a:lnTo>
                  <a:lnTo>
                    <a:pt x="70" y="88"/>
                  </a:lnTo>
                  <a:lnTo>
                    <a:pt x="64" y="86"/>
                  </a:lnTo>
                  <a:lnTo>
                    <a:pt x="58" y="85"/>
                  </a:lnTo>
                  <a:lnTo>
                    <a:pt x="51" y="83"/>
                  </a:lnTo>
                  <a:lnTo>
                    <a:pt x="44" y="82"/>
                  </a:lnTo>
                  <a:lnTo>
                    <a:pt x="41" y="82"/>
                  </a:lnTo>
                  <a:lnTo>
                    <a:pt x="40" y="85"/>
                  </a:lnTo>
                  <a:lnTo>
                    <a:pt x="44" y="90"/>
                  </a:lnTo>
                  <a:lnTo>
                    <a:pt x="54" y="99"/>
                  </a:lnTo>
                  <a:lnTo>
                    <a:pt x="46" y="101"/>
                  </a:lnTo>
                  <a:lnTo>
                    <a:pt x="40" y="106"/>
                  </a:lnTo>
                  <a:lnTo>
                    <a:pt x="36" y="113"/>
                  </a:lnTo>
                  <a:lnTo>
                    <a:pt x="33" y="122"/>
                  </a:lnTo>
                  <a:lnTo>
                    <a:pt x="32" y="131"/>
                  </a:lnTo>
                  <a:lnTo>
                    <a:pt x="34" y="141"/>
                  </a:lnTo>
                  <a:lnTo>
                    <a:pt x="39" y="149"/>
                  </a:lnTo>
                  <a:lnTo>
                    <a:pt x="47" y="1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45" name="Freeform 225">
              <a:extLst>
                <a:ext uri="{FF2B5EF4-FFF2-40B4-BE49-F238E27FC236}">
                  <a16:creationId xmlns:a16="http://schemas.microsoft.com/office/drawing/2014/main" id="{E351AC6D-5A3F-47AD-AA4D-EDB5B7DE34BB}"/>
                </a:ext>
              </a:extLst>
            </p:cNvPr>
            <p:cNvSpPr>
              <a:spLocks/>
            </p:cNvSpPr>
            <p:nvPr/>
          </p:nvSpPr>
          <p:spPr bwMode="auto">
            <a:xfrm>
              <a:off x="591" y="4160"/>
              <a:ext cx="13" cy="12"/>
            </a:xfrm>
            <a:custGeom>
              <a:avLst/>
              <a:gdLst>
                <a:gd name="T0" fmla="*/ 38 w 38"/>
                <a:gd name="T1" fmla="*/ 31 h 37"/>
                <a:gd name="T2" fmla="*/ 35 w 38"/>
                <a:gd name="T3" fmla="*/ 34 h 37"/>
                <a:gd name="T4" fmla="*/ 31 w 38"/>
                <a:gd name="T5" fmla="*/ 36 h 37"/>
                <a:gd name="T6" fmla="*/ 26 w 38"/>
                <a:gd name="T7" fmla="*/ 37 h 37"/>
                <a:gd name="T8" fmla="*/ 20 w 38"/>
                <a:gd name="T9" fmla="*/ 37 h 37"/>
                <a:gd name="T10" fmla="*/ 14 w 38"/>
                <a:gd name="T11" fmla="*/ 36 h 37"/>
                <a:gd name="T12" fmla="*/ 8 w 38"/>
                <a:gd name="T13" fmla="*/ 35 h 37"/>
                <a:gd name="T14" fmla="*/ 3 w 38"/>
                <a:gd name="T15" fmla="*/ 33 h 37"/>
                <a:gd name="T16" fmla="*/ 0 w 38"/>
                <a:gd name="T17" fmla="*/ 31 h 37"/>
                <a:gd name="T18" fmla="*/ 1 w 38"/>
                <a:gd name="T19" fmla="*/ 24 h 37"/>
                <a:gd name="T20" fmla="*/ 3 w 38"/>
                <a:gd name="T21" fmla="*/ 16 h 37"/>
                <a:gd name="T22" fmla="*/ 7 w 38"/>
                <a:gd name="T23" fmla="*/ 7 h 37"/>
                <a:gd name="T24" fmla="*/ 13 w 38"/>
                <a:gd name="T25" fmla="*/ 2 h 37"/>
                <a:gd name="T26" fmla="*/ 19 w 38"/>
                <a:gd name="T27" fmla="*/ 0 h 37"/>
                <a:gd name="T28" fmla="*/ 25 w 38"/>
                <a:gd name="T29" fmla="*/ 3 h 37"/>
                <a:gd name="T30" fmla="*/ 32 w 38"/>
                <a:gd name="T31" fmla="*/ 14 h 37"/>
                <a:gd name="T32" fmla="*/ 38 w 38"/>
                <a:gd name="T33" fmla="*/ 3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7">
                  <a:moveTo>
                    <a:pt x="38" y="31"/>
                  </a:moveTo>
                  <a:lnTo>
                    <a:pt x="35" y="34"/>
                  </a:lnTo>
                  <a:lnTo>
                    <a:pt x="31" y="36"/>
                  </a:lnTo>
                  <a:lnTo>
                    <a:pt x="26" y="37"/>
                  </a:lnTo>
                  <a:lnTo>
                    <a:pt x="20" y="37"/>
                  </a:lnTo>
                  <a:lnTo>
                    <a:pt x="14" y="36"/>
                  </a:lnTo>
                  <a:lnTo>
                    <a:pt x="8" y="35"/>
                  </a:lnTo>
                  <a:lnTo>
                    <a:pt x="3" y="33"/>
                  </a:lnTo>
                  <a:lnTo>
                    <a:pt x="0" y="31"/>
                  </a:lnTo>
                  <a:lnTo>
                    <a:pt x="1" y="24"/>
                  </a:lnTo>
                  <a:lnTo>
                    <a:pt x="3" y="16"/>
                  </a:lnTo>
                  <a:lnTo>
                    <a:pt x="7" y="7"/>
                  </a:lnTo>
                  <a:lnTo>
                    <a:pt x="13" y="2"/>
                  </a:lnTo>
                  <a:lnTo>
                    <a:pt x="19" y="0"/>
                  </a:lnTo>
                  <a:lnTo>
                    <a:pt x="25" y="3"/>
                  </a:lnTo>
                  <a:lnTo>
                    <a:pt x="32" y="14"/>
                  </a:lnTo>
                  <a:lnTo>
                    <a:pt x="38"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46" name="Freeform 226">
              <a:extLst>
                <a:ext uri="{FF2B5EF4-FFF2-40B4-BE49-F238E27FC236}">
                  <a16:creationId xmlns:a16="http://schemas.microsoft.com/office/drawing/2014/main" id="{24E95AF6-88F5-4CB8-8B3F-B6C3BF0113C4}"/>
                </a:ext>
              </a:extLst>
            </p:cNvPr>
            <p:cNvSpPr>
              <a:spLocks/>
            </p:cNvSpPr>
            <p:nvPr/>
          </p:nvSpPr>
          <p:spPr bwMode="auto">
            <a:xfrm>
              <a:off x="616" y="4159"/>
              <a:ext cx="10" cy="11"/>
            </a:xfrm>
            <a:custGeom>
              <a:avLst/>
              <a:gdLst>
                <a:gd name="T0" fmla="*/ 30 w 30"/>
                <a:gd name="T1" fmla="*/ 24 h 34"/>
                <a:gd name="T2" fmla="*/ 27 w 30"/>
                <a:gd name="T3" fmla="*/ 30 h 34"/>
                <a:gd name="T4" fmla="*/ 21 w 30"/>
                <a:gd name="T5" fmla="*/ 34 h 34"/>
                <a:gd name="T6" fmla="*/ 12 w 30"/>
                <a:gd name="T7" fmla="*/ 34 h 34"/>
                <a:gd name="T8" fmla="*/ 2 w 30"/>
                <a:gd name="T9" fmla="*/ 32 h 34"/>
                <a:gd name="T10" fmla="*/ 0 w 30"/>
                <a:gd name="T11" fmla="*/ 22 h 34"/>
                <a:gd name="T12" fmla="*/ 0 w 30"/>
                <a:gd name="T13" fmla="*/ 13 h 34"/>
                <a:gd name="T14" fmla="*/ 4 w 30"/>
                <a:gd name="T15" fmla="*/ 6 h 34"/>
                <a:gd name="T16" fmla="*/ 7 w 30"/>
                <a:gd name="T17" fmla="*/ 1 h 34"/>
                <a:gd name="T18" fmla="*/ 12 w 30"/>
                <a:gd name="T19" fmla="*/ 0 h 34"/>
                <a:gd name="T20" fmla="*/ 18 w 30"/>
                <a:gd name="T21" fmla="*/ 2 h 34"/>
                <a:gd name="T22" fmla="*/ 24 w 30"/>
                <a:gd name="T23" fmla="*/ 10 h 34"/>
                <a:gd name="T24" fmla="*/ 30 w 30"/>
                <a:gd name="T25"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4">
                  <a:moveTo>
                    <a:pt x="30" y="24"/>
                  </a:moveTo>
                  <a:lnTo>
                    <a:pt x="27" y="30"/>
                  </a:lnTo>
                  <a:lnTo>
                    <a:pt x="21" y="34"/>
                  </a:lnTo>
                  <a:lnTo>
                    <a:pt x="12" y="34"/>
                  </a:lnTo>
                  <a:lnTo>
                    <a:pt x="2" y="32"/>
                  </a:lnTo>
                  <a:lnTo>
                    <a:pt x="0" y="22"/>
                  </a:lnTo>
                  <a:lnTo>
                    <a:pt x="0" y="13"/>
                  </a:lnTo>
                  <a:lnTo>
                    <a:pt x="4" y="6"/>
                  </a:lnTo>
                  <a:lnTo>
                    <a:pt x="7" y="1"/>
                  </a:lnTo>
                  <a:lnTo>
                    <a:pt x="12" y="0"/>
                  </a:lnTo>
                  <a:lnTo>
                    <a:pt x="18" y="2"/>
                  </a:lnTo>
                  <a:lnTo>
                    <a:pt x="24" y="10"/>
                  </a:lnTo>
                  <a:lnTo>
                    <a:pt x="3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47" name="Freeform 227">
              <a:extLst>
                <a:ext uri="{FF2B5EF4-FFF2-40B4-BE49-F238E27FC236}">
                  <a16:creationId xmlns:a16="http://schemas.microsoft.com/office/drawing/2014/main" id="{B3B2BF44-0232-49ED-9761-A4E1EE48FCA3}"/>
                </a:ext>
              </a:extLst>
            </p:cNvPr>
            <p:cNvSpPr>
              <a:spLocks/>
            </p:cNvSpPr>
            <p:nvPr/>
          </p:nvSpPr>
          <p:spPr bwMode="auto">
            <a:xfrm>
              <a:off x="604" y="4159"/>
              <a:ext cx="13" cy="12"/>
            </a:xfrm>
            <a:custGeom>
              <a:avLst/>
              <a:gdLst>
                <a:gd name="T0" fmla="*/ 39 w 39"/>
                <a:gd name="T1" fmla="*/ 32 h 37"/>
                <a:gd name="T2" fmla="*/ 36 w 39"/>
                <a:gd name="T3" fmla="*/ 34 h 37"/>
                <a:gd name="T4" fmla="*/ 33 w 39"/>
                <a:gd name="T5" fmla="*/ 36 h 37"/>
                <a:gd name="T6" fmla="*/ 28 w 39"/>
                <a:gd name="T7" fmla="*/ 37 h 37"/>
                <a:gd name="T8" fmla="*/ 23 w 39"/>
                <a:gd name="T9" fmla="*/ 37 h 37"/>
                <a:gd name="T10" fmla="*/ 17 w 39"/>
                <a:gd name="T11" fmla="*/ 37 h 37"/>
                <a:gd name="T12" fmla="*/ 11 w 39"/>
                <a:gd name="T13" fmla="*/ 37 h 37"/>
                <a:gd name="T14" fmla="*/ 6 w 39"/>
                <a:gd name="T15" fmla="*/ 36 h 37"/>
                <a:gd name="T16" fmla="*/ 0 w 39"/>
                <a:gd name="T17" fmla="*/ 34 h 37"/>
                <a:gd name="T18" fmla="*/ 0 w 39"/>
                <a:gd name="T19" fmla="*/ 24 h 37"/>
                <a:gd name="T20" fmla="*/ 2 w 39"/>
                <a:gd name="T21" fmla="*/ 15 h 37"/>
                <a:gd name="T22" fmla="*/ 7 w 39"/>
                <a:gd name="T23" fmla="*/ 7 h 37"/>
                <a:gd name="T24" fmla="*/ 12 w 39"/>
                <a:gd name="T25" fmla="*/ 2 h 37"/>
                <a:gd name="T26" fmla="*/ 18 w 39"/>
                <a:gd name="T27" fmla="*/ 0 h 37"/>
                <a:gd name="T28" fmla="*/ 25 w 39"/>
                <a:gd name="T29" fmla="*/ 4 h 37"/>
                <a:gd name="T30" fmla="*/ 32 w 39"/>
                <a:gd name="T31" fmla="*/ 15 h 37"/>
                <a:gd name="T32" fmla="*/ 39 w 39"/>
                <a:gd name="T33" fmla="*/ 3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37">
                  <a:moveTo>
                    <a:pt x="39" y="32"/>
                  </a:moveTo>
                  <a:lnTo>
                    <a:pt x="36" y="34"/>
                  </a:lnTo>
                  <a:lnTo>
                    <a:pt x="33" y="36"/>
                  </a:lnTo>
                  <a:lnTo>
                    <a:pt x="28" y="37"/>
                  </a:lnTo>
                  <a:lnTo>
                    <a:pt x="23" y="37"/>
                  </a:lnTo>
                  <a:lnTo>
                    <a:pt x="17" y="37"/>
                  </a:lnTo>
                  <a:lnTo>
                    <a:pt x="11" y="37"/>
                  </a:lnTo>
                  <a:lnTo>
                    <a:pt x="6" y="36"/>
                  </a:lnTo>
                  <a:lnTo>
                    <a:pt x="0" y="34"/>
                  </a:lnTo>
                  <a:lnTo>
                    <a:pt x="0" y="24"/>
                  </a:lnTo>
                  <a:lnTo>
                    <a:pt x="2" y="15"/>
                  </a:lnTo>
                  <a:lnTo>
                    <a:pt x="7" y="7"/>
                  </a:lnTo>
                  <a:lnTo>
                    <a:pt x="12" y="2"/>
                  </a:lnTo>
                  <a:lnTo>
                    <a:pt x="18" y="0"/>
                  </a:lnTo>
                  <a:lnTo>
                    <a:pt x="25" y="4"/>
                  </a:lnTo>
                  <a:lnTo>
                    <a:pt x="32" y="15"/>
                  </a:lnTo>
                  <a:lnTo>
                    <a:pt x="39"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48" name="Freeform 228">
              <a:extLst>
                <a:ext uri="{FF2B5EF4-FFF2-40B4-BE49-F238E27FC236}">
                  <a16:creationId xmlns:a16="http://schemas.microsoft.com/office/drawing/2014/main" id="{FF3ADFDD-88ED-4F0A-9709-ACBE2F1E8415}"/>
                </a:ext>
              </a:extLst>
            </p:cNvPr>
            <p:cNvSpPr>
              <a:spLocks/>
            </p:cNvSpPr>
            <p:nvPr/>
          </p:nvSpPr>
          <p:spPr bwMode="auto">
            <a:xfrm>
              <a:off x="589" y="4036"/>
              <a:ext cx="95" cy="103"/>
            </a:xfrm>
            <a:custGeom>
              <a:avLst/>
              <a:gdLst>
                <a:gd name="T0" fmla="*/ 284 w 285"/>
                <a:gd name="T1" fmla="*/ 91 h 308"/>
                <a:gd name="T2" fmla="*/ 285 w 285"/>
                <a:gd name="T3" fmla="*/ 81 h 308"/>
                <a:gd name="T4" fmla="*/ 284 w 285"/>
                <a:gd name="T5" fmla="*/ 72 h 308"/>
                <a:gd name="T6" fmla="*/ 281 w 285"/>
                <a:gd name="T7" fmla="*/ 62 h 308"/>
                <a:gd name="T8" fmla="*/ 277 w 285"/>
                <a:gd name="T9" fmla="*/ 51 h 308"/>
                <a:gd name="T10" fmla="*/ 269 w 285"/>
                <a:gd name="T11" fmla="*/ 41 h 308"/>
                <a:gd name="T12" fmla="*/ 261 w 285"/>
                <a:gd name="T13" fmla="*/ 30 h 308"/>
                <a:gd name="T14" fmla="*/ 249 w 285"/>
                <a:gd name="T15" fmla="*/ 19 h 308"/>
                <a:gd name="T16" fmla="*/ 234 w 285"/>
                <a:gd name="T17" fmla="*/ 9 h 308"/>
                <a:gd name="T18" fmla="*/ 222 w 285"/>
                <a:gd name="T19" fmla="*/ 4 h 308"/>
                <a:gd name="T20" fmla="*/ 206 w 285"/>
                <a:gd name="T21" fmla="*/ 0 h 308"/>
                <a:gd name="T22" fmla="*/ 188 w 285"/>
                <a:gd name="T23" fmla="*/ 0 h 308"/>
                <a:gd name="T24" fmla="*/ 168 w 285"/>
                <a:gd name="T25" fmla="*/ 2 h 308"/>
                <a:gd name="T26" fmla="*/ 148 w 285"/>
                <a:gd name="T27" fmla="*/ 8 h 308"/>
                <a:gd name="T28" fmla="*/ 128 w 285"/>
                <a:gd name="T29" fmla="*/ 19 h 308"/>
                <a:gd name="T30" fmla="*/ 110 w 285"/>
                <a:gd name="T31" fmla="*/ 35 h 308"/>
                <a:gd name="T32" fmla="*/ 95 w 285"/>
                <a:gd name="T33" fmla="*/ 55 h 308"/>
                <a:gd name="T34" fmla="*/ 80 w 285"/>
                <a:gd name="T35" fmla="*/ 81 h 308"/>
                <a:gd name="T36" fmla="*/ 66 w 285"/>
                <a:gd name="T37" fmla="*/ 110 h 308"/>
                <a:gd name="T38" fmla="*/ 52 w 285"/>
                <a:gd name="T39" fmla="*/ 141 h 308"/>
                <a:gd name="T40" fmla="*/ 38 w 285"/>
                <a:gd name="T41" fmla="*/ 171 h 308"/>
                <a:gd name="T42" fmla="*/ 26 w 285"/>
                <a:gd name="T43" fmla="*/ 199 h 308"/>
                <a:gd name="T44" fmla="*/ 15 w 285"/>
                <a:gd name="T45" fmla="*/ 223 h 308"/>
                <a:gd name="T46" fmla="*/ 7 w 285"/>
                <a:gd name="T47" fmla="*/ 241 h 308"/>
                <a:gd name="T48" fmla="*/ 3 w 285"/>
                <a:gd name="T49" fmla="*/ 252 h 308"/>
                <a:gd name="T50" fmla="*/ 1 w 285"/>
                <a:gd name="T51" fmla="*/ 261 h 308"/>
                <a:gd name="T52" fmla="*/ 0 w 285"/>
                <a:gd name="T53" fmla="*/ 269 h 308"/>
                <a:gd name="T54" fmla="*/ 1 w 285"/>
                <a:gd name="T55" fmla="*/ 277 h 308"/>
                <a:gd name="T56" fmla="*/ 4 w 285"/>
                <a:gd name="T57" fmla="*/ 286 h 308"/>
                <a:gd name="T58" fmla="*/ 10 w 285"/>
                <a:gd name="T59" fmla="*/ 293 h 308"/>
                <a:gd name="T60" fmla="*/ 20 w 285"/>
                <a:gd name="T61" fmla="*/ 300 h 308"/>
                <a:gd name="T62" fmla="*/ 33 w 285"/>
                <a:gd name="T63" fmla="*/ 305 h 308"/>
                <a:gd name="T64" fmla="*/ 50 w 285"/>
                <a:gd name="T65" fmla="*/ 308 h 308"/>
                <a:gd name="T66" fmla="*/ 66 w 285"/>
                <a:gd name="T67" fmla="*/ 308 h 308"/>
                <a:gd name="T68" fmla="*/ 78 w 285"/>
                <a:gd name="T69" fmla="*/ 305 h 308"/>
                <a:gd name="T70" fmla="*/ 88 w 285"/>
                <a:gd name="T71" fmla="*/ 298 h 308"/>
                <a:gd name="T72" fmla="*/ 96 w 285"/>
                <a:gd name="T73" fmla="*/ 290 h 308"/>
                <a:gd name="T74" fmla="*/ 103 w 285"/>
                <a:gd name="T75" fmla="*/ 279 h 308"/>
                <a:gd name="T76" fmla="*/ 110 w 285"/>
                <a:gd name="T77" fmla="*/ 269 h 308"/>
                <a:gd name="T78" fmla="*/ 119 w 285"/>
                <a:gd name="T79" fmla="*/ 258 h 308"/>
                <a:gd name="T80" fmla="*/ 130 w 285"/>
                <a:gd name="T81" fmla="*/ 248 h 308"/>
                <a:gd name="T82" fmla="*/ 144 w 285"/>
                <a:gd name="T83" fmla="*/ 237 h 308"/>
                <a:gd name="T84" fmla="*/ 161 w 285"/>
                <a:gd name="T85" fmla="*/ 223 h 308"/>
                <a:gd name="T86" fmla="*/ 179 w 285"/>
                <a:gd name="T87" fmla="*/ 206 h 308"/>
                <a:gd name="T88" fmla="*/ 197 w 285"/>
                <a:gd name="T89" fmla="*/ 189 h 308"/>
                <a:gd name="T90" fmla="*/ 216 w 285"/>
                <a:gd name="T91" fmla="*/ 172 h 308"/>
                <a:gd name="T92" fmla="*/ 231 w 285"/>
                <a:gd name="T93" fmla="*/ 158 h 308"/>
                <a:gd name="T94" fmla="*/ 244 w 285"/>
                <a:gd name="T95" fmla="*/ 146 h 308"/>
                <a:gd name="T96" fmla="*/ 252 w 285"/>
                <a:gd name="T97" fmla="*/ 140 h 308"/>
                <a:gd name="T98" fmla="*/ 255 w 285"/>
                <a:gd name="T99" fmla="*/ 138 h 308"/>
                <a:gd name="T100" fmla="*/ 260 w 285"/>
                <a:gd name="T101" fmla="*/ 135 h 308"/>
                <a:gd name="T102" fmla="*/ 264 w 285"/>
                <a:gd name="T103" fmla="*/ 130 h 308"/>
                <a:gd name="T104" fmla="*/ 269 w 285"/>
                <a:gd name="T105" fmla="*/ 124 h 308"/>
                <a:gd name="T106" fmla="*/ 275 w 285"/>
                <a:gd name="T107" fmla="*/ 116 h 308"/>
                <a:gd name="T108" fmla="*/ 279 w 285"/>
                <a:gd name="T109" fmla="*/ 109 h 308"/>
                <a:gd name="T110" fmla="*/ 282 w 285"/>
                <a:gd name="T111" fmla="*/ 100 h 308"/>
                <a:gd name="T112" fmla="*/ 284 w 285"/>
                <a:gd name="T113" fmla="*/ 91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5" h="308">
                  <a:moveTo>
                    <a:pt x="284" y="91"/>
                  </a:moveTo>
                  <a:lnTo>
                    <a:pt x="285" y="81"/>
                  </a:lnTo>
                  <a:lnTo>
                    <a:pt x="284" y="72"/>
                  </a:lnTo>
                  <a:lnTo>
                    <a:pt x="281" y="62"/>
                  </a:lnTo>
                  <a:lnTo>
                    <a:pt x="277" y="51"/>
                  </a:lnTo>
                  <a:lnTo>
                    <a:pt x="269" y="41"/>
                  </a:lnTo>
                  <a:lnTo>
                    <a:pt x="261" y="30"/>
                  </a:lnTo>
                  <a:lnTo>
                    <a:pt x="249" y="19"/>
                  </a:lnTo>
                  <a:lnTo>
                    <a:pt x="234" y="9"/>
                  </a:lnTo>
                  <a:lnTo>
                    <a:pt x="222" y="4"/>
                  </a:lnTo>
                  <a:lnTo>
                    <a:pt x="206" y="0"/>
                  </a:lnTo>
                  <a:lnTo>
                    <a:pt x="188" y="0"/>
                  </a:lnTo>
                  <a:lnTo>
                    <a:pt x="168" y="2"/>
                  </a:lnTo>
                  <a:lnTo>
                    <a:pt x="148" y="8"/>
                  </a:lnTo>
                  <a:lnTo>
                    <a:pt x="128" y="19"/>
                  </a:lnTo>
                  <a:lnTo>
                    <a:pt x="110" y="35"/>
                  </a:lnTo>
                  <a:lnTo>
                    <a:pt x="95" y="55"/>
                  </a:lnTo>
                  <a:lnTo>
                    <a:pt x="80" y="81"/>
                  </a:lnTo>
                  <a:lnTo>
                    <a:pt x="66" y="110"/>
                  </a:lnTo>
                  <a:lnTo>
                    <a:pt x="52" y="141"/>
                  </a:lnTo>
                  <a:lnTo>
                    <a:pt x="38" y="171"/>
                  </a:lnTo>
                  <a:lnTo>
                    <a:pt x="26" y="199"/>
                  </a:lnTo>
                  <a:lnTo>
                    <a:pt x="15" y="223"/>
                  </a:lnTo>
                  <a:lnTo>
                    <a:pt x="7" y="241"/>
                  </a:lnTo>
                  <a:lnTo>
                    <a:pt x="3" y="252"/>
                  </a:lnTo>
                  <a:lnTo>
                    <a:pt x="1" y="261"/>
                  </a:lnTo>
                  <a:lnTo>
                    <a:pt x="0" y="269"/>
                  </a:lnTo>
                  <a:lnTo>
                    <a:pt x="1" y="277"/>
                  </a:lnTo>
                  <a:lnTo>
                    <a:pt x="4" y="286"/>
                  </a:lnTo>
                  <a:lnTo>
                    <a:pt x="10" y="293"/>
                  </a:lnTo>
                  <a:lnTo>
                    <a:pt x="20" y="300"/>
                  </a:lnTo>
                  <a:lnTo>
                    <a:pt x="33" y="305"/>
                  </a:lnTo>
                  <a:lnTo>
                    <a:pt x="50" y="308"/>
                  </a:lnTo>
                  <a:lnTo>
                    <a:pt x="66" y="308"/>
                  </a:lnTo>
                  <a:lnTo>
                    <a:pt x="78" y="305"/>
                  </a:lnTo>
                  <a:lnTo>
                    <a:pt x="88" y="298"/>
                  </a:lnTo>
                  <a:lnTo>
                    <a:pt x="96" y="290"/>
                  </a:lnTo>
                  <a:lnTo>
                    <a:pt x="103" y="279"/>
                  </a:lnTo>
                  <a:lnTo>
                    <a:pt x="110" y="269"/>
                  </a:lnTo>
                  <a:lnTo>
                    <a:pt x="119" y="258"/>
                  </a:lnTo>
                  <a:lnTo>
                    <a:pt x="130" y="248"/>
                  </a:lnTo>
                  <a:lnTo>
                    <a:pt x="144" y="237"/>
                  </a:lnTo>
                  <a:lnTo>
                    <a:pt x="161" y="223"/>
                  </a:lnTo>
                  <a:lnTo>
                    <a:pt x="179" y="206"/>
                  </a:lnTo>
                  <a:lnTo>
                    <a:pt x="197" y="189"/>
                  </a:lnTo>
                  <a:lnTo>
                    <a:pt x="216" y="172"/>
                  </a:lnTo>
                  <a:lnTo>
                    <a:pt x="231" y="158"/>
                  </a:lnTo>
                  <a:lnTo>
                    <a:pt x="244" y="146"/>
                  </a:lnTo>
                  <a:lnTo>
                    <a:pt x="252" y="140"/>
                  </a:lnTo>
                  <a:lnTo>
                    <a:pt x="255" y="138"/>
                  </a:lnTo>
                  <a:lnTo>
                    <a:pt x="260" y="135"/>
                  </a:lnTo>
                  <a:lnTo>
                    <a:pt x="264" y="130"/>
                  </a:lnTo>
                  <a:lnTo>
                    <a:pt x="269" y="124"/>
                  </a:lnTo>
                  <a:lnTo>
                    <a:pt x="275" y="116"/>
                  </a:lnTo>
                  <a:lnTo>
                    <a:pt x="279" y="109"/>
                  </a:lnTo>
                  <a:lnTo>
                    <a:pt x="282" y="100"/>
                  </a:lnTo>
                  <a:lnTo>
                    <a:pt x="284" y="91"/>
                  </a:lnTo>
                  <a:close/>
                </a:path>
              </a:pathLst>
            </a:custGeom>
            <a:solidFill>
              <a:srgbClr val="C6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49" name="Freeform 229">
              <a:extLst>
                <a:ext uri="{FF2B5EF4-FFF2-40B4-BE49-F238E27FC236}">
                  <a16:creationId xmlns:a16="http://schemas.microsoft.com/office/drawing/2014/main" id="{6D0E4C94-1C37-4966-81C3-14DB76B96CC5}"/>
                </a:ext>
              </a:extLst>
            </p:cNvPr>
            <p:cNvSpPr>
              <a:spLocks/>
            </p:cNvSpPr>
            <p:nvPr/>
          </p:nvSpPr>
          <p:spPr bwMode="auto">
            <a:xfrm>
              <a:off x="589" y="4039"/>
              <a:ext cx="68" cy="100"/>
            </a:xfrm>
            <a:custGeom>
              <a:avLst/>
              <a:gdLst>
                <a:gd name="T0" fmla="*/ 33 w 204"/>
                <a:gd name="T1" fmla="*/ 297 h 300"/>
                <a:gd name="T2" fmla="*/ 10 w 204"/>
                <a:gd name="T3" fmla="*/ 285 h 300"/>
                <a:gd name="T4" fmla="*/ 1 w 204"/>
                <a:gd name="T5" fmla="*/ 269 h 300"/>
                <a:gd name="T6" fmla="*/ 1 w 204"/>
                <a:gd name="T7" fmla="*/ 253 h 300"/>
                <a:gd name="T8" fmla="*/ 7 w 204"/>
                <a:gd name="T9" fmla="*/ 233 h 300"/>
                <a:gd name="T10" fmla="*/ 26 w 204"/>
                <a:gd name="T11" fmla="*/ 191 h 300"/>
                <a:gd name="T12" fmla="*/ 52 w 204"/>
                <a:gd name="T13" fmla="*/ 133 h 300"/>
                <a:gd name="T14" fmla="*/ 80 w 204"/>
                <a:gd name="T15" fmla="*/ 73 h 300"/>
                <a:gd name="T16" fmla="*/ 100 w 204"/>
                <a:gd name="T17" fmla="*/ 39 h 300"/>
                <a:gd name="T18" fmla="*/ 112 w 204"/>
                <a:gd name="T19" fmla="*/ 25 h 300"/>
                <a:gd name="T20" fmla="*/ 126 w 204"/>
                <a:gd name="T21" fmla="*/ 12 h 300"/>
                <a:gd name="T22" fmla="*/ 140 w 204"/>
                <a:gd name="T23" fmla="*/ 4 h 300"/>
                <a:gd name="T24" fmla="*/ 143 w 204"/>
                <a:gd name="T25" fmla="*/ 6 h 300"/>
                <a:gd name="T26" fmla="*/ 151 w 204"/>
                <a:gd name="T27" fmla="*/ 18 h 300"/>
                <a:gd name="T28" fmla="*/ 173 w 204"/>
                <a:gd name="T29" fmla="*/ 19 h 300"/>
                <a:gd name="T30" fmla="*/ 186 w 204"/>
                <a:gd name="T31" fmla="*/ 19 h 300"/>
                <a:gd name="T32" fmla="*/ 194 w 204"/>
                <a:gd name="T33" fmla="*/ 22 h 300"/>
                <a:gd name="T34" fmla="*/ 200 w 204"/>
                <a:gd name="T35" fmla="*/ 27 h 300"/>
                <a:gd name="T36" fmla="*/ 204 w 204"/>
                <a:gd name="T37" fmla="*/ 33 h 300"/>
                <a:gd name="T38" fmla="*/ 192 w 204"/>
                <a:gd name="T39" fmla="*/ 32 h 300"/>
                <a:gd name="T40" fmla="*/ 170 w 204"/>
                <a:gd name="T41" fmla="*/ 30 h 300"/>
                <a:gd name="T42" fmla="*/ 148 w 204"/>
                <a:gd name="T43" fmla="*/ 32 h 300"/>
                <a:gd name="T44" fmla="*/ 134 w 204"/>
                <a:gd name="T45" fmla="*/ 41 h 300"/>
                <a:gd name="T46" fmla="*/ 133 w 204"/>
                <a:gd name="T47" fmla="*/ 50 h 300"/>
                <a:gd name="T48" fmla="*/ 140 w 204"/>
                <a:gd name="T49" fmla="*/ 55 h 300"/>
                <a:gd name="T50" fmla="*/ 152 w 204"/>
                <a:gd name="T51" fmla="*/ 58 h 300"/>
                <a:gd name="T52" fmla="*/ 165 w 204"/>
                <a:gd name="T53" fmla="*/ 63 h 300"/>
                <a:gd name="T54" fmla="*/ 162 w 204"/>
                <a:gd name="T55" fmla="*/ 70 h 300"/>
                <a:gd name="T56" fmla="*/ 138 w 204"/>
                <a:gd name="T57" fmla="*/ 68 h 300"/>
                <a:gd name="T58" fmla="*/ 125 w 204"/>
                <a:gd name="T59" fmla="*/ 72 h 300"/>
                <a:gd name="T60" fmla="*/ 118 w 204"/>
                <a:gd name="T61" fmla="*/ 79 h 300"/>
                <a:gd name="T62" fmla="*/ 119 w 204"/>
                <a:gd name="T63" fmla="*/ 87 h 300"/>
                <a:gd name="T64" fmla="*/ 131 w 204"/>
                <a:gd name="T65" fmla="*/ 95 h 300"/>
                <a:gd name="T66" fmla="*/ 129 w 204"/>
                <a:gd name="T67" fmla="*/ 105 h 300"/>
                <a:gd name="T68" fmla="*/ 108 w 204"/>
                <a:gd name="T69" fmla="*/ 112 h 300"/>
                <a:gd name="T70" fmla="*/ 91 w 204"/>
                <a:gd name="T71" fmla="*/ 124 h 300"/>
                <a:gd name="T72" fmla="*/ 74 w 204"/>
                <a:gd name="T73" fmla="*/ 140 h 300"/>
                <a:gd name="T74" fmla="*/ 61 w 204"/>
                <a:gd name="T75" fmla="*/ 157 h 300"/>
                <a:gd name="T76" fmla="*/ 53 w 204"/>
                <a:gd name="T77" fmla="*/ 174 h 300"/>
                <a:gd name="T78" fmla="*/ 44 w 204"/>
                <a:gd name="T79" fmla="*/ 195 h 300"/>
                <a:gd name="T80" fmla="*/ 36 w 204"/>
                <a:gd name="T81" fmla="*/ 216 h 300"/>
                <a:gd name="T82" fmla="*/ 29 w 204"/>
                <a:gd name="T83" fmla="*/ 233 h 300"/>
                <a:gd name="T84" fmla="*/ 24 w 204"/>
                <a:gd name="T85" fmla="*/ 243 h 300"/>
                <a:gd name="T86" fmla="*/ 19 w 204"/>
                <a:gd name="T87" fmla="*/ 260 h 300"/>
                <a:gd name="T88" fmla="*/ 21 w 204"/>
                <a:gd name="T89" fmla="*/ 280 h 300"/>
                <a:gd name="T90" fmla="*/ 35 w 204"/>
                <a:gd name="T91" fmla="*/ 2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4" h="300">
                  <a:moveTo>
                    <a:pt x="50" y="300"/>
                  </a:moveTo>
                  <a:lnTo>
                    <a:pt x="33" y="297"/>
                  </a:lnTo>
                  <a:lnTo>
                    <a:pt x="20" y="292"/>
                  </a:lnTo>
                  <a:lnTo>
                    <a:pt x="10" y="285"/>
                  </a:lnTo>
                  <a:lnTo>
                    <a:pt x="4" y="278"/>
                  </a:lnTo>
                  <a:lnTo>
                    <a:pt x="1" y="269"/>
                  </a:lnTo>
                  <a:lnTo>
                    <a:pt x="0" y="261"/>
                  </a:lnTo>
                  <a:lnTo>
                    <a:pt x="1" y="253"/>
                  </a:lnTo>
                  <a:lnTo>
                    <a:pt x="3" y="244"/>
                  </a:lnTo>
                  <a:lnTo>
                    <a:pt x="7" y="233"/>
                  </a:lnTo>
                  <a:lnTo>
                    <a:pt x="15" y="215"/>
                  </a:lnTo>
                  <a:lnTo>
                    <a:pt x="26" y="191"/>
                  </a:lnTo>
                  <a:lnTo>
                    <a:pt x="38" y="163"/>
                  </a:lnTo>
                  <a:lnTo>
                    <a:pt x="52" y="133"/>
                  </a:lnTo>
                  <a:lnTo>
                    <a:pt x="66" y="102"/>
                  </a:lnTo>
                  <a:lnTo>
                    <a:pt x="80" y="73"/>
                  </a:lnTo>
                  <a:lnTo>
                    <a:pt x="95" y="47"/>
                  </a:lnTo>
                  <a:lnTo>
                    <a:pt x="100" y="39"/>
                  </a:lnTo>
                  <a:lnTo>
                    <a:pt x="106" y="31"/>
                  </a:lnTo>
                  <a:lnTo>
                    <a:pt x="112" y="25"/>
                  </a:lnTo>
                  <a:lnTo>
                    <a:pt x="120" y="19"/>
                  </a:lnTo>
                  <a:lnTo>
                    <a:pt x="126" y="12"/>
                  </a:lnTo>
                  <a:lnTo>
                    <a:pt x="133" y="8"/>
                  </a:lnTo>
                  <a:lnTo>
                    <a:pt x="140" y="4"/>
                  </a:lnTo>
                  <a:lnTo>
                    <a:pt x="148" y="0"/>
                  </a:lnTo>
                  <a:lnTo>
                    <a:pt x="143" y="6"/>
                  </a:lnTo>
                  <a:lnTo>
                    <a:pt x="143" y="12"/>
                  </a:lnTo>
                  <a:lnTo>
                    <a:pt x="151" y="18"/>
                  </a:lnTo>
                  <a:lnTo>
                    <a:pt x="165" y="19"/>
                  </a:lnTo>
                  <a:lnTo>
                    <a:pt x="173" y="19"/>
                  </a:lnTo>
                  <a:lnTo>
                    <a:pt x="181" y="19"/>
                  </a:lnTo>
                  <a:lnTo>
                    <a:pt x="186" y="19"/>
                  </a:lnTo>
                  <a:lnTo>
                    <a:pt x="190" y="20"/>
                  </a:lnTo>
                  <a:lnTo>
                    <a:pt x="194" y="22"/>
                  </a:lnTo>
                  <a:lnTo>
                    <a:pt x="197" y="24"/>
                  </a:lnTo>
                  <a:lnTo>
                    <a:pt x="200" y="27"/>
                  </a:lnTo>
                  <a:lnTo>
                    <a:pt x="203" y="30"/>
                  </a:lnTo>
                  <a:lnTo>
                    <a:pt x="204" y="33"/>
                  </a:lnTo>
                  <a:lnTo>
                    <a:pt x="200" y="33"/>
                  </a:lnTo>
                  <a:lnTo>
                    <a:pt x="192" y="32"/>
                  </a:lnTo>
                  <a:lnTo>
                    <a:pt x="183" y="31"/>
                  </a:lnTo>
                  <a:lnTo>
                    <a:pt x="170" y="30"/>
                  </a:lnTo>
                  <a:lnTo>
                    <a:pt x="159" y="30"/>
                  </a:lnTo>
                  <a:lnTo>
                    <a:pt x="148" y="32"/>
                  </a:lnTo>
                  <a:lnTo>
                    <a:pt x="139" y="36"/>
                  </a:lnTo>
                  <a:lnTo>
                    <a:pt x="134" y="41"/>
                  </a:lnTo>
                  <a:lnTo>
                    <a:pt x="132" y="45"/>
                  </a:lnTo>
                  <a:lnTo>
                    <a:pt x="133" y="50"/>
                  </a:lnTo>
                  <a:lnTo>
                    <a:pt x="136" y="52"/>
                  </a:lnTo>
                  <a:lnTo>
                    <a:pt x="140" y="55"/>
                  </a:lnTo>
                  <a:lnTo>
                    <a:pt x="146" y="56"/>
                  </a:lnTo>
                  <a:lnTo>
                    <a:pt x="152" y="58"/>
                  </a:lnTo>
                  <a:lnTo>
                    <a:pt x="157" y="59"/>
                  </a:lnTo>
                  <a:lnTo>
                    <a:pt x="165" y="63"/>
                  </a:lnTo>
                  <a:lnTo>
                    <a:pt x="167" y="67"/>
                  </a:lnTo>
                  <a:lnTo>
                    <a:pt x="162" y="70"/>
                  </a:lnTo>
                  <a:lnTo>
                    <a:pt x="148" y="69"/>
                  </a:lnTo>
                  <a:lnTo>
                    <a:pt x="138" y="68"/>
                  </a:lnTo>
                  <a:lnTo>
                    <a:pt x="130" y="69"/>
                  </a:lnTo>
                  <a:lnTo>
                    <a:pt x="125" y="72"/>
                  </a:lnTo>
                  <a:lnTo>
                    <a:pt x="120" y="75"/>
                  </a:lnTo>
                  <a:lnTo>
                    <a:pt x="118" y="79"/>
                  </a:lnTo>
                  <a:lnTo>
                    <a:pt x="118" y="83"/>
                  </a:lnTo>
                  <a:lnTo>
                    <a:pt x="119" y="87"/>
                  </a:lnTo>
                  <a:lnTo>
                    <a:pt x="123" y="90"/>
                  </a:lnTo>
                  <a:lnTo>
                    <a:pt x="131" y="95"/>
                  </a:lnTo>
                  <a:lnTo>
                    <a:pt x="133" y="100"/>
                  </a:lnTo>
                  <a:lnTo>
                    <a:pt x="129" y="105"/>
                  </a:lnTo>
                  <a:lnTo>
                    <a:pt x="117" y="109"/>
                  </a:lnTo>
                  <a:lnTo>
                    <a:pt x="108" y="112"/>
                  </a:lnTo>
                  <a:lnTo>
                    <a:pt x="99" y="118"/>
                  </a:lnTo>
                  <a:lnTo>
                    <a:pt x="91" y="124"/>
                  </a:lnTo>
                  <a:lnTo>
                    <a:pt x="83" y="132"/>
                  </a:lnTo>
                  <a:lnTo>
                    <a:pt x="74" y="140"/>
                  </a:lnTo>
                  <a:lnTo>
                    <a:pt x="67" y="149"/>
                  </a:lnTo>
                  <a:lnTo>
                    <a:pt x="61" y="157"/>
                  </a:lnTo>
                  <a:lnTo>
                    <a:pt x="57" y="165"/>
                  </a:lnTo>
                  <a:lnTo>
                    <a:pt x="53" y="174"/>
                  </a:lnTo>
                  <a:lnTo>
                    <a:pt x="49" y="184"/>
                  </a:lnTo>
                  <a:lnTo>
                    <a:pt x="44" y="195"/>
                  </a:lnTo>
                  <a:lnTo>
                    <a:pt x="40" y="205"/>
                  </a:lnTo>
                  <a:lnTo>
                    <a:pt x="36" y="216"/>
                  </a:lnTo>
                  <a:lnTo>
                    <a:pt x="32" y="225"/>
                  </a:lnTo>
                  <a:lnTo>
                    <a:pt x="29" y="233"/>
                  </a:lnTo>
                  <a:lnTo>
                    <a:pt x="26" y="238"/>
                  </a:lnTo>
                  <a:lnTo>
                    <a:pt x="24" y="243"/>
                  </a:lnTo>
                  <a:lnTo>
                    <a:pt x="21" y="252"/>
                  </a:lnTo>
                  <a:lnTo>
                    <a:pt x="19" y="260"/>
                  </a:lnTo>
                  <a:lnTo>
                    <a:pt x="19" y="270"/>
                  </a:lnTo>
                  <a:lnTo>
                    <a:pt x="21" y="280"/>
                  </a:lnTo>
                  <a:lnTo>
                    <a:pt x="26" y="288"/>
                  </a:lnTo>
                  <a:lnTo>
                    <a:pt x="35" y="295"/>
                  </a:lnTo>
                  <a:lnTo>
                    <a:pt x="50" y="3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50" name="Freeform 230">
              <a:extLst>
                <a:ext uri="{FF2B5EF4-FFF2-40B4-BE49-F238E27FC236}">
                  <a16:creationId xmlns:a16="http://schemas.microsoft.com/office/drawing/2014/main" id="{C01415A9-9E9C-41E4-BE5E-076127B3CB7A}"/>
                </a:ext>
              </a:extLst>
            </p:cNvPr>
            <p:cNvSpPr>
              <a:spLocks/>
            </p:cNvSpPr>
            <p:nvPr/>
          </p:nvSpPr>
          <p:spPr bwMode="auto">
            <a:xfrm>
              <a:off x="661" y="4065"/>
              <a:ext cx="26" cy="17"/>
            </a:xfrm>
            <a:custGeom>
              <a:avLst/>
              <a:gdLst>
                <a:gd name="T0" fmla="*/ 47 w 79"/>
                <a:gd name="T1" fmla="*/ 50 h 51"/>
                <a:gd name="T2" fmla="*/ 50 w 79"/>
                <a:gd name="T3" fmla="*/ 48 h 51"/>
                <a:gd name="T4" fmla="*/ 55 w 79"/>
                <a:gd name="T5" fmla="*/ 44 h 51"/>
                <a:gd name="T6" fmla="*/ 59 w 79"/>
                <a:gd name="T7" fmla="*/ 40 h 51"/>
                <a:gd name="T8" fmla="*/ 65 w 79"/>
                <a:gd name="T9" fmla="*/ 33 h 51"/>
                <a:gd name="T10" fmla="*/ 70 w 79"/>
                <a:gd name="T11" fmla="*/ 26 h 51"/>
                <a:gd name="T12" fmla="*/ 74 w 79"/>
                <a:gd name="T13" fmla="*/ 18 h 51"/>
                <a:gd name="T14" fmla="*/ 77 w 79"/>
                <a:gd name="T15" fmla="*/ 10 h 51"/>
                <a:gd name="T16" fmla="*/ 79 w 79"/>
                <a:gd name="T17" fmla="*/ 0 h 51"/>
                <a:gd name="T18" fmla="*/ 74 w 79"/>
                <a:gd name="T19" fmla="*/ 6 h 51"/>
                <a:gd name="T20" fmla="*/ 67 w 79"/>
                <a:gd name="T21" fmla="*/ 11 h 51"/>
                <a:gd name="T22" fmla="*/ 58 w 79"/>
                <a:gd name="T23" fmla="*/ 16 h 51"/>
                <a:gd name="T24" fmla="*/ 49 w 79"/>
                <a:gd name="T25" fmla="*/ 21 h 51"/>
                <a:gd name="T26" fmla="*/ 40 w 79"/>
                <a:gd name="T27" fmla="*/ 25 h 51"/>
                <a:gd name="T28" fmla="*/ 30 w 79"/>
                <a:gd name="T29" fmla="*/ 29 h 51"/>
                <a:gd name="T30" fmla="*/ 19 w 79"/>
                <a:gd name="T31" fmla="*/ 31 h 51"/>
                <a:gd name="T32" fmla="*/ 9 w 79"/>
                <a:gd name="T33" fmla="*/ 31 h 51"/>
                <a:gd name="T34" fmla="*/ 2 w 79"/>
                <a:gd name="T35" fmla="*/ 31 h 51"/>
                <a:gd name="T36" fmla="*/ 0 w 79"/>
                <a:gd name="T37" fmla="*/ 34 h 51"/>
                <a:gd name="T38" fmla="*/ 2 w 79"/>
                <a:gd name="T39" fmla="*/ 38 h 51"/>
                <a:gd name="T40" fmla="*/ 7 w 79"/>
                <a:gd name="T41" fmla="*/ 42 h 51"/>
                <a:gd name="T42" fmla="*/ 15 w 79"/>
                <a:gd name="T43" fmla="*/ 46 h 51"/>
                <a:gd name="T44" fmla="*/ 25 w 79"/>
                <a:gd name="T45" fmla="*/ 49 h 51"/>
                <a:gd name="T46" fmla="*/ 36 w 79"/>
                <a:gd name="T47" fmla="*/ 51 h 51"/>
                <a:gd name="T48" fmla="*/ 47 w 79"/>
                <a:gd name="T49" fmla="*/ 5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51">
                  <a:moveTo>
                    <a:pt x="47" y="50"/>
                  </a:moveTo>
                  <a:lnTo>
                    <a:pt x="50" y="48"/>
                  </a:lnTo>
                  <a:lnTo>
                    <a:pt x="55" y="44"/>
                  </a:lnTo>
                  <a:lnTo>
                    <a:pt x="59" y="40"/>
                  </a:lnTo>
                  <a:lnTo>
                    <a:pt x="65" y="33"/>
                  </a:lnTo>
                  <a:lnTo>
                    <a:pt x="70" y="26"/>
                  </a:lnTo>
                  <a:lnTo>
                    <a:pt x="74" y="18"/>
                  </a:lnTo>
                  <a:lnTo>
                    <a:pt x="77" y="10"/>
                  </a:lnTo>
                  <a:lnTo>
                    <a:pt x="79" y="0"/>
                  </a:lnTo>
                  <a:lnTo>
                    <a:pt x="74" y="6"/>
                  </a:lnTo>
                  <a:lnTo>
                    <a:pt x="67" y="11"/>
                  </a:lnTo>
                  <a:lnTo>
                    <a:pt x="58" y="16"/>
                  </a:lnTo>
                  <a:lnTo>
                    <a:pt x="49" y="21"/>
                  </a:lnTo>
                  <a:lnTo>
                    <a:pt x="40" y="25"/>
                  </a:lnTo>
                  <a:lnTo>
                    <a:pt x="30" y="29"/>
                  </a:lnTo>
                  <a:lnTo>
                    <a:pt x="19" y="31"/>
                  </a:lnTo>
                  <a:lnTo>
                    <a:pt x="9" y="31"/>
                  </a:lnTo>
                  <a:lnTo>
                    <a:pt x="2" y="31"/>
                  </a:lnTo>
                  <a:lnTo>
                    <a:pt x="0" y="34"/>
                  </a:lnTo>
                  <a:lnTo>
                    <a:pt x="2" y="38"/>
                  </a:lnTo>
                  <a:lnTo>
                    <a:pt x="7" y="42"/>
                  </a:lnTo>
                  <a:lnTo>
                    <a:pt x="15" y="46"/>
                  </a:lnTo>
                  <a:lnTo>
                    <a:pt x="25" y="49"/>
                  </a:lnTo>
                  <a:lnTo>
                    <a:pt x="36" y="51"/>
                  </a:lnTo>
                  <a:lnTo>
                    <a:pt x="47"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51" name="Freeform 231">
              <a:extLst>
                <a:ext uri="{FF2B5EF4-FFF2-40B4-BE49-F238E27FC236}">
                  <a16:creationId xmlns:a16="http://schemas.microsoft.com/office/drawing/2014/main" id="{A4E6B45E-EFFC-4FDA-A10D-382F40DDE764}"/>
                </a:ext>
              </a:extLst>
            </p:cNvPr>
            <p:cNvSpPr>
              <a:spLocks/>
            </p:cNvSpPr>
            <p:nvPr/>
          </p:nvSpPr>
          <p:spPr bwMode="auto">
            <a:xfrm>
              <a:off x="270" y="3892"/>
              <a:ext cx="310" cy="199"/>
            </a:xfrm>
            <a:custGeom>
              <a:avLst/>
              <a:gdLst>
                <a:gd name="T0" fmla="*/ 142 w 931"/>
                <a:gd name="T1" fmla="*/ 509 h 597"/>
                <a:gd name="T2" fmla="*/ 157 w 931"/>
                <a:gd name="T3" fmla="*/ 495 h 597"/>
                <a:gd name="T4" fmla="*/ 186 w 931"/>
                <a:gd name="T5" fmla="*/ 469 h 597"/>
                <a:gd name="T6" fmla="*/ 222 w 931"/>
                <a:gd name="T7" fmla="*/ 436 h 597"/>
                <a:gd name="T8" fmla="*/ 265 w 931"/>
                <a:gd name="T9" fmla="*/ 398 h 597"/>
                <a:gd name="T10" fmla="*/ 310 w 931"/>
                <a:gd name="T11" fmla="*/ 359 h 597"/>
                <a:gd name="T12" fmla="*/ 353 w 931"/>
                <a:gd name="T13" fmla="*/ 322 h 597"/>
                <a:gd name="T14" fmla="*/ 390 w 931"/>
                <a:gd name="T15" fmla="*/ 291 h 597"/>
                <a:gd name="T16" fmla="*/ 451 w 931"/>
                <a:gd name="T17" fmla="*/ 247 h 597"/>
                <a:gd name="T18" fmla="*/ 543 w 931"/>
                <a:gd name="T19" fmla="*/ 187 h 597"/>
                <a:gd name="T20" fmla="*/ 633 w 931"/>
                <a:gd name="T21" fmla="*/ 136 h 597"/>
                <a:gd name="T22" fmla="*/ 719 w 931"/>
                <a:gd name="T23" fmla="*/ 92 h 597"/>
                <a:gd name="T24" fmla="*/ 794 w 931"/>
                <a:gd name="T25" fmla="*/ 56 h 597"/>
                <a:gd name="T26" fmla="*/ 857 w 931"/>
                <a:gd name="T27" fmla="*/ 28 h 597"/>
                <a:gd name="T28" fmla="*/ 903 w 931"/>
                <a:gd name="T29" fmla="*/ 10 h 597"/>
                <a:gd name="T30" fmla="*/ 928 w 931"/>
                <a:gd name="T31" fmla="*/ 1 h 597"/>
                <a:gd name="T32" fmla="*/ 928 w 931"/>
                <a:gd name="T33" fmla="*/ 2 h 597"/>
                <a:gd name="T34" fmla="*/ 902 w 931"/>
                <a:gd name="T35" fmla="*/ 14 h 597"/>
                <a:gd name="T36" fmla="*/ 859 w 931"/>
                <a:gd name="T37" fmla="*/ 38 h 597"/>
                <a:gd name="T38" fmla="*/ 802 w 931"/>
                <a:gd name="T39" fmla="*/ 68 h 597"/>
                <a:gd name="T40" fmla="*/ 738 w 931"/>
                <a:gd name="T41" fmla="*/ 101 h 597"/>
                <a:gd name="T42" fmla="*/ 674 w 931"/>
                <a:gd name="T43" fmla="*/ 135 h 597"/>
                <a:gd name="T44" fmla="*/ 615 w 931"/>
                <a:gd name="T45" fmla="*/ 167 h 597"/>
                <a:gd name="T46" fmla="*/ 569 w 931"/>
                <a:gd name="T47" fmla="*/ 192 h 597"/>
                <a:gd name="T48" fmla="*/ 529 w 931"/>
                <a:gd name="T49" fmla="*/ 217 h 597"/>
                <a:gd name="T50" fmla="*/ 476 w 931"/>
                <a:gd name="T51" fmla="*/ 253 h 597"/>
                <a:gd name="T52" fmla="*/ 419 w 931"/>
                <a:gd name="T53" fmla="*/ 296 h 597"/>
                <a:gd name="T54" fmla="*/ 362 w 931"/>
                <a:gd name="T55" fmla="*/ 341 h 597"/>
                <a:gd name="T56" fmla="*/ 307 w 931"/>
                <a:gd name="T57" fmla="*/ 386 h 597"/>
                <a:gd name="T58" fmla="*/ 258 w 931"/>
                <a:gd name="T59" fmla="*/ 429 h 597"/>
                <a:gd name="T60" fmla="*/ 217 w 931"/>
                <a:gd name="T61" fmla="*/ 466 h 597"/>
                <a:gd name="T62" fmla="*/ 188 w 931"/>
                <a:gd name="T63" fmla="*/ 494 h 597"/>
                <a:gd name="T64" fmla="*/ 172 w 931"/>
                <a:gd name="T65" fmla="*/ 511 h 597"/>
                <a:gd name="T66" fmla="*/ 155 w 931"/>
                <a:gd name="T67" fmla="*/ 525 h 597"/>
                <a:gd name="T68" fmla="*/ 136 w 931"/>
                <a:gd name="T69" fmla="*/ 537 h 597"/>
                <a:gd name="T70" fmla="*/ 117 w 931"/>
                <a:gd name="T71" fmla="*/ 548 h 597"/>
                <a:gd name="T72" fmla="*/ 95 w 931"/>
                <a:gd name="T73" fmla="*/ 560 h 597"/>
                <a:gd name="T74" fmla="*/ 70 w 931"/>
                <a:gd name="T75" fmla="*/ 570 h 597"/>
                <a:gd name="T76" fmla="*/ 45 w 931"/>
                <a:gd name="T77" fmla="*/ 580 h 597"/>
                <a:gd name="T78" fmla="*/ 16 w 931"/>
                <a:gd name="T79" fmla="*/ 591 h 597"/>
                <a:gd name="T80" fmla="*/ 1 w 931"/>
                <a:gd name="T81" fmla="*/ 596 h 597"/>
                <a:gd name="T82" fmla="*/ 12 w 931"/>
                <a:gd name="T83" fmla="*/ 591 h 597"/>
                <a:gd name="T84" fmla="*/ 27 w 931"/>
                <a:gd name="T85" fmla="*/ 583 h 597"/>
                <a:gd name="T86" fmla="*/ 39 w 931"/>
                <a:gd name="T87" fmla="*/ 577 h 597"/>
                <a:gd name="T88" fmla="*/ 63 w 931"/>
                <a:gd name="T89" fmla="*/ 565 h 597"/>
                <a:gd name="T90" fmla="*/ 99 w 931"/>
                <a:gd name="T91" fmla="*/ 542 h 597"/>
                <a:gd name="T92" fmla="*/ 124 w 931"/>
                <a:gd name="T93" fmla="*/ 524 h 597"/>
                <a:gd name="T94" fmla="*/ 138 w 931"/>
                <a:gd name="T95" fmla="*/ 513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31" h="597">
                  <a:moveTo>
                    <a:pt x="140" y="511"/>
                  </a:moveTo>
                  <a:lnTo>
                    <a:pt x="142" y="509"/>
                  </a:lnTo>
                  <a:lnTo>
                    <a:pt x="148" y="504"/>
                  </a:lnTo>
                  <a:lnTo>
                    <a:pt x="157" y="495"/>
                  </a:lnTo>
                  <a:lnTo>
                    <a:pt x="171" y="483"/>
                  </a:lnTo>
                  <a:lnTo>
                    <a:pt x="186" y="469"/>
                  </a:lnTo>
                  <a:lnTo>
                    <a:pt x="204" y="453"/>
                  </a:lnTo>
                  <a:lnTo>
                    <a:pt x="222" y="436"/>
                  </a:lnTo>
                  <a:lnTo>
                    <a:pt x="244" y="417"/>
                  </a:lnTo>
                  <a:lnTo>
                    <a:pt x="265" y="398"/>
                  </a:lnTo>
                  <a:lnTo>
                    <a:pt x="287" y="378"/>
                  </a:lnTo>
                  <a:lnTo>
                    <a:pt x="310" y="359"/>
                  </a:lnTo>
                  <a:lnTo>
                    <a:pt x="332" y="340"/>
                  </a:lnTo>
                  <a:lnTo>
                    <a:pt x="353" y="322"/>
                  </a:lnTo>
                  <a:lnTo>
                    <a:pt x="373" y="306"/>
                  </a:lnTo>
                  <a:lnTo>
                    <a:pt x="390" y="291"/>
                  </a:lnTo>
                  <a:lnTo>
                    <a:pt x="407" y="279"/>
                  </a:lnTo>
                  <a:lnTo>
                    <a:pt x="451" y="247"/>
                  </a:lnTo>
                  <a:lnTo>
                    <a:pt x="498" y="216"/>
                  </a:lnTo>
                  <a:lnTo>
                    <a:pt x="543" y="187"/>
                  </a:lnTo>
                  <a:lnTo>
                    <a:pt x="589" y="161"/>
                  </a:lnTo>
                  <a:lnTo>
                    <a:pt x="633" y="136"/>
                  </a:lnTo>
                  <a:lnTo>
                    <a:pt x="676" y="113"/>
                  </a:lnTo>
                  <a:lnTo>
                    <a:pt x="719" y="92"/>
                  </a:lnTo>
                  <a:lnTo>
                    <a:pt x="758" y="73"/>
                  </a:lnTo>
                  <a:lnTo>
                    <a:pt x="794" y="56"/>
                  </a:lnTo>
                  <a:lnTo>
                    <a:pt x="828" y="42"/>
                  </a:lnTo>
                  <a:lnTo>
                    <a:pt x="857" y="28"/>
                  </a:lnTo>
                  <a:lnTo>
                    <a:pt x="883" y="18"/>
                  </a:lnTo>
                  <a:lnTo>
                    <a:pt x="903" y="10"/>
                  </a:lnTo>
                  <a:lnTo>
                    <a:pt x="919" y="5"/>
                  </a:lnTo>
                  <a:lnTo>
                    <a:pt x="928" y="1"/>
                  </a:lnTo>
                  <a:lnTo>
                    <a:pt x="931" y="0"/>
                  </a:lnTo>
                  <a:lnTo>
                    <a:pt x="928" y="2"/>
                  </a:lnTo>
                  <a:lnTo>
                    <a:pt x="918" y="7"/>
                  </a:lnTo>
                  <a:lnTo>
                    <a:pt x="902" y="14"/>
                  </a:lnTo>
                  <a:lnTo>
                    <a:pt x="883" y="24"/>
                  </a:lnTo>
                  <a:lnTo>
                    <a:pt x="859" y="38"/>
                  </a:lnTo>
                  <a:lnTo>
                    <a:pt x="831" y="51"/>
                  </a:lnTo>
                  <a:lnTo>
                    <a:pt x="802" y="68"/>
                  </a:lnTo>
                  <a:lnTo>
                    <a:pt x="770" y="83"/>
                  </a:lnTo>
                  <a:lnTo>
                    <a:pt x="738" y="101"/>
                  </a:lnTo>
                  <a:lnTo>
                    <a:pt x="706" y="118"/>
                  </a:lnTo>
                  <a:lnTo>
                    <a:pt x="674" y="135"/>
                  </a:lnTo>
                  <a:lnTo>
                    <a:pt x="644" y="151"/>
                  </a:lnTo>
                  <a:lnTo>
                    <a:pt x="615" y="167"/>
                  </a:lnTo>
                  <a:lnTo>
                    <a:pt x="591" y="180"/>
                  </a:lnTo>
                  <a:lnTo>
                    <a:pt x="569" y="192"/>
                  </a:lnTo>
                  <a:lnTo>
                    <a:pt x="552" y="202"/>
                  </a:lnTo>
                  <a:lnTo>
                    <a:pt x="529" y="217"/>
                  </a:lnTo>
                  <a:lnTo>
                    <a:pt x="503" y="234"/>
                  </a:lnTo>
                  <a:lnTo>
                    <a:pt x="476" y="253"/>
                  </a:lnTo>
                  <a:lnTo>
                    <a:pt x="448" y="274"/>
                  </a:lnTo>
                  <a:lnTo>
                    <a:pt x="419" y="296"/>
                  </a:lnTo>
                  <a:lnTo>
                    <a:pt x="390" y="318"/>
                  </a:lnTo>
                  <a:lnTo>
                    <a:pt x="362" y="341"/>
                  </a:lnTo>
                  <a:lnTo>
                    <a:pt x="335" y="364"/>
                  </a:lnTo>
                  <a:lnTo>
                    <a:pt x="307" y="386"/>
                  </a:lnTo>
                  <a:lnTo>
                    <a:pt x="282" y="408"/>
                  </a:lnTo>
                  <a:lnTo>
                    <a:pt x="258" y="429"/>
                  </a:lnTo>
                  <a:lnTo>
                    <a:pt x="237" y="448"/>
                  </a:lnTo>
                  <a:lnTo>
                    <a:pt x="217" y="466"/>
                  </a:lnTo>
                  <a:lnTo>
                    <a:pt x="200" y="480"/>
                  </a:lnTo>
                  <a:lnTo>
                    <a:pt x="188" y="494"/>
                  </a:lnTo>
                  <a:lnTo>
                    <a:pt x="179" y="503"/>
                  </a:lnTo>
                  <a:lnTo>
                    <a:pt x="172" y="511"/>
                  </a:lnTo>
                  <a:lnTo>
                    <a:pt x="163" y="518"/>
                  </a:lnTo>
                  <a:lnTo>
                    <a:pt x="155" y="525"/>
                  </a:lnTo>
                  <a:lnTo>
                    <a:pt x="146" y="532"/>
                  </a:lnTo>
                  <a:lnTo>
                    <a:pt x="136" y="537"/>
                  </a:lnTo>
                  <a:lnTo>
                    <a:pt x="127" y="543"/>
                  </a:lnTo>
                  <a:lnTo>
                    <a:pt x="117" y="548"/>
                  </a:lnTo>
                  <a:lnTo>
                    <a:pt x="107" y="555"/>
                  </a:lnTo>
                  <a:lnTo>
                    <a:pt x="95" y="560"/>
                  </a:lnTo>
                  <a:lnTo>
                    <a:pt x="83" y="565"/>
                  </a:lnTo>
                  <a:lnTo>
                    <a:pt x="70" y="570"/>
                  </a:lnTo>
                  <a:lnTo>
                    <a:pt x="58" y="575"/>
                  </a:lnTo>
                  <a:lnTo>
                    <a:pt x="45" y="580"/>
                  </a:lnTo>
                  <a:lnTo>
                    <a:pt x="30" y="585"/>
                  </a:lnTo>
                  <a:lnTo>
                    <a:pt x="16" y="591"/>
                  </a:lnTo>
                  <a:lnTo>
                    <a:pt x="0" y="597"/>
                  </a:lnTo>
                  <a:lnTo>
                    <a:pt x="1" y="596"/>
                  </a:lnTo>
                  <a:lnTo>
                    <a:pt x="5" y="594"/>
                  </a:lnTo>
                  <a:lnTo>
                    <a:pt x="12" y="591"/>
                  </a:lnTo>
                  <a:lnTo>
                    <a:pt x="19" y="588"/>
                  </a:lnTo>
                  <a:lnTo>
                    <a:pt x="27" y="583"/>
                  </a:lnTo>
                  <a:lnTo>
                    <a:pt x="33" y="580"/>
                  </a:lnTo>
                  <a:lnTo>
                    <a:pt x="39" y="577"/>
                  </a:lnTo>
                  <a:lnTo>
                    <a:pt x="43" y="576"/>
                  </a:lnTo>
                  <a:lnTo>
                    <a:pt x="63" y="565"/>
                  </a:lnTo>
                  <a:lnTo>
                    <a:pt x="83" y="554"/>
                  </a:lnTo>
                  <a:lnTo>
                    <a:pt x="99" y="542"/>
                  </a:lnTo>
                  <a:lnTo>
                    <a:pt x="113" y="533"/>
                  </a:lnTo>
                  <a:lnTo>
                    <a:pt x="124" y="524"/>
                  </a:lnTo>
                  <a:lnTo>
                    <a:pt x="132" y="517"/>
                  </a:lnTo>
                  <a:lnTo>
                    <a:pt x="138" y="513"/>
                  </a:lnTo>
                  <a:lnTo>
                    <a:pt x="140" y="5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7752" name="Freeform 232">
            <a:extLst>
              <a:ext uri="{FF2B5EF4-FFF2-40B4-BE49-F238E27FC236}">
                <a16:creationId xmlns:a16="http://schemas.microsoft.com/office/drawing/2014/main" id="{003B8DBD-DE36-4F09-93A1-C0CF9B585B4C}"/>
              </a:ext>
            </a:extLst>
          </p:cNvPr>
          <p:cNvSpPr>
            <a:spLocks/>
          </p:cNvSpPr>
          <p:nvPr/>
        </p:nvSpPr>
        <p:spPr bwMode="auto">
          <a:xfrm>
            <a:off x="0" y="0"/>
            <a:ext cx="1649413" cy="909638"/>
          </a:xfrm>
          <a:custGeom>
            <a:avLst/>
            <a:gdLst>
              <a:gd name="T0" fmla="*/ 2178 w 2188"/>
              <a:gd name="T1" fmla="*/ 1568 h 1713"/>
              <a:gd name="T2" fmla="*/ 2129 w 2188"/>
              <a:gd name="T3" fmla="*/ 1544 h 1713"/>
              <a:gd name="T4" fmla="*/ 2057 w 2188"/>
              <a:gd name="T5" fmla="*/ 1495 h 1713"/>
              <a:gd name="T6" fmla="*/ 1968 w 2188"/>
              <a:gd name="T7" fmla="*/ 1431 h 1713"/>
              <a:gd name="T8" fmla="*/ 1872 w 2188"/>
              <a:gd name="T9" fmla="*/ 1363 h 1713"/>
              <a:gd name="T10" fmla="*/ 1776 w 2188"/>
              <a:gd name="T11" fmla="*/ 1298 h 1713"/>
              <a:gd name="T12" fmla="*/ 1734 w 2188"/>
              <a:gd name="T13" fmla="*/ 1281 h 1713"/>
              <a:gd name="T14" fmla="*/ 1690 w 2188"/>
              <a:gd name="T15" fmla="*/ 1273 h 1713"/>
              <a:gd name="T16" fmla="*/ 1646 w 2188"/>
              <a:gd name="T17" fmla="*/ 1267 h 1713"/>
              <a:gd name="T18" fmla="*/ 1608 w 2188"/>
              <a:gd name="T19" fmla="*/ 1258 h 1713"/>
              <a:gd name="T20" fmla="*/ 1578 w 2188"/>
              <a:gd name="T21" fmla="*/ 1240 h 1713"/>
              <a:gd name="T22" fmla="*/ 1546 w 2188"/>
              <a:gd name="T23" fmla="*/ 1188 h 1713"/>
              <a:gd name="T24" fmla="*/ 1507 w 2188"/>
              <a:gd name="T25" fmla="*/ 1131 h 1713"/>
              <a:gd name="T26" fmla="*/ 1467 w 2188"/>
              <a:gd name="T27" fmla="*/ 1082 h 1713"/>
              <a:gd name="T28" fmla="*/ 1424 w 2188"/>
              <a:gd name="T29" fmla="*/ 1044 h 1713"/>
              <a:gd name="T30" fmla="*/ 1379 w 2188"/>
              <a:gd name="T31" fmla="*/ 1020 h 1713"/>
              <a:gd name="T32" fmla="*/ 1331 w 2188"/>
              <a:gd name="T33" fmla="*/ 1009 h 1713"/>
              <a:gd name="T34" fmla="*/ 1294 w 2188"/>
              <a:gd name="T35" fmla="*/ 972 h 1713"/>
              <a:gd name="T36" fmla="*/ 1263 w 2188"/>
              <a:gd name="T37" fmla="*/ 930 h 1713"/>
              <a:gd name="T38" fmla="*/ 1242 w 2188"/>
              <a:gd name="T39" fmla="*/ 907 h 1713"/>
              <a:gd name="T40" fmla="*/ 1231 w 2188"/>
              <a:gd name="T41" fmla="*/ 874 h 1713"/>
              <a:gd name="T42" fmla="*/ 1219 w 2188"/>
              <a:gd name="T43" fmla="*/ 851 h 1713"/>
              <a:gd name="T44" fmla="*/ 1204 w 2188"/>
              <a:gd name="T45" fmla="*/ 838 h 1713"/>
              <a:gd name="T46" fmla="*/ 1191 w 2188"/>
              <a:gd name="T47" fmla="*/ 821 h 1713"/>
              <a:gd name="T48" fmla="*/ 1166 w 2188"/>
              <a:gd name="T49" fmla="*/ 803 h 1713"/>
              <a:gd name="T50" fmla="*/ 1130 w 2188"/>
              <a:gd name="T51" fmla="*/ 739 h 1713"/>
              <a:gd name="T52" fmla="*/ 1093 w 2188"/>
              <a:gd name="T53" fmla="*/ 667 h 1713"/>
              <a:gd name="T54" fmla="*/ 1065 w 2188"/>
              <a:gd name="T55" fmla="*/ 644 h 1713"/>
              <a:gd name="T56" fmla="*/ 1037 w 2188"/>
              <a:gd name="T57" fmla="*/ 629 h 1713"/>
              <a:gd name="T58" fmla="*/ 1007 w 2188"/>
              <a:gd name="T59" fmla="*/ 618 h 1713"/>
              <a:gd name="T60" fmla="*/ 978 w 2188"/>
              <a:gd name="T61" fmla="*/ 603 h 1713"/>
              <a:gd name="T62" fmla="*/ 933 w 2188"/>
              <a:gd name="T63" fmla="*/ 582 h 1713"/>
              <a:gd name="T64" fmla="*/ 899 w 2188"/>
              <a:gd name="T65" fmla="*/ 574 h 1713"/>
              <a:gd name="T66" fmla="*/ 885 w 2188"/>
              <a:gd name="T67" fmla="*/ 559 h 1713"/>
              <a:gd name="T68" fmla="*/ 862 w 2188"/>
              <a:gd name="T69" fmla="*/ 538 h 1713"/>
              <a:gd name="T70" fmla="*/ 842 w 2188"/>
              <a:gd name="T71" fmla="*/ 512 h 1713"/>
              <a:gd name="T72" fmla="*/ 832 w 2188"/>
              <a:gd name="T73" fmla="*/ 469 h 1713"/>
              <a:gd name="T74" fmla="*/ 811 w 2188"/>
              <a:gd name="T75" fmla="*/ 457 h 1713"/>
              <a:gd name="T76" fmla="*/ 787 w 2188"/>
              <a:gd name="T77" fmla="*/ 391 h 1713"/>
              <a:gd name="T78" fmla="*/ 743 w 2188"/>
              <a:gd name="T79" fmla="*/ 356 h 1713"/>
              <a:gd name="T80" fmla="*/ 674 w 2188"/>
              <a:gd name="T81" fmla="*/ 305 h 1713"/>
              <a:gd name="T82" fmla="*/ 611 w 2188"/>
              <a:gd name="T83" fmla="*/ 271 h 1713"/>
              <a:gd name="T84" fmla="*/ 588 w 2188"/>
              <a:gd name="T85" fmla="*/ 244 h 1713"/>
              <a:gd name="T86" fmla="*/ 561 w 2188"/>
              <a:gd name="T87" fmla="*/ 203 h 1713"/>
              <a:gd name="T88" fmla="*/ 539 w 2188"/>
              <a:gd name="T89" fmla="*/ 187 h 1713"/>
              <a:gd name="T90" fmla="*/ 505 w 2188"/>
              <a:gd name="T91" fmla="*/ 165 h 1713"/>
              <a:gd name="T92" fmla="*/ 477 w 2188"/>
              <a:gd name="T93" fmla="*/ 144 h 1713"/>
              <a:gd name="T94" fmla="*/ 429 w 2188"/>
              <a:gd name="T95" fmla="*/ 133 h 1713"/>
              <a:gd name="T96" fmla="*/ 383 w 2188"/>
              <a:gd name="T97" fmla="*/ 114 h 1713"/>
              <a:gd name="T98" fmla="*/ 353 w 2188"/>
              <a:gd name="T99" fmla="*/ 100 h 1713"/>
              <a:gd name="T100" fmla="*/ 285 w 2188"/>
              <a:gd name="T101" fmla="*/ 73 h 1713"/>
              <a:gd name="T102" fmla="*/ 222 w 2188"/>
              <a:gd name="T103" fmla="*/ 42 h 1713"/>
              <a:gd name="T104" fmla="*/ 180 w 2188"/>
              <a:gd name="T105" fmla="*/ 32 h 1713"/>
              <a:gd name="T106" fmla="*/ 139 w 2188"/>
              <a:gd name="T107" fmla="*/ 31 h 1713"/>
              <a:gd name="T108" fmla="*/ 101 w 2188"/>
              <a:gd name="T109" fmla="*/ 27 h 1713"/>
              <a:gd name="T110" fmla="*/ 65 w 2188"/>
              <a:gd name="T111" fmla="*/ 15 h 1713"/>
              <a:gd name="T112" fmla="*/ 28 w 2188"/>
              <a:gd name="T113" fmla="*/ 2 h 1713"/>
              <a:gd name="T114" fmla="*/ 0 w 2188"/>
              <a:gd name="T115" fmla="*/ 2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88" h="1713">
                <a:moveTo>
                  <a:pt x="2188" y="1713"/>
                </a:moveTo>
                <a:lnTo>
                  <a:pt x="2188" y="1568"/>
                </a:lnTo>
                <a:lnTo>
                  <a:pt x="2178" y="1568"/>
                </a:lnTo>
                <a:lnTo>
                  <a:pt x="2165" y="1563"/>
                </a:lnTo>
                <a:lnTo>
                  <a:pt x="2149" y="1555"/>
                </a:lnTo>
                <a:lnTo>
                  <a:pt x="2129" y="1544"/>
                </a:lnTo>
                <a:lnTo>
                  <a:pt x="2107" y="1530"/>
                </a:lnTo>
                <a:lnTo>
                  <a:pt x="2083" y="1514"/>
                </a:lnTo>
                <a:lnTo>
                  <a:pt x="2057" y="1495"/>
                </a:lnTo>
                <a:lnTo>
                  <a:pt x="2029" y="1475"/>
                </a:lnTo>
                <a:lnTo>
                  <a:pt x="1999" y="1454"/>
                </a:lnTo>
                <a:lnTo>
                  <a:pt x="1968" y="1431"/>
                </a:lnTo>
                <a:lnTo>
                  <a:pt x="1937" y="1409"/>
                </a:lnTo>
                <a:lnTo>
                  <a:pt x="1905" y="1386"/>
                </a:lnTo>
                <a:lnTo>
                  <a:pt x="1872" y="1363"/>
                </a:lnTo>
                <a:lnTo>
                  <a:pt x="1839" y="1340"/>
                </a:lnTo>
                <a:lnTo>
                  <a:pt x="1808" y="1319"/>
                </a:lnTo>
                <a:lnTo>
                  <a:pt x="1776" y="1298"/>
                </a:lnTo>
                <a:lnTo>
                  <a:pt x="1763" y="1291"/>
                </a:lnTo>
                <a:lnTo>
                  <a:pt x="1749" y="1286"/>
                </a:lnTo>
                <a:lnTo>
                  <a:pt x="1734" y="1281"/>
                </a:lnTo>
                <a:lnTo>
                  <a:pt x="1720" y="1278"/>
                </a:lnTo>
                <a:lnTo>
                  <a:pt x="1705" y="1275"/>
                </a:lnTo>
                <a:lnTo>
                  <a:pt x="1690" y="1273"/>
                </a:lnTo>
                <a:lnTo>
                  <a:pt x="1675" y="1271"/>
                </a:lnTo>
                <a:lnTo>
                  <a:pt x="1660" y="1270"/>
                </a:lnTo>
                <a:lnTo>
                  <a:pt x="1646" y="1267"/>
                </a:lnTo>
                <a:lnTo>
                  <a:pt x="1633" y="1265"/>
                </a:lnTo>
                <a:lnTo>
                  <a:pt x="1620" y="1263"/>
                </a:lnTo>
                <a:lnTo>
                  <a:pt x="1608" y="1258"/>
                </a:lnTo>
                <a:lnTo>
                  <a:pt x="1597" y="1253"/>
                </a:lnTo>
                <a:lnTo>
                  <a:pt x="1588" y="1246"/>
                </a:lnTo>
                <a:lnTo>
                  <a:pt x="1578" y="1240"/>
                </a:lnTo>
                <a:lnTo>
                  <a:pt x="1572" y="1229"/>
                </a:lnTo>
                <a:lnTo>
                  <a:pt x="1559" y="1208"/>
                </a:lnTo>
                <a:lnTo>
                  <a:pt x="1546" y="1188"/>
                </a:lnTo>
                <a:lnTo>
                  <a:pt x="1534" y="1168"/>
                </a:lnTo>
                <a:lnTo>
                  <a:pt x="1521" y="1150"/>
                </a:lnTo>
                <a:lnTo>
                  <a:pt x="1507" y="1131"/>
                </a:lnTo>
                <a:lnTo>
                  <a:pt x="1494" y="1114"/>
                </a:lnTo>
                <a:lnTo>
                  <a:pt x="1481" y="1097"/>
                </a:lnTo>
                <a:lnTo>
                  <a:pt x="1467" y="1082"/>
                </a:lnTo>
                <a:lnTo>
                  <a:pt x="1453" y="1068"/>
                </a:lnTo>
                <a:lnTo>
                  <a:pt x="1438" y="1055"/>
                </a:lnTo>
                <a:lnTo>
                  <a:pt x="1424" y="1044"/>
                </a:lnTo>
                <a:lnTo>
                  <a:pt x="1409" y="1035"/>
                </a:lnTo>
                <a:lnTo>
                  <a:pt x="1394" y="1026"/>
                </a:lnTo>
                <a:lnTo>
                  <a:pt x="1379" y="1020"/>
                </a:lnTo>
                <a:lnTo>
                  <a:pt x="1363" y="1016"/>
                </a:lnTo>
                <a:lnTo>
                  <a:pt x="1347" y="1014"/>
                </a:lnTo>
                <a:lnTo>
                  <a:pt x="1331" y="1009"/>
                </a:lnTo>
                <a:lnTo>
                  <a:pt x="1317" y="1000"/>
                </a:lnTo>
                <a:lnTo>
                  <a:pt x="1304" y="987"/>
                </a:lnTo>
                <a:lnTo>
                  <a:pt x="1294" y="972"/>
                </a:lnTo>
                <a:lnTo>
                  <a:pt x="1282" y="957"/>
                </a:lnTo>
                <a:lnTo>
                  <a:pt x="1273" y="942"/>
                </a:lnTo>
                <a:lnTo>
                  <a:pt x="1263" y="930"/>
                </a:lnTo>
                <a:lnTo>
                  <a:pt x="1254" y="922"/>
                </a:lnTo>
                <a:lnTo>
                  <a:pt x="1247" y="916"/>
                </a:lnTo>
                <a:lnTo>
                  <a:pt x="1242" y="907"/>
                </a:lnTo>
                <a:lnTo>
                  <a:pt x="1237" y="896"/>
                </a:lnTo>
                <a:lnTo>
                  <a:pt x="1234" y="885"/>
                </a:lnTo>
                <a:lnTo>
                  <a:pt x="1231" y="874"/>
                </a:lnTo>
                <a:lnTo>
                  <a:pt x="1228" y="864"/>
                </a:lnTo>
                <a:lnTo>
                  <a:pt x="1224" y="856"/>
                </a:lnTo>
                <a:lnTo>
                  <a:pt x="1219" y="851"/>
                </a:lnTo>
                <a:lnTo>
                  <a:pt x="1214" y="848"/>
                </a:lnTo>
                <a:lnTo>
                  <a:pt x="1210" y="843"/>
                </a:lnTo>
                <a:lnTo>
                  <a:pt x="1204" y="838"/>
                </a:lnTo>
                <a:lnTo>
                  <a:pt x="1199" y="832"/>
                </a:lnTo>
                <a:lnTo>
                  <a:pt x="1195" y="826"/>
                </a:lnTo>
                <a:lnTo>
                  <a:pt x="1191" y="821"/>
                </a:lnTo>
                <a:lnTo>
                  <a:pt x="1188" y="817"/>
                </a:lnTo>
                <a:lnTo>
                  <a:pt x="1184" y="815"/>
                </a:lnTo>
                <a:lnTo>
                  <a:pt x="1166" y="803"/>
                </a:lnTo>
                <a:lnTo>
                  <a:pt x="1152" y="786"/>
                </a:lnTo>
                <a:lnTo>
                  <a:pt x="1141" y="764"/>
                </a:lnTo>
                <a:lnTo>
                  <a:pt x="1130" y="739"/>
                </a:lnTo>
                <a:lnTo>
                  <a:pt x="1120" y="713"/>
                </a:lnTo>
                <a:lnTo>
                  <a:pt x="1108" y="688"/>
                </a:lnTo>
                <a:lnTo>
                  <a:pt x="1093" y="667"/>
                </a:lnTo>
                <a:lnTo>
                  <a:pt x="1075" y="651"/>
                </a:lnTo>
                <a:lnTo>
                  <a:pt x="1070" y="649"/>
                </a:lnTo>
                <a:lnTo>
                  <a:pt x="1065" y="644"/>
                </a:lnTo>
                <a:lnTo>
                  <a:pt x="1057" y="639"/>
                </a:lnTo>
                <a:lnTo>
                  <a:pt x="1047" y="635"/>
                </a:lnTo>
                <a:lnTo>
                  <a:pt x="1037" y="629"/>
                </a:lnTo>
                <a:lnTo>
                  <a:pt x="1027" y="624"/>
                </a:lnTo>
                <a:lnTo>
                  <a:pt x="1016" y="621"/>
                </a:lnTo>
                <a:lnTo>
                  <a:pt x="1007" y="618"/>
                </a:lnTo>
                <a:lnTo>
                  <a:pt x="1000" y="614"/>
                </a:lnTo>
                <a:lnTo>
                  <a:pt x="990" y="609"/>
                </a:lnTo>
                <a:lnTo>
                  <a:pt x="978" y="603"/>
                </a:lnTo>
                <a:lnTo>
                  <a:pt x="964" y="595"/>
                </a:lnTo>
                <a:lnTo>
                  <a:pt x="949" y="588"/>
                </a:lnTo>
                <a:lnTo>
                  <a:pt x="933" y="582"/>
                </a:lnTo>
                <a:lnTo>
                  <a:pt x="917" y="577"/>
                </a:lnTo>
                <a:lnTo>
                  <a:pt x="902" y="575"/>
                </a:lnTo>
                <a:lnTo>
                  <a:pt x="899" y="574"/>
                </a:lnTo>
                <a:lnTo>
                  <a:pt x="894" y="570"/>
                </a:lnTo>
                <a:lnTo>
                  <a:pt x="891" y="565"/>
                </a:lnTo>
                <a:lnTo>
                  <a:pt x="885" y="559"/>
                </a:lnTo>
                <a:lnTo>
                  <a:pt x="879" y="552"/>
                </a:lnTo>
                <a:lnTo>
                  <a:pt x="871" y="544"/>
                </a:lnTo>
                <a:lnTo>
                  <a:pt x="862" y="538"/>
                </a:lnTo>
                <a:lnTo>
                  <a:pt x="849" y="532"/>
                </a:lnTo>
                <a:lnTo>
                  <a:pt x="846" y="525"/>
                </a:lnTo>
                <a:lnTo>
                  <a:pt x="842" y="512"/>
                </a:lnTo>
                <a:lnTo>
                  <a:pt x="839" y="492"/>
                </a:lnTo>
                <a:lnTo>
                  <a:pt x="835" y="474"/>
                </a:lnTo>
                <a:lnTo>
                  <a:pt x="832" y="469"/>
                </a:lnTo>
                <a:lnTo>
                  <a:pt x="825" y="464"/>
                </a:lnTo>
                <a:lnTo>
                  <a:pt x="818" y="460"/>
                </a:lnTo>
                <a:lnTo>
                  <a:pt x="811" y="457"/>
                </a:lnTo>
                <a:lnTo>
                  <a:pt x="798" y="442"/>
                </a:lnTo>
                <a:lnTo>
                  <a:pt x="792" y="416"/>
                </a:lnTo>
                <a:lnTo>
                  <a:pt x="787" y="391"/>
                </a:lnTo>
                <a:lnTo>
                  <a:pt x="778" y="377"/>
                </a:lnTo>
                <a:lnTo>
                  <a:pt x="762" y="369"/>
                </a:lnTo>
                <a:lnTo>
                  <a:pt x="743" y="356"/>
                </a:lnTo>
                <a:lnTo>
                  <a:pt x="721" y="340"/>
                </a:lnTo>
                <a:lnTo>
                  <a:pt x="698" y="323"/>
                </a:lnTo>
                <a:lnTo>
                  <a:pt x="674" y="305"/>
                </a:lnTo>
                <a:lnTo>
                  <a:pt x="651" y="290"/>
                </a:lnTo>
                <a:lnTo>
                  <a:pt x="629" y="278"/>
                </a:lnTo>
                <a:lnTo>
                  <a:pt x="611" y="271"/>
                </a:lnTo>
                <a:lnTo>
                  <a:pt x="605" y="266"/>
                </a:lnTo>
                <a:lnTo>
                  <a:pt x="597" y="257"/>
                </a:lnTo>
                <a:lnTo>
                  <a:pt x="588" y="244"/>
                </a:lnTo>
                <a:lnTo>
                  <a:pt x="578" y="229"/>
                </a:lnTo>
                <a:lnTo>
                  <a:pt x="569" y="216"/>
                </a:lnTo>
                <a:lnTo>
                  <a:pt x="561" y="203"/>
                </a:lnTo>
                <a:lnTo>
                  <a:pt x="554" y="194"/>
                </a:lnTo>
                <a:lnTo>
                  <a:pt x="550" y="190"/>
                </a:lnTo>
                <a:lnTo>
                  <a:pt x="539" y="187"/>
                </a:lnTo>
                <a:lnTo>
                  <a:pt x="528" y="181"/>
                </a:lnTo>
                <a:lnTo>
                  <a:pt x="516" y="174"/>
                </a:lnTo>
                <a:lnTo>
                  <a:pt x="505" y="165"/>
                </a:lnTo>
                <a:lnTo>
                  <a:pt x="494" y="157"/>
                </a:lnTo>
                <a:lnTo>
                  <a:pt x="484" y="150"/>
                </a:lnTo>
                <a:lnTo>
                  <a:pt x="477" y="144"/>
                </a:lnTo>
                <a:lnTo>
                  <a:pt x="471" y="142"/>
                </a:lnTo>
                <a:lnTo>
                  <a:pt x="448" y="138"/>
                </a:lnTo>
                <a:lnTo>
                  <a:pt x="429" y="133"/>
                </a:lnTo>
                <a:lnTo>
                  <a:pt x="410" y="127"/>
                </a:lnTo>
                <a:lnTo>
                  <a:pt x="395" y="120"/>
                </a:lnTo>
                <a:lnTo>
                  <a:pt x="383" y="114"/>
                </a:lnTo>
                <a:lnTo>
                  <a:pt x="371" y="107"/>
                </a:lnTo>
                <a:lnTo>
                  <a:pt x="362" y="103"/>
                </a:lnTo>
                <a:lnTo>
                  <a:pt x="353" y="100"/>
                </a:lnTo>
                <a:lnTo>
                  <a:pt x="330" y="93"/>
                </a:lnTo>
                <a:lnTo>
                  <a:pt x="306" y="84"/>
                </a:lnTo>
                <a:lnTo>
                  <a:pt x="285" y="73"/>
                </a:lnTo>
                <a:lnTo>
                  <a:pt x="263" y="61"/>
                </a:lnTo>
                <a:lnTo>
                  <a:pt x="242" y="51"/>
                </a:lnTo>
                <a:lnTo>
                  <a:pt x="222" y="42"/>
                </a:lnTo>
                <a:lnTo>
                  <a:pt x="205" y="35"/>
                </a:lnTo>
                <a:lnTo>
                  <a:pt x="191" y="32"/>
                </a:lnTo>
                <a:lnTo>
                  <a:pt x="180" y="32"/>
                </a:lnTo>
                <a:lnTo>
                  <a:pt x="167" y="32"/>
                </a:lnTo>
                <a:lnTo>
                  <a:pt x="153" y="32"/>
                </a:lnTo>
                <a:lnTo>
                  <a:pt x="139" y="31"/>
                </a:lnTo>
                <a:lnTo>
                  <a:pt x="126" y="30"/>
                </a:lnTo>
                <a:lnTo>
                  <a:pt x="113" y="29"/>
                </a:lnTo>
                <a:lnTo>
                  <a:pt x="101" y="27"/>
                </a:lnTo>
                <a:lnTo>
                  <a:pt x="91" y="24"/>
                </a:lnTo>
                <a:lnTo>
                  <a:pt x="78" y="20"/>
                </a:lnTo>
                <a:lnTo>
                  <a:pt x="65" y="15"/>
                </a:lnTo>
                <a:lnTo>
                  <a:pt x="52" y="11"/>
                </a:lnTo>
                <a:lnTo>
                  <a:pt x="39" y="6"/>
                </a:lnTo>
                <a:lnTo>
                  <a:pt x="28" y="2"/>
                </a:lnTo>
                <a:lnTo>
                  <a:pt x="16" y="0"/>
                </a:lnTo>
                <a:lnTo>
                  <a:pt x="7" y="0"/>
                </a:lnTo>
                <a:lnTo>
                  <a:pt x="0" y="2"/>
                </a:lnTo>
                <a:lnTo>
                  <a:pt x="0" y="1713"/>
                </a:lnTo>
                <a:lnTo>
                  <a:pt x="2188" y="1713"/>
                </a:lnTo>
                <a:close/>
              </a:path>
            </a:pathLst>
          </a:custGeom>
          <a:solidFill>
            <a:srgbClr val="995933">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53" name="Freeform 233">
            <a:extLst>
              <a:ext uri="{FF2B5EF4-FFF2-40B4-BE49-F238E27FC236}">
                <a16:creationId xmlns:a16="http://schemas.microsoft.com/office/drawing/2014/main" id="{2E8DADC1-6883-46A7-B532-DBB8A33EBCFA}"/>
              </a:ext>
            </a:extLst>
          </p:cNvPr>
          <p:cNvSpPr>
            <a:spLocks/>
          </p:cNvSpPr>
          <p:nvPr/>
        </p:nvSpPr>
        <p:spPr bwMode="auto">
          <a:xfrm>
            <a:off x="930275" y="1852613"/>
            <a:ext cx="34925" cy="17462"/>
          </a:xfrm>
          <a:custGeom>
            <a:avLst/>
            <a:gdLst>
              <a:gd name="T0" fmla="*/ 21 w 79"/>
              <a:gd name="T1" fmla="*/ 24 h 29"/>
              <a:gd name="T2" fmla="*/ 26 w 79"/>
              <a:gd name="T3" fmla="*/ 25 h 29"/>
              <a:gd name="T4" fmla="*/ 34 w 79"/>
              <a:gd name="T5" fmla="*/ 26 h 29"/>
              <a:gd name="T6" fmla="*/ 42 w 79"/>
              <a:gd name="T7" fmla="*/ 27 h 29"/>
              <a:gd name="T8" fmla="*/ 51 w 79"/>
              <a:gd name="T9" fmla="*/ 28 h 29"/>
              <a:gd name="T10" fmla="*/ 59 w 79"/>
              <a:gd name="T11" fmla="*/ 29 h 29"/>
              <a:gd name="T12" fmla="*/ 68 w 79"/>
              <a:gd name="T13" fmla="*/ 29 h 29"/>
              <a:gd name="T14" fmla="*/ 72 w 79"/>
              <a:gd name="T15" fmla="*/ 29 h 29"/>
              <a:gd name="T16" fmla="*/ 76 w 79"/>
              <a:gd name="T17" fmla="*/ 27 h 29"/>
              <a:gd name="T18" fmla="*/ 78 w 79"/>
              <a:gd name="T19" fmla="*/ 23 h 29"/>
              <a:gd name="T20" fmla="*/ 79 w 79"/>
              <a:gd name="T21" fmla="*/ 19 h 29"/>
              <a:gd name="T22" fmla="*/ 79 w 79"/>
              <a:gd name="T23" fmla="*/ 16 h 29"/>
              <a:gd name="T24" fmla="*/ 79 w 79"/>
              <a:gd name="T25" fmla="*/ 15 h 29"/>
              <a:gd name="T26" fmla="*/ 74 w 79"/>
              <a:gd name="T27" fmla="*/ 13 h 29"/>
              <a:gd name="T28" fmla="*/ 65 w 79"/>
              <a:gd name="T29" fmla="*/ 11 h 29"/>
              <a:gd name="T30" fmla="*/ 55 w 79"/>
              <a:gd name="T31" fmla="*/ 9 h 29"/>
              <a:gd name="T32" fmla="*/ 47 w 79"/>
              <a:gd name="T33" fmla="*/ 6 h 29"/>
              <a:gd name="T34" fmla="*/ 40 w 79"/>
              <a:gd name="T35" fmla="*/ 3 h 29"/>
              <a:gd name="T36" fmla="*/ 31 w 79"/>
              <a:gd name="T37" fmla="*/ 1 h 29"/>
              <a:gd name="T38" fmla="*/ 21 w 79"/>
              <a:gd name="T39" fmla="*/ 0 h 29"/>
              <a:gd name="T40" fmla="*/ 15 w 79"/>
              <a:gd name="T41" fmla="*/ 2 h 29"/>
              <a:gd name="T42" fmla="*/ 9 w 79"/>
              <a:gd name="T43" fmla="*/ 8 h 29"/>
              <a:gd name="T44" fmla="*/ 3 w 79"/>
              <a:gd name="T45" fmla="*/ 13 h 29"/>
              <a:gd name="T46" fmla="*/ 0 w 79"/>
              <a:gd name="T47" fmla="*/ 18 h 29"/>
              <a:gd name="T48" fmla="*/ 1 w 79"/>
              <a:gd name="T49" fmla="*/ 21 h 29"/>
              <a:gd name="T50" fmla="*/ 5 w 79"/>
              <a:gd name="T51" fmla="*/ 23 h 29"/>
              <a:gd name="T52" fmla="*/ 11 w 79"/>
              <a:gd name="T53" fmla="*/ 23 h 29"/>
              <a:gd name="T54" fmla="*/ 17 w 79"/>
              <a:gd name="T55" fmla="*/ 24 h 29"/>
              <a:gd name="T56" fmla="*/ 21 w 79"/>
              <a:gd name="T5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9" h="29">
                <a:moveTo>
                  <a:pt x="21" y="24"/>
                </a:moveTo>
                <a:lnTo>
                  <a:pt x="26" y="25"/>
                </a:lnTo>
                <a:lnTo>
                  <a:pt x="34" y="26"/>
                </a:lnTo>
                <a:lnTo>
                  <a:pt x="42" y="27"/>
                </a:lnTo>
                <a:lnTo>
                  <a:pt x="51" y="28"/>
                </a:lnTo>
                <a:lnTo>
                  <a:pt x="59" y="29"/>
                </a:lnTo>
                <a:lnTo>
                  <a:pt x="68" y="29"/>
                </a:lnTo>
                <a:lnTo>
                  <a:pt x="72" y="29"/>
                </a:lnTo>
                <a:lnTo>
                  <a:pt x="76" y="27"/>
                </a:lnTo>
                <a:lnTo>
                  <a:pt x="78" y="23"/>
                </a:lnTo>
                <a:lnTo>
                  <a:pt x="79" y="19"/>
                </a:lnTo>
                <a:lnTo>
                  <a:pt x="79" y="16"/>
                </a:lnTo>
                <a:lnTo>
                  <a:pt x="79" y="15"/>
                </a:lnTo>
                <a:lnTo>
                  <a:pt x="74" y="13"/>
                </a:lnTo>
                <a:lnTo>
                  <a:pt x="65" y="11"/>
                </a:lnTo>
                <a:lnTo>
                  <a:pt x="55" y="9"/>
                </a:lnTo>
                <a:lnTo>
                  <a:pt x="47" y="6"/>
                </a:lnTo>
                <a:lnTo>
                  <a:pt x="40" y="3"/>
                </a:lnTo>
                <a:lnTo>
                  <a:pt x="31" y="1"/>
                </a:lnTo>
                <a:lnTo>
                  <a:pt x="21" y="0"/>
                </a:lnTo>
                <a:lnTo>
                  <a:pt x="15" y="2"/>
                </a:lnTo>
                <a:lnTo>
                  <a:pt x="9" y="8"/>
                </a:lnTo>
                <a:lnTo>
                  <a:pt x="3" y="13"/>
                </a:lnTo>
                <a:lnTo>
                  <a:pt x="0" y="18"/>
                </a:lnTo>
                <a:lnTo>
                  <a:pt x="1" y="21"/>
                </a:lnTo>
                <a:lnTo>
                  <a:pt x="5" y="23"/>
                </a:lnTo>
                <a:lnTo>
                  <a:pt x="11" y="23"/>
                </a:lnTo>
                <a:lnTo>
                  <a:pt x="17" y="24"/>
                </a:lnTo>
                <a:lnTo>
                  <a:pt x="21" y="24"/>
                </a:lnTo>
                <a:close/>
              </a:path>
            </a:pathLst>
          </a:custGeom>
          <a:solidFill>
            <a:srgbClr val="284C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54" name="Freeform 234">
            <a:extLst>
              <a:ext uri="{FF2B5EF4-FFF2-40B4-BE49-F238E27FC236}">
                <a16:creationId xmlns:a16="http://schemas.microsoft.com/office/drawing/2014/main" id="{87FD1092-74F8-4703-8ACF-D41994FA54A7}"/>
              </a:ext>
            </a:extLst>
          </p:cNvPr>
          <p:cNvSpPr>
            <a:spLocks/>
          </p:cNvSpPr>
          <p:nvPr/>
        </p:nvSpPr>
        <p:spPr bwMode="auto">
          <a:xfrm>
            <a:off x="930275" y="1852613"/>
            <a:ext cx="28575" cy="17462"/>
          </a:xfrm>
          <a:custGeom>
            <a:avLst/>
            <a:gdLst>
              <a:gd name="T0" fmla="*/ 47 w 64"/>
              <a:gd name="T1" fmla="*/ 6 h 27"/>
              <a:gd name="T2" fmla="*/ 40 w 64"/>
              <a:gd name="T3" fmla="*/ 3 h 27"/>
              <a:gd name="T4" fmla="*/ 31 w 64"/>
              <a:gd name="T5" fmla="*/ 1 h 27"/>
              <a:gd name="T6" fmla="*/ 21 w 64"/>
              <a:gd name="T7" fmla="*/ 0 h 27"/>
              <a:gd name="T8" fmla="*/ 15 w 64"/>
              <a:gd name="T9" fmla="*/ 2 h 27"/>
              <a:gd name="T10" fmla="*/ 9 w 64"/>
              <a:gd name="T11" fmla="*/ 8 h 27"/>
              <a:gd name="T12" fmla="*/ 3 w 64"/>
              <a:gd name="T13" fmla="*/ 13 h 27"/>
              <a:gd name="T14" fmla="*/ 0 w 64"/>
              <a:gd name="T15" fmla="*/ 18 h 27"/>
              <a:gd name="T16" fmla="*/ 1 w 64"/>
              <a:gd name="T17" fmla="*/ 21 h 27"/>
              <a:gd name="T18" fmla="*/ 5 w 64"/>
              <a:gd name="T19" fmla="*/ 23 h 27"/>
              <a:gd name="T20" fmla="*/ 11 w 64"/>
              <a:gd name="T21" fmla="*/ 23 h 27"/>
              <a:gd name="T22" fmla="*/ 17 w 64"/>
              <a:gd name="T23" fmla="*/ 24 h 27"/>
              <a:gd name="T24" fmla="*/ 21 w 64"/>
              <a:gd name="T25" fmla="*/ 24 h 27"/>
              <a:gd name="T26" fmla="*/ 26 w 64"/>
              <a:gd name="T27" fmla="*/ 25 h 27"/>
              <a:gd name="T28" fmla="*/ 32 w 64"/>
              <a:gd name="T29" fmla="*/ 26 h 27"/>
              <a:gd name="T30" fmla="*/ 39 w 64"/>
              <a:gd name="T31" fmla="*/ 26 h 27"/>
              <a:gd name="T32" fmla="*/ 46 w 64"/>
              <a:gd name="T33" fmla="*/ 27 h 27"/>
              <a:gd name="T34" fmla="*/ 51 w 64"/>
              <a:gd name="T35" fmla="*/ 27 h 27"/>
              <a:gd name="T36" fmla="*/ 57 w 64"/>
              <a:gd name="T37" fmla="*/ 26 h 27"/>
              <a:gd name="T38" fmla="*/ 62 w 64"/>
              <a:gd name="T39" fmla="*/ 26 h 27"/>
              <a:gd name="T40" fmla="*/ 64 w 64"/>
              <a:gd name="T41" fmla="*/ 24 h 27"/>
              <a:gd name="T42" fmla="*/ 64 w 64"/>
              <a:gd name="T43" fmla="*/ 21 h 27"/>
              <a:gd name="T44" fmla="*/ 63 w 64"/>
              <a:gd name="T45" fmla="*/ 17 h 27"/>
              <a:gd name="T46" fmla="*/ 57 w 64"/>
              <a:gd name="T47" fmla="*/ 11 h 27"/>
              <a:gd name="T48" fmla="*/ 47 w 64"/>
              <a:gd name="T49"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27">
                <a:moveTo>
                  <a:pt x="47" y="6"/>
                </a:moveTo>
                <a:lnTo>
                  <a:pt x="40" y="3"/>
                </a:lnTo>
                <a:lnTo>
                  <a:pt x="31" y="1"/>
                </a:lnTo>
                <a:lnTo>
                  <a:pt x="21" y="0"/>
                </a:lnTo>
                <a:lnTo>
                  <a:pt x="15" y="2"/>
                </a:lnTo>
                <a:lnTo>
                  <a:pt x="9" y="8"/>
                </a:lnTo>
                <a:lnTo>
                  <a:pt x="3" y="13"/>
                </a:lnTo>
                <a:lnTo>
                  <a:pt x="0" y="18"/>
                </a:lnTo>
                <a:lnTo>
                  <a:pt x="1" y="21"/>
                </a:lnTo>
                <a:lnTo>
                  <a:pt x="5" y="23"/>
                </a:lnTo>
                <a:lnTo>
                  <a:pt x="11" y="23"/>
                </a:lnTo>
                <a:lnTo>
                  <a:pt x="17" y="24"/>
                </a:lnTo>
                <a:lnTo>
                  <a:pt x="21" y="24"/>
                </a:lnTo>
                <a:lnTo>
                  <a:pt x="26" y="25"/>
                </a:lnTo>
                <a:lnTo>
                  <a:pt x="32" y="26"/>
                </a:lnTo>
                <a:lnTo>
                  <a:pt x="39" y="26"/>
                </a:lnTo>
                <a:lnTo>
                  <a:pt x="46" y="27"/>
                </a:lnTo>
                <a:lnTo>
                  <a:pt x="51" y="27"/>
                </a:lnTo>
                <a:lnTo>
                  <a:pt x="57" y="26"/>
                </a:lnTo>
                <a:lnTo>
                  <a:pt x="62" y="26"/>
                </a:lnTo>
                <a:lnTo>
                  <a:pt x="64" y="24"/>
                </a:lnTo>
                <a:lnTo>
                  <a:pt x="64" y="21"/>
                </a:lnTo>
                <a:lnTo>
                  <a:pt x="63" y="17"/>
                </a:lnTo>
                <a:lnTo>
                  <a:pt x="57" y="11"/>
                </a:lnTo>
                <a:lnTo>
                  <a:pt x="47" y="6"/>
                </a:lnTo>
                <a:close/>
              </a:path>
            </a:pathLst>
          </a:custGeom>
          <a:solidFill>
            <a:srgbClr val="BFCC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55" name="Freeform 235">
            <a:extLst>
              <a:ext uri="{FF2B5EF4-FFF2-40B4-BE49-F238E27FC236}">
                <a16:creationId xmlns:a16="http://schemas.microsoft.com/office/drawing/2014/main" id="{D2EF3D31-9E28-4BB4-ACE2-809007191482}"/>
              </a:ext>
            </a:extLst>
          </p:cNvPr>
          <p:cNvSpPr>
            <a:spLocks/>
          </p:cNvSpPr>
          <p:nvPr/>
        </p:nvSpPr>
        <p:spPr bwMode="auto">
          <a:xfrm>
            <a:off x="1485900" y="1817688"/>
            <a:ext cx="44450" cy="30162"/>
          </a:xfrm>
          <a:custGeom>
            <a:avLst/>
            <a:gdLst>
              <a:gd name="T0" fmla="*/ 82 w 103"/>
              <a:gd name="T1" fmla="*/ 52 h 53"/>
              <a:gd name="T2" fmla="*/ 79 w 103"/>
              <a:gd name="T3" fmla="*/ 53 h 53"/>
              <a:gd name="T4" fmla="*/ 73 w 103"/>
              <a:gd name="T5" fmla="*/ 52 h 53"/>
              <a:gd name="T6" fmla="*/ 64 w 103"/>
              <a:gd name="T7" fmla="*/ 51 h 53"/>
              <a:gd name="T8" fmla="*/ 53 w 103"/>
              <a:gd name="T9" fmla="*/ 50 h 53"/>
              <a:gd name="T10" fmla="*/ 43 w 103"/>
              <a:gd name="T11" fmla="*/ 48 h 53"/>
              <a:gd name="T12" fmla="*/ 34 w 103"/>
              <a:gd name="T13" fmla="*/ 45 h 53"/>
              <a:gd name="T14" fmla="*/ 27 w 103"/>
              <a:gd name="T15" fmla="*/ 43 h 53"/>
              <a:gd name="T16" fmla="*/ 22 w 103"/>
              <a:gd name="T17" fmla="*/ 41 h 53"/>
              <a:gd name="T18" fmla="*/ 18 w 103"/>
              <a:gd name="T19" fmla="*/ 38 h 53"/>
              <a:gd name="T20" fmla="*/ 14 w 103"/>
              <a:gd name="T21" fmla="*/ 36 h 53"/>
              <a:gd name="T22" fmla="*/ 8 w 103"/>
              <a:gd name="T23" fmla="*/ 36 h 53"/>
              <a:gd name="T24" fmla="*/ 0 w 103"/>
              <a:gd name="T25" fmla="*/ 36 h 53"/>
              <a:gd name="T26" fmla="*/ 5 w 103"/>
              <a:gd name="T27" fmla="*/ 34 h 53"/>
              <a:gd name="T28" fmla="*/ 10 w 103"/>
              <a:gd name="T29" fmla="*/ 31 h 53"/>
              <a:gd name="T30" fmla="*/ 13 w 103"/>
              <a:gd name="T31" fmla="*/ 28 h 53"/>
              <a:gd name="T32" fmla="*/ 18 w 103"/>
              <a:gd name="T33" fmla="*/ 23 h 53"/>
              <a:gd name="T34" fmla="*/ 22 w 103"/>
              <a:gd name="T35" fmla="*/ 19 h 53"/>
              <a:gd name="T36" fmla="*/ 28 w 103"/>
              <a:gd name="T37" fmla="*/ 14 h 53"/>
              <a:gd name="T38" fmla="*/ 33 w 103"/>
              <a:gd name="T39" fmla="*/ 10 h 53"/>
              <a:gd name="T40" fmla="*/ 38 w 103"/>
              <a:gd name="T41" fmla="*/ 5 h 53"/>
              <a:gd name="T42" fmla="*/ 44 w 103"/>
              <a:gd name="T43" fmla="*/ 1 h 53"/>
              <a:gd name="T44" fmla="*/ 51 w 103"/>
              <a:gd name="T45" fmla="*/ 0 h 53"/>
              <a:gd name="T46" fmla="*/ 57 w 103"/>
              <a:gd name="T47" fmla="*/ 0 h 53"/>
              <a:gd name="T48" fmla="*/ 64 w 103"/>
              <a:gd name="T49" fmla="*/ 3 h 53"/>
              <a:gd name="T50" fmla="*/ 70 w 103"/>
              <a:gd name="T51" fmla="*/ 5 h 53"/>
              <a:gd name="T52" fmla="*/ 75 w 103"/>
              <a:gd name="T53" fmla="*/ 7 h 53"/>
              <a:gd name="T54" fmla="*/ 81 w 103"/>
              <a:gd name="T55" fmla="*/ 11 h 53"/>
              <a:gd name="T56" fmla="*/ 86 w 103"/>
              <a:gd name="T57" fmla="*/ 14 h 53"/>
              <a:gd name="T58" fmla="*/ 93 w 103"/>
              <a:gd name="T59" fmla="*/ 20 h 53"/>
              <a:gd name="T60" fmla="*/ 99 w 103"/>
              <a:gd name="T61" fmla="*/ 26 h 53"/>
              <a:gd name="T62" fmla="*/ 103 w 103"/>
              <a:gd name="T63" fmla="*/ 30 h 53"/>
              <a:gd name="T64" fmla="*/ 98 w 103"/>
              <a:gd name="T65" fmla="*/ 31 h 53"/>
              <a:gd name="T66" fmla="*/ 90 w 103"/>
              <a:gd name="T67" fmla="*/ 33 h 53"/>
              <a:gd name="T68" fmla="*/ 85 w 103"/>
              <a:gd name="T69" fmla="*/ 35 h 53"/>
              <a:gd name="T70" fmla="*/ 82 w 103"/>
              <a:gd name="T71" fmla="*/ 42 h 53"/>
              <a:gd name="T72" fmla="*/ 82 w 103"/>
              <a:gd name="T73"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 h="53">
                <a:moveTo>
                  <a:pt x="82" y="52"/>
                </a:moveTo>
                <a:lnTo>
                  <a:pt x="79" y="53"/>
                </a:lnTo>
                <a:lnTo>
                  <a:pt x="73" y="52"/>
                </a:lnTo>
                <a:lnTo>
                  <a:pt x="64" y="51"/>
                </a:lnTo>
                <a:lnTo>
                  <a:pt x="53" y="50"/>
                </a:lnTo>
                <a:lnTo>
                  <a:pt x="43" y="48"/>
                </a:lnTo>
                <a:lnTo>
                  <a:pt x="34" y="45"/>
                </a:lnTo>
                <a:lnTo>
                  <a:pt x="27" y="43"/>
                </a:lnTo>
                <a:lnTo>
                  <a:pt x="22" y="41"/>
                </a:lnTo>
                <a:lnTo>
                  <a:pt x="18" y="38"/>
                </a:lnTo>
                <a:lnTo>
                  <a:pt x="14" y="36"/>
                </a:lnTo>
                <a:lnTo>
                  <a:pt x="8" y="36"/>
                </a:lnTo>
                <a:lnTo>
                  <a:pt x="0" y="36"/>
                </a:lnTo>
                <a:lnTo>
                  <a:pt x="5" y="34"/>
                </a:lnTo>
                <a:lnTo>
                  <a:pt x="10" y="31"/>
                </a:lnTo>
                <a:lnTo>
                  <a:pt x="13" y="28"/>
                </a:lnTo>
                <a:lnTo>
                  <a:pt x="18" y="23"/>
                </a:lnTo>
                <a:lnTo>
                  <a:pt x="22" y="19"/>
                </a:lnTo>
                <a:lnTo>
                  <a:pt x="28" y="14"/>
                </a:lnTo>
                <a:lnTo>
                  <a:pt x="33" y="10"/>
                </a:lnTo>
                <a:lnTo>
                  <a:pt x="38" y="5"/>
                </a:lnTo>
                <a:lnTo>
                  <a:pt x="44" y="1"/>
                </a:lnTo>
                <a:lnTo>
                  <a:pt x="51" y="0"/>
                </a:lnTo>
                <a:lnTo>
                  <a:pt x="57" y="0"/>
                </a:lnTo>
                <a:lnTo>
                  <a:pt x="64" y="3"/>
                </a:lnTo>
                <a:lnTo>
                  <a:pt x="70" y="5"/>
                </a:lnTo>
                <a:lnTo>
                  <a:pt x="75" y="7"/>
                </a:lnTo>
                <a:lnTo>
                  <a:pt x="81" y="11"/>
                </a:lnTo>
                <a:lnTo>
                  <a:pt x="86" y="14"/>
                </a:lnTo>
                <a:lnTo>
                  <a:pt x="93" y="20"/>
                </a:lnTo>
                <a:lnTo>
                  <a:pt x="99" y="26"/>
                </a:lnTo>
                <a:lnTo>
                  <a:pt x="103" y="30"/>
                </a:lnTo>
                <a:lnTo>
                  <a:pt x="98" y="31"/>
                </a:lnTo>
                <a:lnTo>
                  <a:pt x="90" y="33"/>
                </a:lnTo>
                <a:lnTo>
                  <a:pt x="85" y="35"/>
                </a:lnTo>
                <a:lnTo>
                  <a:pt x="82" y="42"/>
                </a:lnTo>
                <a:lnTo>
                  <a:pt x="82" y="52"/>
                </a:lnTo>
                <a:close/>
              </a:path>
            </a:pathLst>
          </a:custGeom>
          <a:solidFill>
            <a:srgbClr val="BFCC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7756" name="Group 236">
            <a:extLst>
              <a:ext uri="{FF2B5EF4-FFF2-40B4-BE49-F238E27FC236}">
                <a16:creationId xmlns:a16="http://schemas.microsoft.com/office/drawing/2014/main" id="{78D51E82-FFFF-4644-8E27-64A39E712FEA}"/>
              </a:ext>
            </a:extLst>
          </p:cNvPr>
          <p:cNvGrpSpPr>
            <a:grpSpLocks/>
          </p:cNvGrpSpPr>
          <p:nvPr/>
        </p:nvGrpSpPr>
        <p:grpSpPr bwMode="auto">
          <a:xfrm>
            <a:off x="19050" y="519113"/>
            <a:ext cx="1344613" cy="425450"/>
            <a:chOff x="2333" y="2281"/>
            <a:chExt cx="1094" cy="367"/>
          </a:xfrm>
        </p:grpSpPr>
        <p:sp>
          <p:nvSpPr>
            <p:cNvPr id="107757" name="Freeform 237">
              <a:extLst>
                <a:ext uri="{FF2B5EF4-FFF2-40B4-BE49-F238E27FC236}">
                  <a16:creationId xmlns:a16="http://schemas.microsoft.com/office/drawing/2014/main" id="{13F6D47F-0EF7-4C46-B174-795FA46BD007}"/>
                </a:ext>
              </a:extLst>
            </p:cNvPr>
            <p:cNvSpPr>
              <a:spLocks/>
            </p:cNvSpPr>
            <p:nvPr/>
          </p:nvSpPr>
          <p:spPr bwMode="auto">
            <a:xfrm>
              <a:off x="2333" y="2344"/>
              <a:ext cx="1094" cy="268"/>
            </a:xfrm>
            <a:custGeom>
              <a:avLst/>
              <a:gdLst>
                <a:gd name="T0" fmla="*/ 2068 w 2188"/>
                <a:gd name="T1" fmla="*/ 382 h 1109"/>
                <a:gd name="T2" fmla="*/ 2044 w 2188"/>
                <a:gd name="T3" fmla="*/ 367 h 1109"/>
                <a:gd name="T4" fmla="*/ 2021 w 2188"/>
                <a:gd name="T5" fmla="*/ 349 h 1109"/>
                <a:gd name="T6" fmla="*/ 1970 w 2188"/>
                <a:gd name="T7" fmla="*/ 344 h 1109"/>
                <a:gd name="T8" fmla="*/ 1902 w 2188"/>
                <a:gd name="T9" fmla="*/ 348 h 1109"/>
                <a:gd name="T10" fmla="*/ 1870 w 2188"/>
                <a:gd name="T11" fmla="*/ 345 h 1109"/>
                <a:gd name="T12" fmla="*/ 1847 w 2188"/>
                <a:gd name="T13" fmla="*/ 364 h 1109"/>
                <a:gd name="T14" fmla="*/ 1825 w 2188"/>
                <a:gd name="T15" fmla="*/ 384 h 1109"/>
                <a:gd name="T16" fmla="*/ 1787 w 2188"/>
                <a:gd name="T17" fmla="*/ 380 h 1109"/>
                <a:gd name="T18" fmla="*/ 1750 w 2188"/>
                <a:gd name="T19" fmla="*/ 391 h 1109"/>
                <a:gd name="T20" fmla="*/ 1717 w 2188"/>
                <a:gd name="T21" fmla="*/ 402 h 1109"/>
                <a:gd name="T22" fmla="*/ 1701 w 2188"/>
                <a:gd name="T23" fmla="*/ 411 h 1109"/>
                <a:gd name="T24" fmla="*/ 1680 w 2188"/>
                <a:gd name="T25" fmla="*/ 424 h 1109"/>
                <a:gd name="T26" fmla="*/ 1656 w 2188"/>
                <a:gd name="T27" fmla="*/ 424 h 1109"/>
                <a:gd name="T28" fmla="*/ 1617 w 2188"/>
                <a:gd name="T29" fmla="*/ 421 h 1109"/>
                <a:gd name="T30" fmla="*/ 1567 w 2188"/>
                <a:gd name="T31" fmla="*/ 421 h 1109"/>
                <a:gd name="T32" fmla="*/ 1530 w 2188"/>
                <a:gd name="T33" fmla="*/ 420 h 1109"/>
                <a:gd name="T34" fmla="*/ 1475 w 2188"/>
                <a:gd name="T35" fmla="*/ 417 h 1109"/>
                <a:gd name="T36" fmla="*/ 1421 w 2188"/>
                <a:gd name="T37" fmla="*/ 408 h 1109"/>
                <a:gd name="T38" fmla="*/ 1395 w 2188"/>
                <a:gd name="T39" fmla="*/ 413 h 1109"/>
                <a:gd name="T40" fmla="*/ 1360 w 2188"/>
                <a:gd name="T41" fmla="*/ 418 h 1109"/>
                <a:gd name="T42" fmla="*/ 1341 w 2188"/>
                <a:gd name="T43" fmla="*/ 406 h 1109"/>
                <a:gd name="T44" fmla="*/ 1284 w 2188"/>
                <a:gd name="T45" fmla="*/ 387 h 1109"/>
                <a:gd name="T46" fmla="*/ 1225 w 2188"/>
                <a:gd name="T47" fmla="*/ 371 h 1109"/>
                <a:gd name="T48" fmla="*/ 1202 w 2188"/>
                <a:gd name="T49" fmla="*/ 368 h 1109"/>
                <a:gd name="T50" fmla="*/ 1189 w 2188"/>
                <a:gd name="T51" fmla="*/ 381 h 1109"/>
                <a:gd name="T52" fmla="*/ 1174 w 2188"/>
                <a:gd name="T53" fmla="*/ 386 h 1109"/>
                <a:gd name="T54" fmla="*/ 1115 w 2188"/>
                <a:gd name="T55" fmla="*/ 372 h 1109"/>
                <a:gd name="T56" fmla="*/ 1043 w 2188"/>
                <a:gd name="T57" fmla="*/ 359 h 1109"/>
                <a:gd name="T58" fmla="*/ 995 w 2188"/>
                <a:gd name="T59" fmla="*/ 349 h 1109"/>
                <a:gd name="T60" fmla="*/ 981 w 2188"/>
                <a:gd name="T61" fmla="*/ 333 h 1109"/>
                <a:gd name="T62" fmla="*/ 966 w 2188"/>
                <a:gd name="T63" fmla="*/ 318 h 1109"/>
                <a:gd name="T64" fmla="*/ 946 w 2188"/>
                <a:gd name="T65" fmla="*/ 312 h 1109"/>
                <a:gd name="T66" fmla="*/ 899 w 2188"/>
                <a:gd name="T67" fmla="*/ 296 h 1109"/>
                <a:gd name="T68" fmla="*/ 839 w 2188"/>
                <a:gd name="T69" fmla="*/ 275 h 1109"/>
                <a:gd name="T70" fmla="*/ 780 w 2188"/>
                <a:gd name="T71" fmla="*/ 254 h 1109"/>
                <a:gd name="T72" fmla="*/ 737 w 2188"/>
                <a:gd name="T73" fmla="*/ 239 h 1109"/>
                <a:gd name="T74" fmla="*/ 703 w 2188"/>
                <a:gd name="T75" fmla="*/ 231 h 1109"/>
                <a:gd name="T76" fmla="*/ 657 w 2188"/>
                <a:gd name="T77" fmla="*/ 205 h 1109"/>
                <a:gd name="T78" fmla="*/ 629 w 2188"/>
                <a:gd name="T79" fmla="*/ 181 h 1109"/>
                <a:gd name="T80" fmla="*/ 591 w 2188"/>
                <a:gd name="T81" fmla="*/ 169 h 1109"/>
                <a:gd name="T82" fmla="*/ 527 w 2188"/>
                <a:gd name="T83" fmla="*/ 146 h 1109"/>
                <a:gd name="T84" fmla="*/ 451 w 2188"/>
                <a:gd name="T85" fmla="*/ 117 h 1109"/>
                <a:gd name="T86" fmla="*/ 378 w 2188"/>
                <a:gd name="T87" fmla="*/ 91 h 1109"/>
                <a:gd name="T88" fmla="*/ 321 w 2188"/>
                <a:gd name="T89" fmla="*/ 72 h 1109"/>
                <a:gd name="T90" fmla="*/ 286 w 2188"/>
                <a:gd name="T91" fmla="*/ 67 h 1109"/>
                <a:gd name="T92" fmla="*/ 217 w 2188"/>
                <a:gd name="T93" fmla="*/ 55 h 1109"/>
                <a:gd name="T94" fmla="*/ 150 w 2188"/>
                <a:gd name="T95" fmla="*/ 41 h 1109"/>
                <a:gd name="T96" fmla="*/ 104 w 2188"/>
                <a:gd name="T97" fmla="*/ 29 h 1109"/>
                <a:gd name="T98" fmla="*/ 45 w 2188"/>
                <a:gd name="T99" fmla="*/ 14 h 1109"/>
                <a:gd name="T100" fmla="*/ 0 w 2188"/>
                <a:gd name="T101" fmla="*/ 0 h 1109"/>
                <a:gd name="T102" fmla="*/ 2188 w 2188"/>
                <a:gd name="T103" fmla="*/ 398 h 1109"/>
                <a:gd name="T104" fmla="*/ 2143 w 2188"/>
                <a:gd name="T105" fmla="*/ 398 h 1109"/>
                <a:gd name="T106" fmla="*/ 2111 w 2188"/>
                <a:gd name="T107" fmla="*/ 390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88" h="1109">
                  <a:moveTo>
                    <a:pt x="2094" y="387"/>
                  </a:moveTo>
                  <a:lnTo>
                    <a:pt x="2079" y="386"/>
                  </a:lnTo>
                  <a:lnTo>
                    <a:pt x="2068" y="382"/>
                  </a:lnTo>
                  <a:lnTo>
                    <a:pt x="2059" y="378"/>
                  </a:lnTo>
                  <a:lnTo>
                    <a:pt x="2051" y="373"/>
                  </a:lnTo>
                  <a:lnTo>
                    <a:pt x="2044" y="367"/>
                  </a:lnTo>
                  <a:lnTo>
                    <a:pt x="2038" y="361"/>
                  </a:lnTo>
                  <a:lnTo>
                    <a:pt x="2030" y="355"/>
                  </a:lnTo>
                  <a:lnTo>
                    <a:pt x="2021" y="349"/>
                  </a:lnTo>
                  <a:lnTo>
                    <a:pt x="2009" y="345"/>
                  </a:lnTo>
                  <a:lnTo>
                    <a:pt x="1992" y="344"/>
                  </a:lnTo>
                  <a:lnTo>
                    <a:pt x="1970" y="344"/>
                  </a:lnTo>
                  <a:lnTo>
                    <a:pt x="1947" y="345"/>
                  </a:lnTo>
                  <a:lnTo>
                    <a:pt x="1923" y="346"/>
                  </a:lnTo>
                  <a:lnTo>
                    <a:pt x="1902" y="348"/>
                  </a:lnTo>
                  <a:lnTo>
                    <a:pt x="1885" y="346"/>
                  </a:lnTo>
                  <a:lnTo>
                    <a:pt x="1876" y="345"/>
                  </a:lnTo>
                  <a:lnTo>
                    <a:pt x="1870" y="345"/>
                  </a:lnTo>
                  <a:lnTo>
                    <a:pt x="1863" y="350"/>
                  </a:lnTo>
                  <a:lnTo>
                    <a:pt x="1855" y="356"/>
                  </a:lnTo>
                  <a:lnTo>
                    <a:pt x="1847" y="364"/>
                  </a:lnTo>
                  <a:lnTo>
                    <a:pt x="1839" y="372"/>
                  </a:lnTo>
                  <a:lnTo>
                    <a:pt x="1831" y="380"/>
                  </a:lnTo>
                  <a:lnTo>
                    <a:pt x="1825" y="384"/>
                  </a:lnTo>
                  <a:lnTo>
                    <a:pt x="1822" y="386"/>
                  </a:lnTo>
                  <a:lnTo>
                    <a:pt x="1803" y="381"/>
                  </a:lnTo>
                  <a:lnTo>
                    <a:pt x="1787" y="380"/>
                  </a:lnTo>
                  <a:lnTo>
                    <a:pt x="1773" y="382"/>
                  </a:lnTo>
                  <a:lnTo>
                    <a:pt x="1762" y="387"/>
                  </a:lnTo>
                  <a:lnTo>
                    <a:pt x="1750" y="391"/>
                  </a:lnTo>
                  <a:lnTo>
                    <a:pt x="1740" y="396"/>
                  </a:lnTo>
                  <a:lnTo>
                    <a:pt x="1729" y="401"/>
                  </a:lnTo>
                  <a:lnTo>
                    <a:pt x="1717" y="402"/>
                  </a:lnTo>
                  <a:lnTo>
                    <a:pt x="1712" y="403"/>
                  </a:lnTo>
                  <a:lnTo>
                    <a:pt x="1708" y="406"/>
                  </a:lnTo>
                  <a:lnTo>
                    <a:pt x="1701" y="411"/>
                  </a:lnTo>
                  <a:lnTo>
                    <a:pt x="1695" y="416"/>
                  </a:lnTo>
                  <a:lnTo>
                    <a:pt x="1687" y="420"/>
                  </a:lnTo>
                  <a:lnTo>
                    <a:pt x="1680" y="424"/>
                  </a:lnTo>
                  <a:lnTo>
                    <a:pt x="1671" y="426"/>
                  </a:lnTo>
                  <a:lnTo>
                    <a:pt x="1663" y="425"/>
                  </a:lnTo>
                  <a:lnTo>
                    <a:pt x="1656" y="424"/>
                  </a:lnTo>
                  <a:lnTo>
                    <a:pt x="1644" y="422"/>
                  </a:lnTo>
                  <a:lnTo>
                    <a:pt x="1631" y="422"/>
                  </a:lnTo>
                  <a:lnTo>
                    <a:pt x="1617" y="421"/>
                  </a:lnTo>
                  <a:lnTo>
                    <a:pt x="1600" y="421"/>
                  </a:lnTo>
                  <a:lnTo>
                    <a:pt x="1583" y="421"/>
                  </a:lnTo>
                  <a:lnTo>
                    <a:pt x="1567" y="421"/>
                  </a:lnTo>
                  <a:lnTo>
                    <a:pt x="1551" y="421"/>
                  </a:lnTo>
                  <a:lnTo>
                    <a:pt x="1544" y="421"/>
                  </a:lnTo>
                  <a:lnTo>
                    <a:pt x="1530" y="420"/>
                  </a:lnTo>
                  <a:lnTo>
                    <a:pt x="1514" y="420"/>
                  </a:lnTo>
                  <a:lnTo>
                    <a:pt x="1494" y="419"/>
                  </a:lnTo>
                  <a:lnTo>
                    <a:pt x="1475" y="417"/>
                  </a:lnTo>
                  <a:lnTo>
                    <a:pt x="1454" y="414"/>
                  </a:lnTo>
                  <a:lnTo>
                    <a:pt x="1436" y="412"/>
                  </a:lnTo>
                  <a:lnTo>
                    <a:pt x="1421" y="408"/>
                  </a:lnTo>
                  <a:lnTo>
                    <a:pt x="1416" y="408"/>
                  </a:lnTo>
                  <a:lnTo>
                    <a:pt x="1407" y="410"/>
                  </a:lnTo>
                  <a:lnTo>
                    <a:pt x="1395" y="413"/>
                  </a:lnTo>
                  <a:lnTo>
                    <a:pt x="1383" y="416"/>
                  </a:lnTo>
                  <a:lnTo>
                    <a:pt x="1370" y="418"/>
                  </a:lnTo>
                  <a:lnTo>
                    <a:pt x="1360" y="418"/>
                  </a:lnTo>
                  <a:lnTo>
                    <a:pt x="1350" y="416"/>
                  </a:lnTo>
                  <a:lnTo>
                    <a:pt x="1347" y="410"/>
                  </a:lnTo>
                  <a:lnTo>
                    <a:pt x="1341" y="406"/>
                  </a:lnTo>
                  <a:lnTo>
                    <a:pt x="1327" y="401"/>
                  </a:lnTo>
                  <a:lnTo>
                    <a:pt x="1307" y="394"/>
                  </a:lnTo>
                  <a:lnTo>
                    <a:pt x="1284" y="387"/>
                  </a:lnTo>
                  <a:lnTo>
                    <a:pt x="1260" y="381"/>
                  </a:lnTo>
                  <a:lnTo>
                    <a:pt x="1240" y="375"/>
                  </a:lnTo>
                  <a:lnTo>
                    <a:pt x="1225" y="371"/>
                  </a:lnTo>
                  <a:lnTo>
                    <a:pt x="1217" y="368"/>
                  </a:lnTo>
                  <a:lnTo>
                    <a:pt x="1209" y="367"/>
                  </a:lnTo>
                  <a:lnTo>
                    <a:pt x="1202" y="368"/>
                  </a:lnTo>
                  <a:lnTo>
                    <a:pt x="1197" y="372"/>
                  </a:lnTo>
                  <a:lnTo>
                    <a:pt x="1193" y="376"/>
                  </a:lnTo>
                  <a:lnTo>
                    <a:pt x="1189" y="381"/>
                  </a:lnTo>
                  <a:lnTo>
                    <a:pt x="1184" y="384"/>
                  </a:lnTo>
                  <a:lnTo>
                    <a:pt x="1180" y="387"/>
                  </a:lnTo>
                  <a:lnTo>
                    <a:pt x="1174" y="386"/>
                  </a:lnTo>
                  <a:lnTo>
                    <a:pt x="1158" y="381"/>
                  </a:lnTo>
                  <a:lnTo>
                    <a:pt x="1138" y="376"/>
                  </a:lnTo>
                  <a:lnTo>
                    <a:pt x="1115" y="372"/>
                  </a:lnTo>
                  <a:lnTo>
                    <a:pt x="1091" y="367"/>
                  </a:lnTo>
                  <a:lnTo>
                    <a:pt x="1066" y="363"/>
                  </a:lnTo>
                  <a:lnTo>
                    <a:pt x="1043" y="359"/>
                  </a:lnTo>
                  <a:lnTo>
                    <a:pt x="1020" y="355"/>
                  </a:lnTo>
                  <a:lnTo>
                    <a:pt x="1001" y="351"/>
                  </a:lnTo>
                  <a:lnTo>
                    <a:pt x="995" y="349"/>
                  </a:lnTo>
                  <a:lnTo>
                    <a:pt x="991" y="344"/>
                  </a:lnTo>
                  <a:lnTo>
                    <a:pt x="985" y="340"/>
                  </a:lnTo>
                  <a:lnTo>
                    <a:pt x="981" y="333"/>
                  </a:lnTo>
                  <a:lnTo>
                    <a:pt x="975" y="327"/>
                  </a:lnTo>
                  <a:lnTo>
                    <a:pt x="970" y="321"/>
                  </a:lnTo>
                  <a:lnTo>
                    <a:pt x="966" y="318"/>
                  </a:lnTo>
                  <a:lnTo>
                    <a:pt x="962" y="315"/>
                  </a:lnTo>
                  <a:lnTo>
                    <a:pt x="955" y="314"/>
                  </a:lnTo>
                  <a:lnTo>
                    <a:pt x="946" y="312"/>
                  </a:lnTo>
                  <a:lnTo>
                    <a:pt x="932" y="307"/>
                  </a:lnTo>
                  <a:lnTo>
                    <a:pt x="916" y="303"/>
                  </a:lnTo>
                  <a:lnTo>
                    <a:pt x="899" y="296"/>
                  </a:lnTo>
                  <a:lnTo>
                    <a:pt x="879" y="290"/>
                  </a:lnTo>
                  <a:lnTo>
                    <a:pt x="860" y="282"/>
                  </a:lnTo>
                  <a:lnTo>
                    <a:pt x="839" y="275"/>
                  </a:lnTo>
                  <a:lnTo>
                    <a:pt x="818" y="268"/>
                  </a:lnTo>
                  <a:lnTo>
                    <a:pt x="798" y="261"/>
                  </a:lnTo>
                  <a:lnTo>
                    <a:pt x="780" y="254"/>
                  </a:lnTo>
                  <a:lnTo>
                    <a:pt x="763" y="249"/>
                  </a:lnTo>
                  <a:lnTo>
                    <a:pt x="749" y="244"/>
                  </a:lnTo>
                  <a:lnTo>
                    <a:pt x="737" y="239"/>
                  </a:lnTo>
                  <a:lnTo>
                    <a:pt x="729" y="237"/>
                  </a:lnTo>
                  <a:lnTo>
                    <a:pt x="725" y="236"/>
                  </a:lnTo>
                  <a:lnTo>
                    <a:pt x="703" y="231"/>
                  </a:lnTo>
                  <a:lnTo>
                    <a:pt x="684" y="224"/>
                  </a:lnTo>
                  <a:lnTo>
                    <a:pt x="669" y="215"/>
                  </a:lnTo>
                  <a:lnTo>
                    <a:pt x="657" y="205"/>
                  </a:lnTo>
                  <a:lnTo>
                    <a:pt x="646" y="196"/>
                  </a:lnTo>
                  <a:lnTo>
                    <a:pt x="637" y="186"/>
                  </a:lnTo>
                  <a:lnTo>
                    <a:pt x="629" y="181"/>
                  </a:lnTo>
                  <a:lnTo>
                    <a:pt x="621" y="177"/>
                  </a:lnTo>
                  <a:lnTo>
                    <a:pt x="607" y="174"/>
                  </a:lnTo>
                  <a:lnTo>
                    <a:pt x="591" y="169"/>
                  </a:lnTo>
                  <a:lnTo>
                    <a:pt x="571" y="162"/>
                  </a:lnTo>
                  <a:lnTo>
                    <a:pt x="550" y="155"/>
                  </a:lnTo>
                  <a:lnTo>
                    <a:pt x="527" y="146"/>
                  </a:lnTo>
                  <a:lnTo>
                    <a:pt x="501" y="137"/>
                  </a:lnTo>
                  <a:lnTo>
                    <a:pt x="476" y="128"/>
                  </a:lnTo>
                  <a:lnTo>
                    <a:pt x="451" y="117"/>
                  </a:lnTo>
                  <a:lnTo>
                    <a:pt x="425" y="108"/>
                  </a:lnTo>
                  <a:lnTo>
                    <a:pt x="401" y="99"/>
                  </a:lnTo>
                  <a:lnTo>
                    <a:pt x="378" y="91"/>
                  </a:lnTo>
                  <a:lnTo>
                    <a:pt x="356" y="83"/>
                  </a:lnTo>
                  <a:lnTo>
                    <a:pt x="338" y="77"/>
                  </a:lnTo>
                  <a:lnTo>
                    <a:pt x="321" y="72"/>
                  </a:lnTo>
                  <a:lnTo>
                    <a:pt x="309" y="69"/>
                  </a:lnTo>
                  <a:lnTo>
                    <a:pt x="301" y="68"/>
                  </a:lnTo>
                  <a:lnTo>
                    <a:pt x="286" y="67"/>
                  </a:lnTo>
                  <a:lnTo>
                    <a:pt x="266" y="64"/>
                  </a:lnTo>
                  <a:lnTo>
                    <a:pt x="242" y="60"/>
                  </a:lnTo>
                  <a:lnTo>
                    <a:pt x="217" y="55"/>
                  </a:lnTo>
                  <a:lnTo>
                    <a:pt x="191" y="50"/>
                  </a:lnTo>
                  <a:lnTo>
                    <a:pt x="168" y="46"/>
                  </a:lnTo>
                  <a:lnTo>
                    <a:pt x="150" y="41"/>
                  </a:lnTo>
                  <a:lnTo>
                    <a:pt x="137" y="38"/>
                  </a:lnTo>
                  <a:lnTo>
                    <a:pt x="122" y="33"/>
                  </a:lnTo>
                  <a:lnTo>
                    <a:pt x="104" y="29"/>
                  </a:lnTo>
                  <a:lnTo>
                    <a:pt x="84" y="24"/>
                  </a:lnTo>
                  <a:lnTo>
                    <a:pt x="65" y="18"/>
                  </a:lnTo>
                  <a:lnTo>
                    <a:pt x="45" y="14"/>
                  </a:lnTo>
                  <a:lnTo>
                    <a:pt x="27" y="9"/>
                  </a:lnTo>
                  <a:lnTo>
                    <a:pt x="12" y="4"/>
                  </a:lnTo>
                  <a:lnTo>
                    <a:pt x="0" y="0"/>
                  </a:lnTo>
                  <a:lnTo>
                    <a:pt x="0" y="1109"/>
                  </a:lnTo>
                  <a:lnTo>
                    <a:pt x="2188" y="1109"/>
                  </a:lnTo>
                  <a:lnTo>
                    <a:pt x="2188" y="398"/>
                  </a:lnTo>
                  <a:lnTo>
                    <a:pt x="2172" y="399"/>
                  </a:lnTo>
                  <a:lnTo>
                    <a:pt x="2157" y="399"/>
                  </a:lnTo>
                  <a:lnTo>
                    <a:pt x="2143" y="398"/>
                  </a:lnTo>
                  <a:lnTo>
                    <a:pt x="2132" y="396"/>
                  </a:lnTo>
                  <a:lnTo>
                    <a:pt x="2120" y="393"/>
                  </a:lnTo>
                  <a:lnTo>
                    <a:pt x="2111" y="390"/>
                  </a:lnTo>
                  <a:lnTo>
                    <a:pt x="2102" y="388"/>
                  </a:lnTo>
                  <a:lnTo>
                    <a:pt x="2094" y="387"/>
                  </a:lnTo>
                  <a:close/>
                </a:path>
              </a:pathLst>
            </a:custGeom>
            <a:solidFill>
              <a:srgbClr val="BFA07C">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58" name="Freeform 238">
              <a:extLst>
                <a:ext uri="{FF2B5EF4-FFF2-40B4-BE49-F238E27FC236}">
                  <a16:creationId xmlns:a16="http://schemas.microsoft.com/office/drawing/2014/main" id="{E528222B-3F95-45BE-9F11-B12684C237E1}"/>
                </a:ext>
              </a:extLst>
            </p:cNvPr>
            <p:cNvSpPr>
              <a:spLocks/>
            </p:cNvSpPr>
            <p:nvPr/>
          </p:nvSpPr>
          <p:spPr bwMode="auto">
            <a:xfrm>
              <a:off x="2333" y="2281"/>
              <a:ext cx="158" cy="156"/>
            </a:xfrm>
            <a:custGeom>
              <a:avLst/>
              <a:gdLst>
                <a:gd name="T0" fmla="*/ 14 w 317"/>
                <a:gd name="T1" fmla="*/ 57 h 313"/>
                <a:gd name="T2" fmla="*/ 39 w 317"/>
                <a:gd name="T3" fmla="*/ 50 h 313"/>
                <a:gd name="T4" fmla="*/ 60 w 317"/>
                <a:gd name="T5" fmla="*/ 43 h 313"/>
                <a:gd name="T6" fmla="*/ 75 w 317"/>
                <a:gd name="T7" fmla="*/ 38 h 313"/>
                <a:gd name="T8" fmla="*/ 84 w 317"/>
                <a:gd name="T9" fmla="*/ 35 h 313"/>
                <a:gd name="T10" fmla="*/ 94 w 317"/>
                <a:gd name="T11" fmla="*/ 29 h 313"/>
                <a:gd name="T12" fmla="*/ 105 w 317"/>
                <a:gd name="T13" fmla="*/ 24 h 313"/>
                <a:gd name="T14" fmla="*/ 112 w 317"/>
                <a:gd name="T15" fmla="*/ 19 h 313"/>
                <a:gd name="T16" fmla="*/ 115 w 317"/>
                <a:gd name="T17" fmla="*/ 13 h 313"/>
                <a:gd name="T18" fmla="*/ 119 w 317"/>
                <a:gd name="T19" fmla="*/ 3 h 313"/>
                <a:gd name="T20" fmla="*/ 126 w 317"/>
                <a:gd name="T21" fmla="*/ 2 h 313"/>
                <a:gd name="T22" fmla="*/ 139 w 317"/>
                <a:gd name="T23" fmla="*/ 0 h 313"/>
                <a:gd name="T24" fmla="*/ 157 w 317"/>
                <a:gd name="T25" fmla="*/ 0 h 313"/>
                <a:gd name="T26" fmla="*/ 173 w 317"/>
                <a:gd name="T27" fmla="*/ 0 h 313"/>
                <a:gd name="T28" fmla="*/ 188 w 317"/>
                <a:gd name="T29" fmla="*/ 5 h 313"/>
                <a:gd name="T30" fmla="*/ 218 w 317"/>
                <a:gd name="T31" fmla="*/ 15 h 313"/>
                <a:gd name="T32" fmla="*/ 250 w 317"/>
                <a:gd name="T33" fmla="*/ 30 h 313"/>
                <a:gd name="T34" fmla="*/ 274 w 317"/>
                <a:gd name="T35" fmla="*/ 42 h 313"/>
                <a:gd name="T36" fmla="*/ 286 w 317"/>
                <a:gd name="T37" fmla="*/ 57 h 313"/>
                <a:gd name="T38" fmla="*/ 301 w 317"/>
                <a:gd name="T39" fmla="*/ 91 h 313"/>
                <a:gd name="T40" fmla="*/ 305 w 317"/>
                <a:gd name="T41" fmla="*/ 129 h 313"/>
                <a:gd name="T42" fmla="*/ 310 w 317"/>
                <a:gd name="T43" fmla="*/ 207 h 313"/>
                <a:gd name="T44" fmla="*/ 317 w 317"/>
                <a:gd name="T45" fmla="*/ 241 h 313"/>
                <a:gd name="T46" fmla="*/ 313 w 317"/>
                <a:gd name="T47" fmla="*/ 255 h 313"/>
                <a:gd name="T48" fmla="*/ 295 w 317"/>
                <a:gd name="T49" fmla="*/ 260 h 313"/>
                <a:gd name="T50" fmla="*/ 275 w 317"/>
                <a:gd name="T51" fmla="*/ 265 h 313"/>
                <a:gd name="T52" fmla="*/ 260 w 317"/>
                <a:gd name="T53" fmla="*/ 272 h 313"/>
                <a:gd name="T54" fmla="*/ 248 w 317"/>
                <a:gd name="T55" fmla="*/ 278 h 313"/>
                <a:gd name="T56" fmla="*/ 235 w 317"/>
                <a:gd name="T57" fmla="*/ 283 h 313"/>
                <a:gd name="T58" fmla="*/ 207 w 317"/>
                <a:gd name="T59" fmla="*/ 294 h 313"/>
                <a:gd name="T60" fmla="*/ 169 w 317"/>
                <a:gd name="T61" fmla="*/ 307 h 313"/>
                <a:gd name="T62" fmla="*/ 131 w 317"/>
                <a:gd name="T63" fmla="*/ 313 h 313"/>
                <a:gd name="T64" fmla="*/ 100 w 317"/>
                <a:gd name="T65" fmla="*/ 307 h 313"/>
                <a:gd name="T66" fmla="*/ 68 w 317"/>
                <a:gd name="T67" fmla="*/ 302 h 313"/>
                <a:gd name="T68" fmla="*/ 36 w 317"/>
                <a:gd name="T69" fmla="*/ 302 h 313"/>
                <a:gd name="T70" fmla="*/ 9 w 317"/>
                <a:gd name="T71" fmla="*/ 306 h 313"/>
                <a:gd name="T72" fmla="*/ 0 w 317"/>
                <a:gd name="T73" fmla="*/ 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7" h="313">
                  <a:moveTo>
                    <a:pt x="0" y="59"/>
                  </a:moveTo>
                  <a:lnTo>
                    <a:pt x="14" y="57"/>
                  </a:lnTo>
                  <a:lnTo>
                    <a:pt x="27" y="53"/>
                  </a:lnTo>
                  <a:lnTo>
                    <a:pt x="39" y="50"/>
                  </a:lnTo>
                  <a:lnTo>
                    <a:pt x="51" y="47"/>
                  </a:lnTo>
                  <a:lnTo>
                    <a:pt x="60" y="43"/>
                  </a:lnTo>
                  <a:lnTo>
                    <a:pt x="68" y="41"/>
                  </a:lnTo>
                  <a:lnTo>
                    <a:pt x="75" y="38"/>
                  </a:lnTo>
                  <a:lnTo>
                    <a:pt x="78" y="37"/>
                  </a:lnTo>
                  <a:lnTo>
                    <a:pt x="84" y="35"/>
                  </a:lnTo>
                  <a:lnTo>
                    <a:pt x="89" y="32"/>
                  </a:lnTo>
                  <a:lnTo>
                    <a:pt x="94" y="29"/>
                  </a:lnTo>
                  <a:lnTo>
                    <a:pt x="100" y="26"/>
                  </a:lnTo>
                  <a:lnTo>
                    <a:pt x="105" y="24"/>
                  </a:lnTo>
                  <a:lnTo>
                    <a:pt x="108" y="21"/>
                  </a:lnTo>
                  <a:lnTo>
                    <a:pt x="112" y="19"/>
                  </a:lnTo>
                  <a:lnTo>
                    <a:pt x="114" y="19"/>
                  </a:lnTo>
                  <a:lnTo>
                    <a:pt x="115" y="13"/>
                  </a:lnTo>
                  <a:lnTo>
                    <a:pt x="116" y="7"/>
                  </a:lnTo>
                  <a:lnTo>
                    <a:pt x="119" y="3"/>
                  </a:lnTo>
                  <a:lnTo>
                    <a:pt x="122" y="2"/>
                  </a:lnTo>
                  <a:lnTo>
                    <a:pt x="126" y="2"/>
                  </a:lnTo>
                  <a:lnTo>
                    <a:pt x="133" y="0"/>
                  </a:lnTo>
                  <a:lnTo>
                    <a:pt x="139" y="0"/>
                  </a:lnTo>
                  <a:lnTo>
                    <a:pt x="147" y="0"/>
                  </a:lnTo>
                  <a:lnTo>
                    <a:pt x="157" y="0"/>
                  </a:lnTo>
                  <a:lnTo>
                    <a:pt x="165" y="0"/>
                  </a:lnTo>
                  <a:lnTo>
                    <a:pt x="173" y="0"/>
                  </a:lnTo>
                  <a:lnTo>
                    <a:pt x="179" y="2"/>
                  </a:lnTo>
                  <a:lnTo>
                    <a:pt x="188" y="5"/>
                  </a:lnTo>
                  <a:lnTo>
                    <a:pt x="202" y="10"/>
                  </a:lnTo>
                  <a:lnTo>
                    <a:pt x="218" y="15"/>
                  </a:lnTo>
                  <a:lnTo>
                    <a:pt x="234" y="24"/>
                  </a:lnTo>
                  <a:lnTo>
                    <a:pt x="250" y="30"/>
                  </a:lnTo>
                  <a:lnTo>
                    <a:pt x="264" y="37"/>
                  </a:lnTo>
                  <a:lnTo>
                    <a:pt x="274" y="42"/>
                  </a:lnTo>
                  <a:lnTo>
                    <a:pt x="279" y="45"/>
                  </a:lnTo>
                  <a:lnTo>
                    <a:pt x="286" y="57"/>
                  </a:lnTo>
                  <a:lnTo>
                    <a:pt x="294" y="73"/>
                  </a:lnTo>
                  <a:lnTo>
                    <a:pt x="301" y="91"/>
                  </a:lnTo>
                  <a:lnTo>
                    <a:pt x="304" y="105"/>
                  </a:lnTo>
                  <a:lnTo>
                    <a:pt x="305" y="129"/>
                  </a:lnTo>
                  <a:lnTo>
                    <a:pt x="308" y="169"/>
                  </a:lnTo>
                  <a:lnTo>
                    <a:pt x="310" y="207"/>
                  </a:lnTo>
                  <a:lnTo>
                    <a:pt x="312" y="229"/>
                  </a:lnTo>
                  <a:lnTo>
                    <a:pt x="317" y="241"/>
                  </a:lnTo>
                  <a:lnTo>
                    <a:pt x="317" y="249"/>
                  </a:lnTo>
                  <a:lnTo>
                    <a:pt x="313" y="255"/>
                  </a:lnTo>
                  <a:lnTo>
                    <a:pt x="306" y="257"/>
                  </a:lnTo>
                  <a:lnTo>
                    <a:pt x="295" y="260"/>
                  </a:lnTo>
                  <a:lnTo>
                    <a:pt x="285" y="262"/>
                  </a:lnTo>
                  <a:lnTo>
                    <a:pt x="275" y="265"/>
                  </a:lnTo>
                  <a:lnTo>
                    <a:pt x="267" y="269"/>
                  </a:lnTo>
                  <a:lnTo>
                    <a:pt x="260" y="272"/>
                  </a:lnTo>
                  <a:lnTo>
                    <a:pt x="253" y="276"/>
                  </a:lnTo>
                  <a:lnTo>
                    <a:pt x="248" y="278"/>
                  </a:lnTo>
                  <a:lnTo>
                    <a:pt x="243" y="280"/>
                  </a:lnTo>
                  <a:lnTo>
                    <a:pt x="235" y="283"/>
                  </a:lnTo>
                  <a:lnTo>
                    <a:pt x="224" y="288"/>
                  </a:lnTo>
                  <a:lnTo>
                    <a:pt x="207" y="294"/>
                  </a:lnTo>
                  <a:lnTo>
                    <a:pt x="189" y="301"/>
                  </a:lnTo>
                  <a:lnTo>
                    <a:pt x="169" y="307"/>
                  </a:lnTo>
                  <a:lnTo>
                    <a:pt x="150" y="311"/>
                  </a:lnTo>
                  <a:lnTo>
                    <a:pt x="131" y="313"/>
                  </a:lnTo>
                  <a:lnTo>
                    <a:pt x="115" y="310"/>
                  </a:lnTo>
                  <a:lnTo>
                    <a:pt x="100" y="307"/>
                  </a:lnTo>
                  <a:lnTo>
                    <a:pt x="84" y="305"/>
                  </a:lnTo>
                  <a:lnTo>
                    <a:pt x="68" y="302"/>
                  </a:lnTo>
                  <a:lnTo>
                    <a:pt x="52" y="302"/>
                  </a:lnTo>
                  <a:lnTo>
                    <a:pt x="36" y="302"/>
                  </a:lnTo>
                  <a:lnTo>
                    <a:pt x="22" y="303"/>
                  </a:lnTo>
                  <a:lnTo>
                    <a:pt x="9" y="306"/>
                  </a:lnTo>
                  <a:lnTo>
                    <a:pt x="0" y="308"/>
                  </a:lnTo>
                  <a:lnTo>
                    <a:pt x="0" y="59"/>
                  </a:lnTo>
                  <a:close/>
                </a:path>
              </a:pathLst>
            </a:custGeom>
            <a:solidFill>
              <a:srgbClr val="7F99B2">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59" name="Freeform 239">
              <a:extLst>
                <a:ext uri="{FF2B5EF4-FFF2-40B4-BE49-F238E27FC236}">
                  <a16:creationId xmlns:a16="http://schemas.microsoft.com/office/drawing/2014/main" id="{96D3E384-AF7C-4C5C-AF7E-C65A573505C2}"/>
                </a:ext>
              </a:extLst>
            </p:cNvPr>
            <p:cNvSpPr>
              <a:spLocks/>
            </p:cNvSpPr>
            <p:nvPr/>
          </p:nvSpPr>
          <p:spPr bwMode="auto">
            <a:xfrm>
              <a:off x="2370" y="2281"/>
              <a:ext cx="121" cy="156"/>
            </a:xfrm>
            <a:custGeom>
              <a:avLst/>
              <a:gdLst>
                <a:gd name="T0" fmla="*/ 57 w 243"/>
                <a:gd name="T1" fmla="*/ 313 h 313"/>
                <a:gd name="T2" fmla="*/ 95 w 243"/>
                <a:gd name="T3" fmla="*/ 307 h 313"/>
                <a:gd name="T4" fmla="*/ 133 w 243"/>
                <a:gd name="T5" fmla="*/ 294 h 313"/>
                <a:gd name="T6" fmla="*/ 161 w 243"/>
                <a:gd name="T7" fmla="*/ 283 h 313"/>
                <a:gd name="T8" fmla="*/ 174 w 243"/>
                <a:gd name="T9" fmla="*/ 278 h 313"/>
                <a:gd name="T10" fmla="*/ 186 w 243"/>
                <a:gd name="T11" fmla="*/ 272 h 313"/>
                <a:gd name="T12" fmla="*/ 201 w 243"/>
                <a:gd name="T13" fmla="*/ 265 h 313"/>
                <a:gd name="T14" fmla="*/ 221 w 243"/>
                <a:gd name="T15" fmla="*/ 260 h 313"/>
                <a:gd name="T16" fmla="*/ 239 w 243"/>
                <a:gd name="T17" fmla="*/ 255 h 313"/>
                <a:gd name="T18" fmla="*/ 243 w 243"/>
                <a:gd name="T19" fmla="*/ 241 h 313"/>
                <a:gd name="T20" fmla="*/ 236 w 243"/>
                <a:gd name="T21" fmla="*/ 207 h 313"/>
                <a:gd name="T22" fmla="*/ 231 w 243"/>
                <a:gd name="T23" fmla="*/ 129 h 313"/>
                <a:gd name="T24" fmla="*/ 227 w 243"/>
                <a:gd name="T25" fmla="*/ 91 h 313"/>
                <a:gd name="T26" fmla="*/ 212 w 243"/>
                <a:gd name="T27" fmla="*/ 57 h 313"/>
                <a:gd name="T28" fmla="*/ 200 w 243"/>
                <a:gd name="T29" fmla="*/ 42 h 313"/>
                <a:gd name="T30" fmla="*/ 176 w 243"/>
                <a:gd name="T31" fmla="*/ 30 h 313"/>
                <a:gd name="T32" fmla="*/ 144 w 243"/>
                <a:gd name="T33" fmla="*/ 15 h 313"/>
                <a:gd name="T34" fmla="*/ 114 w 243"/>
                <a:gd name="T35" fmla="*/ 5 h 313"/>
                <a:gd name="T36" fmla="*/ 99 w 243"/>
                <a:gd name="T37" fmla="*/ 0 h 313"/>
                <a:gd name="T38" fmla="*/ 83 w 243"/>
                <a:gd name="T39" fmla="*/ 0 h 313"/>
                <a:gd name="T40" fmla="*/ 65 w 243"/>
                <a:gd name="T41" fmla="*/ 0 h 313"/>
                <a:gd name="T42" fmla="*/ 52 w 243"/>
                <a:gd name="T43" fmla="*/ 2 h 313"/>
                <a:gd name="T44" fmla="*/ 46 w 243"/>
                <a:gd name="T45" fmla="*/ 4 h 313"/>
                <a:gd name="T46" fmla="*/ 48 w 243"/>
                <a:gd name="T47" fmla="*/ 7 h 313"/>
                <a:gd name="T48" fmla="*/ 55 w 243"/>
                <a:gd name="T49" fmla="*/ 10 h 313"/>
                <a:gd name="T50" fmla="*/ 67 w 243"/>
                <a:gd name="T51" fmla="*/ 14 h 313"/>
                <a:gd name="T52" fmla="*/ 77 w 243"/>
                <a:gd name="T53" fmla="*/ 21 h 313"/>
                <a:gd name="T54" fmla="*/ 97 w 243"/>
                <a:gd name="T55" fmla="*/ 40 h 313"/>
                <a:gd name="T56" fmla="*/ 95 w 243"/>
                <a:gd name="T57" fmla="*/ 53 h 313"/>
                <a:gd name="T58" fmla="*/ 76 w 243"/>
                <a:gd name="T59" fmla="*/ 79 h 313"/>
                <a:gd name="T60" fmla="*/ 69 w 243"/>
                <a:gd name="T61" fmla="*/ 103 h 313"/>
                <a:gd name="T62" fmla="*/ 65 w 243"/>
                <a:gd name="T63" fmla="*/ 141 h 313"/>
                <a:gd name="T64" fmla="*/ 57 w 243"/>
                <a:gd name="T65" fmla="*/ 154 h 313"/>
                <a:gd name="T66" fmla="*/ 41 w 243"/>
                <a:gd name="T67" fmla="*/ 161 h 313"/>
                <a:gd name="T68" fmla="*/ 20 w 243"/>
                <a:gd name="T69" fmla="*/ 170 h 313"/>
                <a:gd name="T70" fmla="*/ 6 w 243"/>
                <a:gd name="T71" fmla="*/ 178 h 313"/>
                <a:gd name="T72" fmla="*/ 1 w 243"/>
                <a:gd name="T73" fmla="*/ 188 h 313"/>
                <a:gd name="T74" fmla="*/ 0 w 243"/>
                <a:gd name="T75" fmla="*/ 217 h 313"/>
                <a:gd name="T76" fmla="*/ 4 w 243"/>
                <a:gd name="T77" fmla="*/ 256 h 313"/>
                <a:gd name="T78" fmla="*/ 24 w 243"/>
                <a:gd name="T79" fmla="*/ 295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3" h="313">
                  <a:moveTo>
                    <a:pt x="41" y="310"/>
                  </a:moveTo>
                  <a:lnTo>
                    <a:pt x="57" y="313"/>
                  </a:lnTo>
                  <a:lnTo>
                    <a:pt x="76" y="311"/>
                  </a:lnTo>
                  <a:lnTo>
                    <a:pt x="95" y="307"/>
                  </a:lnTo>
                  <a:lnTo>
                    <a:pt x="115" y="301"/>
                  </a:lnTo>
                  <a:lnTo>
                    <a:pt x="133" y="294"/>
                  </a:lnTo>
                  <a:lnTo>
                    <a:pt x="150" y="288"/>
                  </a:lnTo>
                  <a:lnTo>
                    <a:pt x="161" y="283"/>
                  </a:lnTo>
                  <a:lnTo>
                    <a:pt x="169" y="280"/>
                  </a:lnTo>
                  <a:lnTo>
                    <a:pt x="174" y="278"/>
                  </a:lnTo>
                  <a:lnTo>
                    <a:pt x="179" y="276"/>
                  </a:lnTo>
                  <a:lnTo>
                    <a:pt x="186" y="272"/>
                  </a:lnTo>
                  <a:lnTo>
                    <a:pt x="193" y="269"/>
                  </a:lnTo>
                  <a:lnTo>
                    <a:pt x="201" y="265"/>
                  </a:lnTo>
                  <a:lnTo>
                    <a:pt x="211" y="262"/>
                  </a:lnTo>
                  <a:lnTo>
                    <a:pt x="221" y="260"/>
                  </a:lnTo>
                  <a:lnTo>
                    <a:pt x="232" y="257"/>
                  </a:lnTo>
                  <a:lnTo>
                    <a:pt x="239" y="255"/>
                  </a:lnTo>
                  <a:lnTo>
                    <a:pt x="243" y="249"/>
                  </a:lnTo>
                  <a:lnTo>
                    <a:pt x="243" y="241"/>
                  </a:lnTo>
                  <a:lnTo>
                    <a:pt x="238" y="229"/>
                  </a:lnTo>
                  <a:lnTo>
                    <a:pt x="236" y="207"/>
                  </a:lnTo>
                  <a:lnTo>
                    <a:pt x="234" y="169"/>
                  </a:lnTo>
                  <a:lnTo>
                    <a:pt x="231" y="129"/>
                  </a:lnTo>
                  <a:lnTo>
                    <a:pt x="230" y="105"/>
                  </a:lnTo>
                  <a:lnTo>
                    <a:pt x="227" y="91"/>
                  </a:lnTo>
                  <a:lnTo>
                    <a:pt x="220" y="73"/>
                  </a:lnTo>
                  <a:lnTo>
                    <a:pt x="212" y="57"/>
                  </a:lnTo>
                  <a:lnTo>
                    <a:pt x="205" y="45"/>
                  </a:lnTo>
                  <a:lnTo>
                    <a:pt x="200" y="42"/>
                  </a:lnTo>
                  <a:lnTo>
                    <a:pt x="190" y="37"/>
                  </a:lnTo>
                  <a:lnTo>
                    <a:pt x="176" y="30"/>
                  </a:lnTo>
                  <a:lnTo>
                    <a:pt x="160" y="24"/>
                  </a:lnTo>
                  <a:lnTo>
                    <a:pt x="144" y="15"/>
                  </a:lnTo>
                  <a:lnTo>
                    <a:pt x="128" y="10"/>
                  </a:lnTo>
                  <a:lnTo>
                    <a:pt x="114" y="5"/>
                  </a:lnTo>
                  <a:lnTo>
                    <a:pt x="105" y="2"/>
                  </a:lnTo>
                  <a:lnTo>
                    <a:pt x="99" y="0"/>
                  </a:lnTo>
                  <a:lnTo>
                    <a:pt x="91" y="0"/>
                  </a:lnTo>
                  <a:lnTo>
                    <a:pt x="83" y="0"/>
                  </a:lnTo>
                  <a:lnTo>
                    <a:pt x="73" y="0"/>
                  </a:lnTo>
                  <a:lnTo>
                    <a:pt x="65" y="0"/>
                  </a:lnTo>
                  <a:lnTo>
                    <a:pt x="59" y="0"/>
                  </a:lnTo>
                  <a:lnTo>
                    <a:pt x="52" y="2"/>
                  </a:lnTo>
                  <a:lnTo>
                    <a:pt x="48" y="2"/>
                  </a:lnTo>
                  <a:lnTo>
                    <a:pt x="46" y="4"/>
                  </a:lnTo>
                  <a:lnTo>
                    <a:pt x="46" y="6"/>
                  </a:lnTo>
                  <a:lnTo>
                    <a:pt x="48" y="7"/>
                  </a:lnTo>
                  <a:lnTo>
                    <a:pt x="50" y="9"/>
                  </a:lnTo>
                  <a:lnTo>
                    <a:pt x="55" y="10"/>
                  </a:lnTo>
                  <a:lnTo>
                    <a:pt x="61" y="12"/>
                  </a:lnTo>
                  <a:lnTo>
                    <a:pt x="67" y="14"/>
                  </a:lnTo>
                  <a:lnTo>
                    <a:pt x="70" y="17"/>
                  </a:lnTo>
                  <a:lnTo>
                    <a:pt x="77" y="21"/>
                  </a:lnTo>
                  <a:lnTo>
                    <a:pt x="87" y="30"/>
                  </a:lnTo>
                  <a:lnTo>
                    <a:pt x="97" y="40"/>
                  </a:lnTo>
                  <a:lnTo>
                    <a:pt x="100" y="45"/>
                  </a:lnTo>
                  <a:lnTo>
                    <a:pt x="95" y="53"/>
                  </a:lnTo>
                  <a:lnTo>
                    <a:pt x="86" y="65"/>
                  </a:lnTo>
                  <a:lnTo>
                    <a:pt x="76" y="79"/>
                  </a:lnTo>
                  <a:lnTo>
                    <a:pt x="71" y="89"/>
                  </a:lnTo>
                  <a:lnTo>
                    <a:pt x="69" y="103"/>
                  </a:lnTo>
                  <a:lnTo>
                    <a:pt x="68" y="123"/>
                  </a:lnTo>
                  <a:lnTo>
                    <a:pt x="65" y="141"/>
                  </a:lnTo>
                  <a:lnTo>
                    <a:pt x="62" y="151"/>
                  </a:lnTo>
                  <a:lnTo>
                    <a:pt x="57" y="154"/>
                  </a:lnTo>
                  <a:lnTo>
                    <a:pt x="50" y="157"/>
                  </a:lnTo>
                  <a:lnTo>
                    <a:pt x="41" y="161"/>
                  </a:lnTo>
                  <a:lnTo>
                    <a:pt x="31" y="165"/>
                  </a:lnTo>
                  <a:lnTo>
                    <a:pt x="20" y="170"/>
                  </a:lnTo>
                  <a:lnTo>
                    <a:pt x="11" y="174"/>
                  </a:lnTo>
                  <a:lnTo>
                    <a:pt x="6" y="178"/>
                  </a:lnTo>
                  <a:lnTo>
                    <a:pt x="2" y="181"/>
                  </a:lnTo>
                  <a:lnTo>
                    <a:pt x="1" y="188"/>
                  </a:lnTo>
                  <a:lnTo>
                    <a:pt x="0" y="200"/>
                  </a:lnTo>
                  <a:lnTo>
                    <a:pt x="0" y="217"/>
                  </a:lnTo>
                  <a:lnTo>
                    <a:pt x="1" y="235"/>
                  </a:lnTo>
                  <a:lnTo>
                    <a:pt x="4" y="256"/>
                  </a:lnTo>
                  <a:lnTo>
                    <a:pt x="12" y="277"/>
                  </a:lnTo>
                  <a:lnTo>
                    <a:pt x="24" y="295"/>
                  </a:lnTo>
                  <a:lnTo>
                    <a:pt x="41" y="310"/>
                  </a:lnTo>
                  <a:close/>
                </a:path>
              </a:pathLst>
            </a:custGeom>
            <a:solidFill>
              <a:srgbClr val="284C70">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60" name="Freeform 240">
              <a:extLst>
                <a:ext uri="{FF2B5EF4-FFF2-40B4-BE49-F238E27FC236}">
                  <a16:creationId xmlns:a16="http://schemas.microsoft.com/office/drawing/2014/main" id="{8600E858-6F56-4B87-A4BA-B06A59D9E079}"/>
                </a:ext>
              </a:extLst>
            </p:cNvPr>
            <p:cNvSpPr>
              <a:spLocks/>
            </p:cNvSpPr>
            <p:nvPr/>
          </p:nvSpPr>
          <p:spPr bwMode="auto">
            <a:xfrm>
              <a:off x="2333" y="2398"/>
              <a:ext cx="122" cy="130"/>
            </a:xfrm>
            <a:custGeom>
              <a:avLst/>
              <a:gdLst>
                <a:gd name="T0" fmla="*/ 3 w 243"/>
                <a:gd name="T1" fmla="*/ 13 h 260"/>
                <a:gd name="T2" fmla="*/ 21 w 243"/>
                <a:gd name="T3" fmla="*/ 0 h 260"/>
                <a:gd name="T4" fmla="*/ 33 w 243"/>
                <a:gd name="T5" fmla="*/ 2 h 260"/>
                <a:gd name="T6" fmla="*/ 46 w 243"/>
                <a:gd name="T7" fmla="*/ 5 h 260"/>
                <a:gd name="T8" fmla="*/ 62 w 243"/>
                <a:gd name="T9" fmla="*/ 5 h 260"/>
                <a:gd name="T10" fmla="*/ 77 w 243"/>
                <a:gd name="T11" fmla="*/ 7 h 260"/>
                <a:gd name="T12" fmla="*/ 86 w 243"/>
                <a:gd name="T13" fmla="*/ 13 h 260"/>
                <a:gd name="T14" fmla="*/ 104 w 243"/>
                <a:gd name="T15" fmla="*/ 27 h 260"/>
                <a:gd name="T16" fmla="*/ 124 w 243"/>
                <a:gd name="T17" fmla="*/ 43 h 260"/>
                <a:gd name="T18" fmla="*/ 142 w 243"/>
                <a:gd name="T19" fmla="*/ 54 h 260"/>
                <a:gd name="T20" fmla="*/ 154 w 243"/>
                <a:gd name="T21" fmla="*/ 58 h 260"/>
                <a:gd name="T22" fmla="*/ 161 w 243"/>
                <a:gd name="T23" fmla="*/ 60 h 260"/>
                <a:gd name="T24" fmla="*/ 166 w 243"/>
                <a:gd name="T25" fmla="*/ 65 h 260"/>
                <a:gd name="T26" fmla="*/ 180 w 243"/>
                <a:gd name="T27" fmla="*/ 76 h 260"/>
                <a:gd name="T28" fmla="*/ 197 w 243"/>
                <a:gd name="T29" fmla="*/ 91 h 260"/>
                <a:gd name="T30" fmla="*/ 212 w 243"/>
                <a:gd name="T31" fmla="*/ 102 h 260"/>
                <a:gd name="T32" fmla="*/ 217 w 243"/>
                <a:gd name="T33" fmla="*/ 118 h 260"/>
                <a:gd name="T34" fmla="*/ 212 w 243"/>
                <a:gd name="T35" fmla="*/ 143 h 260"/>
                <a:gd name="T36" fmla="*/ 202 w 243"/>
                <a:gd name="T37" fmla="*/ 150 h 260"/>
                <a:gd name="T38" fmla="*/ 190 w 243"/>
                <a:gd name="T39" fmla="*/ 156 h 260"/>
                <a:gd name="T40" fmla="*/ 179 w 243"/>
                <a:gd name="T41" fmla="*/ 159 h 260"/>
                <a:gd name="T42" fmla="*/ 172 w 243"/>
                <a:gd name="T43" fmla="*/ 165 h 260"/>
                <a:gd name="T44" fmla="*/ 177 w 243"/>
                <a:gd name="T45" fmla="*/ 173 h 260"/>
                <a:gd name="T46" fmla="*/ 191 w 243"/>
                <a:gd name="T47" fmla="*/ 182 h 260"/>
                <a:gd name="T48" fmla="*/ 204 w 243"/>
                <a:gd name="T49" fmla="*/ 186 h 260"/>
                <a:gd name="T50" fmla="*/ 214 w 243"/>
                <a:gd name="T51" fmla="*/ 184 h 260"/>
                <a:gd name="T52" fmla="*/ 225 w 243"/>
                <a:gd name="T53" fmla="*/ 189 h 260"/>
                <a:gd name="T54" fmla="*/ 241 w 243"/>
                <a:gd name="T55" fmla="*/ 211 h 260"/>
                <a:gd name="T56" fmla="*/ 230 w 243"/>
                <a:gd name="T57" fmla="*/ 227 h 260"/>
                <a:gd name="T58" fmla="*/ 221 w 243"/>
                <a:gd name="T59" fmla="*/ 239 h 260"/>
                <a:gd name="T60" fmla="*/ 206 w 243"/>
                <a:gd name="T61" fmla="*/ 242 h 260"/>
                <a:gd name="T62" fmla="*/ 177 w 243"/>
                <a:gd name="T63" fmla="*/ 247 h 260"/>
                <a:gd name="T64" fmla="*/ 151 w 243"/>
                <a:gd name="T65" fmla="*/ 254 h 260"/>
                <a:gd name="T66" fmla="*/ 129 w 243"/>
                <a:gd name="T67" fmla="*/ 258 h 260"/>
                <a:gd name="T68" fmla="*/ 113 w 243"/>
                <a:gd name="T69" fmla="*/ 259 h 260"/>
                <a:gd name="T70" fmla="*/ 84 w 243"/>
                <a:gd name="T71" fmla="*/ 260 h 260"/>
                <a:gd name="T72" fmla="*/ 46 w 243"/>
                <a:gd name="T73" fmla="*/ 259 h 260"/>
                <a:gd name="T74" fmla="*/ 13 w 243"/>
                <a:gd name="T75" fmla="*/ 254 h 260"/>
                <a:gd name="T76" fmla="*/ 0 w 243"/>
                <a:gd name="T77" fmla="*/ 16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3" h="260">
                  <a:moveTo>
                    <a:pt x="0" y="16"/>
                  </a:moveTo>
                  <a:lnTo>
                    <a:pt x="3" y="13"/>
                  </a:lnTo>
                  <a:lnTo>
                    <a:pt x="12" y="6"/>
                  </a:lnTo>
                  <a:lnTo>
                    <a:pt x="21" y="0"/>
                  </a:lnTo>
                  <a:lnTo>
                    <a:pt x="29" y="0"/>
                  </a:lnTo>
                  <a:lnTo>
                    <a:pt x="33" y="2"/>
                  </a:lnTo>
                  <a:lnTo>
                    <a:pt x="39" y="4"/>
                  </a:lnTo>
                  <a:lnTo>
                    <a:pt x="46" y="5"/>
                  </a:lnTo>
                  <a:lnTo>
                    <a:pt x="54" y="5"/>
                  </a:lnTo>
                  <a:lnTo>
                    <a:pt x="62" y="5"/>
                  </a:lnTo>
                  <a:lnTo>
                    <a:pt x="70" y="6"/>
                  </a:lnTo>
                  <a:lnTo>
                    <a:pt x="77" y="7"/>
                  </a:lnTo>
                  <a:lnTo>
                    <a:pt x="82" y="9"/>
                  </a:lnTo>
                  <a:lnTo>
                    <a:pt x="86" y="13"/>
                  </a:lnTo>
                  <a:lnTo>
                    <a:pt x="94" y="20"/>
                  </a:lnTo>
                  <a:lnTo>
                    <a:pt x="104" y="27"/>
                  </a:lnTo>
                  <a:lnTo>
                    <a:pt x="114" y="35"/>
                  </a:lnTo>
                  <a:lnTo>
                    <a:pt x="124" y="43"/>
                  </a:lnTo>
                  <a:lnTo>
                    <a:pt x="134" y="50"/>
                  </a:lnTo>
                  <a:lnTo>
                    <a:pt x="142" y="54"/>
                  </a:lnTo>
                  <a:lnTo>
                    <a:pt x="147" y="57"/>
                  </a:lnTo>
                  <a:lnTo>
                    <a:pt x="154" y="58"/>
                  </a:lnTo>
                  <a:lnTo>
                    <a:pt x="158" y="59"/>
                  </a:lnTo>
                  <a:lnTo>
                    <a:pt x="161" y="60"/>
                  </a:lnTo>
                  <a:lnTo>
                    <a:pt x="164" y="62"/>
                  </a:lnTo>
                  <a:lnTo>
                    <a:pt x="166" y="65"/>
                  </a:lnTo>
                  <a:lnTo>
                    <a:pt x="172" y="69"/>
                  </a:lnTo>
                  <a:lnTo>
                    <a:pt x="180" y="76"/>
                  </a:lnTo>
                  <a:lnTo>
                    <a:pt x="188" y="83"/>
                  </a:lnTo>
                  <a:lnTo>
                    <a:pt x="197" y="91"/>
                  </a:lnTo>
                  <a:lnTo>
                    <a:pt x="205" y="97"/>
                  </a:lnTo>
                  <a:lnTo>
                    <a:pt x="212" y="102"/>
                  </a:lnTo>
                  <a:lnTo>
                    <a:pt x="217" y="104"/>
                  </a:lnTo>
                  <a:lnTo>
                    <a:pt x="217" y="118"/>
                  </a:lnTo>
                  <a:lnTo>
                    <a:pt x="215" y="131"/>
                  </a:lnTo>
                  <a:lnTo>
                    <a:pt x="212" y="143"/>
                  </a:lnTo>
                  <a:lnTo>
                    <a:pt x="206" y="148"/>
                  </a:lnTo>
                  <a:lnTo>
                    <a:pt x="202" y="150"/>
                  </a:lnTo>
                  <a:lnTo>
                    <a:pt x="196" y="153"/>
                  </a:lnTo>
                  <a:lnTo>
                    <a:pt x="190" y="156"/>
                  </a:lnTo>
                  <a:lnTo>
                    <a:pt x="184" y="157"/>
                  </a:lnTo>
                  <a:lnTo>
                    <a:pt x="179" y="159"/>
                  </a:lnTo>
                  <a:lnTo>
                    <a:pt x="174" y="161"/>
                  </a:lnTo>
                  <a:lnTo>
                    <a:pt x="172" y="165"/>
                  </a:lnTo>
                  <a:lnTo>
                    <a:pt x="173" y="167"/>
                  </a:lnTo>
                  <a:lnTo>
                    <a:pt x="177" y="173"/>
                  </a:lnTo>
                  <a:lnTo>
                    <a:pt x="184" y="178"/>
                  </a:lnTo>
                  <a:lnTo>
                    <a:pt x="191" y="182"/>
                  </a:lnTo>
                  <a:lnTo>
                    <a:pt x="199" y="184"/>
                  </a:lnTo>
                  <a:lnTo>
                    <a:pt x="204" y="186"/>
                  </a:lnTo>
                  <a:lnTo>
                    <a:pt x="210" y="184"/>
                  </a:lnTo>
                  <a:lnTo>
                    <a:pt x="214" y="184"/>
                  </a:lnTo>
                  <a:lnTo>
                    <a:pt x="219" y="184"/>
                  </a:lnTo>
                  <a:lnTo>
                    <a:pt x="225" y="189"/>
                  </a:lnTo>
                  <a:lnTo>
                    <a:pt x="234" y="199"/>
                  </a:lnTo>
                  <a:lnTo>
                    <a:pt x="241" y="211"/>
                  </a:lnTo>
                  <a:lnTo>
                    <a:pt x="243" y="222"/>
                  </a:lnTo>
                  <a:lnTo>
                    <a:pt x="230" y="227"/>
                  </a:lnTo>
                  <a:lnTo>
                    <a:pt x="225" y="233"/>
                  </a:lnTo>
                  <a:lnTo>
                    <a:pt x="221" y="239"/>
                  </a:lnTo>
                  <a:lnTo>
                    <a:pt x="219" y="241"/>
                  </a:lnTo>
                  <a:lnTo>
                    <a:pt x="206" y="242"/>
                  </a:lnTo>
                  <a:lnTo>
                    <a:pt x="192" y="243"/>
                  </a:lnTo>
                  <a:lnTo>
                    <a:pt x="177" y="247"/>
                  </a:lnTo>
                  <a:lnTo>
                    <a:pt x="164" y="250"/>
                  </a:lnTo>
                  <a:lnTo>
                    <a:pt x="151" y="254"/>
                  </a:lnTo>
                  <a:lnTo>
                    <a:pt x="139" y="256"/>
                  </a:lnTo>
                  <a:lnTo>
                    <a:pt x="129" y="258"/>
                  </a:lnTo>
                  <a:lnTo>
                    <a:pt x="122" y="259"/>
                  </a:lnTo>
                  <a:lnTo>
                    <a:pt x="113" y="259"/>
                  </a:lnTo>
                  <a:lnTo>
                    <a:pt x="100" y="260"/>
                  </a:lnTo>
                  <a:lnTo>
                    <a:pt x="84" y="260"/>
                  </a:lnTo>
                  <a:lnTo>
                    <a:pt x="66" y="260"/>
                  </a:lnTo>
                  <a:lnTo>
                    <a:pt x="46" y="259"/>
                  </a:lnTo>
                  <a:lnTo>
                    <a:pt x="29" y="257"/>
                  </a:lnTo>
                  <a:lnTo>
                    <a:pt x="13" y="254"/>
                  </a:lnTo>
                  <a:lnTo>
                    <a:pt x="0" y="249"/>
                  </a:lnTo>
                  <a:lnTo>
                    <a:pt x="0" y="16"/>
                  </a:lnTo>
                  <a:close/>
                </a:path>
              </a:pathLst>
            </a:custGeom>
            <a:solidFill>
              <a:srgbClr val="284C70">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61" name="Freeform 241">
              <a:extLst>
                <a:ext uri="{FF2B5EF4-FFF2-40B4-BE49-F238E27FC236}">
                  <a16:creationId xmlns:a16="http://schemas.microsoft.com/office/drawing/2014/main" id="{B12F58AF-F46D-4BF7-8588-9D43D4290F94}"/>
                </a:ext>
              </a:extLst>
            </p:cNvPr>
            <p:cNvSpPr>
              <a:spLocks/>
            </p:cNvSpPr>
            <p:nvPr/>
          </p:nvSpPr>
          <p:spPr bwMode="auto">
            <a:xfrm>
              <a:off x="2463" y="2471"/>
              <a:ext cx="68" cy="53"/>
            </a:xfrm>
            <a:custGeom>
              <a:avLst/>
              <a:gdLst>
                <a:gd name="T0" fmla="*/ 4 w 135"/>
                <a:gd name="T1" fmla="*/ 21 h 106"/>
                <a:gd name="T2" fmla="*/ 2 w 135"/>
                <a:gd name="T3" fmla="*/ 31 h 106"/>
                <a:gd name="T4" fmla="*/ 0 w 135"/>
                <a:gd name="T5" fmla="*/ 47 h 106"/>
                <a:gd name="T6" fmla="*/ 0 w 135"/>
                <a:gd name="T7" fmla="*/ 63 h 106"/>
                <a:gd name="T8" fmla="*/ 0 w 135"/>
                <a:gd name="T9" fmla="*/ 72 h 106"/>
                <a:gd name="T10" fmla="*/ 6 w 135"/>
                <a:gd name="T11" fmla="*/ 72 h 106"/>
                <a:gd name="T12" fmla="*/ 13 w 135"/>
                <a:gd name="T13" fmla="*/ 73 h 106"/>
                <a:gd name="T14" fmla="*/ 21 w 135"/>
                <a:gd name="T15" fmla="*/ 73 h 106"/>
                <a:gd name="T16" fmla="*/ 28 w 135"/>
                <a:gd name="T17" fmla="*/ 74 h 106"/>
                <a:gd name="T18" fmla="*/ 36 w 135"/>
                <a:gd name="T19" fmla="*/ 74 h 106"/>
                <a:gd name="T20" fmla="*/ 42 w 135"/>
                <a:gd name="T21" fmla="*/ 76 h 106"/>
                <a:gd name="T22" fmla="*/ 46 w 135"/>
                <a:gd name="T23" fmla="*/ 77 h 106"/>
                <a:gd name="T24" fmla="*/ 49 w 135"/>
                <a:gd name="T25" fmla="*/ 78 h 106"/>
                <a:gd name="T26" fmla="*/ 51 w 135"/>
                <a:gd name="T27" fmla="*/ 80 h 106"/>
                <a:gd name="T28" fmla="*/ 55 w 135"/>
                <a:gd name="T29" fmla="*/ 84 h 106"/>
                <a:gd name="T30" fmla="*/ 60 w 135"/>
                <a:gd name="T31" fmla="*/ 88 h 106"/>
                <a:gd name="T32" fmla="*/ 66 w 135"/>
                <a:gd name="T33" fmla="*/ 93 h 106"/>
                <a:gd name="T34" fmla="*/ 72 w 135"/>
                <a:gd name="T35" fmla="*/ 98 h 106"/>
                <a:gd name="T36" fmla="*/ 76 w 135"/>
                <a:gd name="T37" fmla="*/ 102 h 106"/>
                <a:gd name="T38" fmla="*/ 81 w 135"/>
                <a:gd name="T39" fmla="*/ 104 h 106"/>
                <a:gd name="T40" fmla="*/ 83 w 135"/>
                <a:gd name="T41" fmla="*/ 106 h 106"/>
                <a:gd name="T42" fmla="*/ 87 w 135"/>
                <a:gd name="T43" fmla="*/ 104 h 106"/>
                <a:gd name="T44" fmla="*/ 93 w 135"/>
                <a:gd name="T45" fmla="*/ 100 h 106"/>
                <a:gd name="T46" fmla="*/ 101 w 135"/>
                <a:gd name="T47" fmla="*/ 94 h 106"/>
                <a:gd name="T48" fmla="*/ 109 w 135"/>
                <a:gd name="T49" fmla="*/ 87 h 106"/>
                <a:gd name="T50" fmla="*/ 116 w 135"/>
                <a:gd name="T51" fmla="*/ 81 h 106"/>
                <a:gd name="T52" fmla="*/ 123 w 135"/>
                <a:gd name="T53" fmla="*/ 74 h 106"/>
                <a:gd name="T54" fmla="*/ 127 w 135"/>
                <a:gd name="T55" fmla="*/ 70 h 106"/>
                <a:gd name="T56" fmla="*/ 129 w 135"/>
                <a:gd name="T57" fmla="*/ 66 h 106"/>
                <a:gd name="T58" fmla="*/ 131 w 135"/>
                <a:gd name="T59" fmla="*/ 62 h 106"/>
                <a:gd name="T60" fmla="*/ 133 w 135"/>
                <a:gd name="T61" fmla="*/ 54 h 106"/>
                <a:gd name="T62" fmla="*/ 135 w 135"/>
                <a:gd name="T63" fmla="*/ 47 h 106"/>
                <a:gd name="T64" fmla="*/ 135 w 135"/>
                <a:gd name="T65" fmla="*/ 42 h 106"/>
                <a:gd name="T66" fmla="*/ 132 w 135"/>
                <a:gd name="T67" fmla="*/ 35 h 106"/>
                <a:gd name="T68" fmla="*/ 124 w 135"/>
                <a:gd name="T69" fmla="*/ 23 h 106"/>
                <a:gd name="T70" fmla="*/ 114 w 135"/>
                <a:gd name="T71" fmla="*/ 11 h 106"/>
                <a:gd name="T72" fmla="*/ 108 w 135"/>
                <a:gd name="T73" fmla="*/ 4 h 106"/>
                <a:gd name="T74" fmla="*/ 104 w 135"/>
                <a:gd name="T75" fmla="*/ 3 h 106"/>
                <a:gd name="T76" fmla="*/ 98 w 135"/>
                <a:gd name="T77" fmla="*/ 2 h 106"/>
                <a:gd name="T78" fmla="*/ 90 w 135"/>
                <a:gd name="T79" fmla="*/ 2 h 106"/>
                <a:gd name="T80" fmla="*/ 82 w 135"/>
                <a:gd name="T81" fmla="*/ 1 h 106"/>
                <a:gd name="T82" fmla="*/ 73 w 135"/>
                <a:gd name="T83" fmla="*/ 1 h 106"/>
                <a:gd name="T84" fmla="*/ 65 w 135"/>
                <a:gd name="T85" fmla="*/ 0 h 106"/>
                <a:gd name="T86" fmla="*/ 58 w 135"/>
                <a:gd name="T87" fmla="*/ 0 h 106"/>
                <a:gd name="T88" fmla="*/ 53 w 135"/>
                <a:gd name="T89" fmla="*/ 1 h 106"/>
                <a:gd name="T90" fmla="*/ 49 w 135"/>
                <a:gd name="T91" fmla="*/ 2 h 106"/>
                <a:gd name="T92" fmla="*/ 42 w 135"/>
                <a:gd name="T93" fmla="*/ 4 h 106"/>
                <a:gd name="T94" fmla="*/ 34 w 135"/>
                <a:gd name="T95" fmla="*/ 8 h 106"/>
                <a:gd name="T96" fmla="*/ 26 w 135"/>
                <a:gd name="T97" fmla="*/ 11 h 106"/>
                <a:gd name="T98" fmla="*/ 18 w 135"/>
                <a:gd name="T99" fmla="*/ 15 h 106"/>
                <a:gd name="T100" fmla="*/ 11 w 135"/>
                <a:gd name="T101" fmla="*/ 18 h 106"/>
                <a:gd name="T102" fmla="*/ 6 w 135"/>
                <a:gd name="T103" fmla="*/ 20 h 106"/>
                <a:gd name="T104" fmla="*/ 4 w 135"/>
                <a:gd name="T105" fmla="*/ 2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5" h="106">
                  <a:moveTo>
                    <a:pt x="4" y="21"/>
                  </a:moveTo>
                  <a:lnTo>
                    <a:pt x="2" y="31"/>
                  </a:lnTo>
                  <a:lnTo>
                    <a:pt x="0" y="47"/>
                  </a:lnTo>
                  <a:lnTo>
                    <a:pt x="0" y="63"/>
                  </a:lnTo>
                  <a:lnTo>
                    <a:pt x="0" y="72"/>
                  </a:lnTo>
                  <a:lnTo>
                    <a:pt x="6" y="72"/>
                  </a:lnTo>
                  <a:lnTo>
                    <a:pt x="13" y="73"/>
                  </a:lnTo>
                  <a:lnTo>
                    <a:pt x="21" y="73"/>
                  </a:lnTo>
                  <a:lnTo>
                    <a:pt x="28" y="74"/>
                  </a:lnTo>
                  <a:lnTo>
                    <a:pt x="36" y="74"/>
                  </a:lnTo>
                  <a:lnTo>
                    <a:pt x="42" y="76"/>
                  </a:lnTo>
                  <a:lnTo>
                    <a:pt x="46" y="77"/>
                  </a:lnTo>
                  <a:lnTo>
                    <a:pt x="49" y="78"/>
                  </a:lnTo>
                  <a:lnTo>
                    <a:pt x="51" y="80"/>
                  </a:lnTo>
                  <a:lnTo>
                    <a:pt x="55" y="84"/>
                  </a:lnTo>
                  <a:lnTo>
                    <a:pt x="60" y="88"/>
                  </a:lnTo>
                  <a:lnTo>
                    <a:pt x="66" y="93"/>
                  </a:lnTo>
                  <a:lnTo>
                    <a:pt x="72" y="98"/>
                  </a:lnTo>
                  <a:lnTo>
                    <a:pt x="76" y="102"/>
                  </a:lnTo>
                  <a:lnTo>
                    <a:pt x="81" y="104"/>
                  </a:lnTo>
                  <a:lnTo>
                    <a:pt x="83" y="106"/>
                  </a:lnTo>
                  <a:lnTo>
                    <a:pt x="87" y="104"/>
                  </a:lnTo>
                  <a:lnTo>
                    <a:pt x="93" y="100"/>
                  </a:lnTo>
                  <a:lnTo>
                    <a:pt x="101" y="94"/>
                  </a:lnTo>
                  <a:lnTo>
                    <a:pt x="109" y="87"/>
                  </a:lnTo>
                  <a:lnTo>
                    <a:pt x="116" y="81"/>
                  </a:lnTo>
                  <a:lnTo>
                    <a:pt x="123" y="74"/>
                  </a:lnTo>
                  <a:lnTo>
                    <a:pt x="127" y="70"/>
                  </a:lnTo>
                  <a:lnTo>
                    <a:pt x="129" y="66"/>
                  </a:lnTo>
                  <a:lnTo>
                    <a:pt x="131" y="62"/>
                  </a:lnTo>
                  <a:lnTo>
                    <a:pt x="133" y="54"/>
                  </a:lnTo>
                  <a:lnTo>
                    <a:pt x="135" y="47"/>
                  </a:lnTo>
                  <a:lnTo>
                    <a:pt x="135" y="42"/>
                  </a:lnTo>
                  <a:lnTo>
                    <a:pt x="132" y="35"/>
                  </a:lnTo>
                  <a:lnTo>
                    <a:pt x="124" y="23"/>
                  </a:lnTo>
                  <a:lnTo>
                    <a:pt x="114" y="11"/>
                  </a:lnTo>
                  <a:lnTo>
                    <a:pt x="108" y="4"/>
                  </a:lnTo>
                  <a:lnTo>
                    <a:pt x="104" y="3"/>
                  </a:lnTo>
                  <a:lnTo>
                    <a:pt x="98" y="2"/>
                  </a:lnTo>
                  <a:lnTo>
                    <a:pt x="90" y="2"/>
                  </a:lnTo>
                  <a:lnTo>
                    <a:pt x="82" y="1"/>
                  </a:lnTo>
                  <a:lnTo>
                    <a:pt x="73" y="1"/>
                  </a:lnTo>
                  <a:lnTo>
                    <a:pt x="65" y="0"/>
                  </a:lnTo>
                  <a:lnTo>
                    <a:pt x="58" y="0"/>
                  </a:lnTo>
                  <a:lnTo>
                    <a:pt x="53" y="1"/>
                  </a:lnTo>
                  <a:lnTo>
                    <a:pt x="49" y="2"/>
                  </a:lnTo>
                  <a:lnTo>
                    <a:pt x="42" y="4"/>
                  </a:lnTo>
                  <a:lnTo>
                    <a:pt x="34" y="8"/>
                  </a:lnTo>
                  <a:lnTo>
                    <a:pt x="26" y="11"/>
                  </a:lnTo>
                  <a:lnTo>
                    <a:pt x="18" y="15"/>
                  </a:lnTo>
                  <a:lnTo>
                    <a:pt x="11" y="18"/>
                  </a:lnTo>
                  <a:lnTo>
                    <a:pt x="6" y="20"/>
                  </a:lnTo>
                  <a:lnTo>
                    <a:pt x="4" y="21"/>
                  </a:lnTo>
                  <a:close/>
                </a:path>
              </a:pathLst>
            </a:custGeom>
            <a:solidFill>
              <a:srgbClr val="284C70">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62" name="Freeform 242">
              <a:extLst>
                <a:ext uri="{FF2B5EF4-FFF2-40B4-BE49-F238E27FC236}">
                  <a16:creationId xmlns:a16="http://schemas.microsoft.com/office/drawing/2014/main" id="{9B99CAF3-1CA6-4814-969B-DADAA95F04F6}"/>
                </a:ext>
              </a:extLst>
            </p:cNvPr>
            <p:cNvSpPr>
              <a:spLocks/>
            </p:cNvSpPr>
            <p:nvPr/>
          </p:nvSpPr>
          <p:spPr bwMode="auto">
            <a:xfrm>
              <a:off x="2524" y="2604"/>
              <a:ext cx="40" cy="15"/>
            </a:xfrm>
            <a:custGeom>
              <a:avLst/>
              <a:gdLst>
                <a:gd name="T0" fmla="*/ 21 w 79"/>
                <a:gd name="T1" fmla="*/ 24 h 29"/>
                <a:gd name="T2" fmla="*/ 26 w 79"/>
                <a:gd name="T3" fmla="*/ 25 h 29"/>
                <a:gd name="T4" fmla="*/ 34 w 79"/>
                <a:gd name="T5" fmla="*/ 26 h 29"/>
                <a:gd name="T6" fmla="*/ 42 w 79"/>
                <a:gd name="T7" fmla="*/ 27 h 29"/>
                <a:gd name="T8" fmla="*/ 51 w 79"/>
                <a:gd name="T9" fmla="*/ 28 h 29"/>
                <a:gd name="T10" fmla="*/ 59 w 79"/>
                <a:gd name="T11" fmla="*/ 29 h 29"/>
                <a:gd name="T12" fmla="*/ 68 w 79"/>
                <a:gd name="T13" fmla="*/ 29 h 29"/>
                <a:gd name="T14" fmla="*/ 72 w 79"/>
                <a:gd name="T15" fmla="*/ 29 h 29"/>
                <a:gd name="T16" fmla="*/ 76 w 79"/>
                <a:gd name="T17" fmla="*/ 27 h 29"/>
                <a:gd name="T18" fmla="*/ 78 w 79"/>
                <a:gd name="T19" fmla="*/ 23 h 29"/>
                <a:gd name="T20" fmla="*/ 79 w 79"/>
                <a:gd name="T21" fmla="*/ 19 h 29"/>
                <a:gd name="T22" fmla="*/ 79 w 79"/>
                <a:gd name="T23" fmla="*/ 16 h 29"/>
                <a:gd name="T24" fmla="*/ 79 w 79"/>
                <a:gd name="T25" fmla="*/ 15 h 29"/>
                <a:gd name="T26" fmla="*/ 74 w 79"/>
                <a:gd name="T27" fmla="*/ 13 h 29"/>
                <a:gd name="T28" fmla="*/ 65 w 79"/>
                <a:gd name="T29" fmla="*/ 11 h 29"/>
                <a:gd name="T30" fmla="*/ 55 w 79"/>
                <a:gd name="T31" fmla="*/ 9 h 29"/>
                <a:gd name="T32" fmla="*/ 47 w 79"/>
                <a:gd name="T33" fmla="*/ 6 h 29"/>
                <a:gd name="T34" fmla="*/ 40 w 79"/>
                <a:gd name="T35" fmla="*/ 3 h 29"/>
                <a:gd name="T36" fmla="*/ 31 w 79"/>
                <a:gd name="T37" fmla="*/ 1 h 29"/>
                <a:gd name="T38" fmla="*/ 21 w 79"/>
                <a:gd name="T39" fmla="*/ 0 h 29"/>
                <a:gd name="T40" fmla="*/ 15 w 79"/>
                <a:gd name="T41" fmla="*/ 2 h 29"/>
                <a:gd name="T42" fmla="*/ 9 w 79"/>
                <a:gd name="T43" fmla="*/ 8 h 29"/>
                <a:gd name="T44" fmla="*/ 3 w 79"/>
                <a:gd name="T45" fmla="*/ 13 h 29"/>
                <a:gd name="T46" fmla="*/ 0 w 79"/>
                <a:gd name="T47" fmla="*/ 18 h 29"/>
                <a:gd name="T48" fmla="*/ 1 w 79"/>
                <a:gd name="T49" fmla="*/ 21 h 29"/>
                <a:gd name="T50" fmla="*/ 5 w 79"/>
                <a:gd name="T51" fmla="*/ 23 h 29"/>
                <a:gd name="T52" fmla="*/ 11 w 79"/>
                <a:gd name="T53" fmla="*/ 23 h 29"/>
                <a:gd name="T54" fmla="*/ 17 w 79"/>
                <a:gd name="T55" fmla="*/ 24 h 29"/>
                <a:gd name="T56" fmla="*/ 21 w 79"/>
                <a:gd name="T5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9" h="29">
                  <a:moveTo>
                    <a:pt x="21" y="24"/>
                  </a:moveTo>
                  <a:lnTo>
                    <a:pt x="26" y="25"/>
                  </a:lnTo>
                  <a:lnTo>
                    <a:pt x="34" y="26"/>
                  </a:lnTo>
                  <a:lnTo>
                    <a:pt x="42" y="27"/>
                  </a:lnTo>
                  <a:lnTo>
                    <a:pt x="51" y="28"/>
                  </a:lnTo>
                  <a:lnTo>
                    <a:pt x="59" y="29"/>
                  </a:lnTo>
                  <a:lnTo>
                    <a:pt x="68" y="29"/>
                  </a:lnTo>
                  <a:lnTo>
                    <a:pt x="72" y="29"/>
                  </a:lnTo>
                  <a:lnTo>
                    <a:pt x="76" y="27"/>
                  </a:lnTo>
                  <a:lnTo>
                    <a:pt x="78" y="23"/>
                  </a:lnTo>
                  <a:lnTo>
                    <a:pt x="79" y="19"/>
                  </a:lnTo>
                  <a:lnTo>
                    <a:pt x="79" y="16"/>
                  </a:lnTo>
                  <a:lnTo>
                    <a:pt x="79" y="15"/>
                  </a:lnTo>
                  <a:lnTo>
                    <a:pt x="74" y="13"/>
                  </a:lnTo>
                  <a:lnTo>
                    <a:pt x="65" y="11"/>
                  </a:lnTo>
                  <a:lnTo>
                    <a:pt x="55" y="9"/>
                  </a:lnTo>
                  <a:lnTo>
                    <a:pt x="47" y="6"/>
                  </a:lnTo>
                  <a:lnTo>
                    <a:pt x="40" y="3"/>
                  </a:lnTo>
                  <a:lnTo>
                    <a:pt x="31" y="1"/>
                  </a:lnTo>
                  <a:lnTo>
                    <a:pt x="21" y="0"/>
                  </a:lnTo>
                  <a:lnTo>
                    <a:pt x="15" y="2"/>
                  </a:lnTo>
                  <a:lnTo>
                    <a:pt x="9" y="8"/>
                  </a:lnTo>
                  <a:lnTo>
                    <a:pt x="3" y="13"/>
                  </a:lnTo>
                  <a:lnTo>
                    <a:pt x="0" y="18"/>
                  </a:lnTo>
                  <a:lnTo>
                    <a:pt x="1" y="21"/>
                  </a:lnTo>
                  <a:lnTo>
                    <a:pt x="5" y="23"/>
                  </a:lnTo>
                  <a:lnTo>
                    <a:pt x="11" y="23"/>
                  </a:lnTo>
                  <a:lnTo>
                    <a:pt x="17" y="24"/>
                  </a:lnTo>
                  <a:lnTo>
                    <a:pt x="21" y="24"/>
                  </a:lnTo>
                  <a:close/>
                </a:path>
              </a:pathLst>
            </a:custGeom>
            <a:solidFill>
              <a:srgbClr val="284C70">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63" name="Freeform 243">
              <a:extLst>
                <a:ext uri="{FF2B5EF4-FFF2-40B4-BE49-F238E27FC236}">
                  <a16:creationId xmlns:a16="http://schemas.microsoft.com/office/drawing/2014/main" id="{9A09B2F9-19A1-42F9-9ABA-9FB6BFF1C841}"/>
                </a:ext>
              </a:extLst>
            </p:cNvPr>
            <p:cNvSpPr>
              <a:spLocks/>
            </p:cNvSpPr>
            <p:nvPr/>
          </p:nvSpPr>
          <p:spPr bwMode="auto">
            <a:xfrm>
              <a:off x="2557" y="2620"/>
              <a:ext cx="57" cy="28"/>
            </a:xfrm>
            <a:custGeom>
              <a:avLst/>
              <a:gdLst>
                <a:gd name="T0" fmla="*/ 61 w 114"/>
                <a:gd name="T1" fmla="*/ 0 h 54"/>
                <a:gd name="T2" fmla="*/ 57 w 114"/>
                <a:gd name="T3" fmla="*/ 0 h 54"/>
                <a:gd name="T4" fmla="*/ 50 w 114"/>
                <a:gd name="T5" fmla="*/ 1 h 54"/>
                <a:gd name="T6" fmla="*/ 43 w 114"/>
                <a:gd name="T7" fmla="*/ 2 h 54"/>
                <a:gd name="T8" fmla="*/ 36 w 114"/>
                <a:gd name="T9" fmla="*/ 5 h 54"/>
                <a:gd name="T10" fmla="*/ 28 w 114"/>
                <a:gd name="T11" fmla="*/ 7 h 54"/>
                <a:gd name="T12" fmla="*/ 22 w 114"/>
                <a:gd name="T13" fmla="*/ 10 h 54"/>
                <a:gd name="T14" fmla="*/ 17 w 114"/>
                <a:gd name="T15" fmla="*/ 14 h 54"/>
                <a:gd name="T16" fmla="*/ 14 w 114"/>
                <a:gd name="T17" fmla="*/ 17 h 54"/>
                <a:gd name="T18" fmla="*/ 11 w 114"/>
                <a:gd name="T19" fmla="*/ 24 h 54"/>
                <a:gd name="T20" fmla="*/ 7 w 114"/>
                <a:gd name="T21" fmla="*/ 28 h 54"/>
                <a:gd name="T22" fmla="*/ 4 w 114"/>
                <a:gd name="T23" fmla="*/ 30 h 54"/>
                <a:gd name="T24" fmla="*/ 1 w 114"/>
                <a:gd name="T25" fmla="*/ 32 h 54"/>
                <a:gd name="T26" fmla="*/ 0 w 114"/>
                <a:gd name="T27" fmla="*/ 36 h 54"/>
                <a:gd name="T28" fmla="*/ 0 w 114"/>
                <a:gd name="T29" fmla="*/ 41 h 54"/>
                <a:gd name="T30" fmla="*/ 3 w 114"/>
                <a:gd name="T31" fmla="*/ 47 h 54"/>
                <a:gd name="T32" fmla="*/ 8 w 114"/>
                <a:gd name="T33" fmla="*/ 49 h 54"/>
                <a:gd name="T34" fmla="*/ 16 w 114"/>
                <a:gd name="T35" fmla="*/ 49 h 54"/>
                <a:gd name="T36" fmla="*/ 27 w 114"/>
                <a:gd name="T37" fmla="*/ 48 h 54"/>
                <a:gd name="T38" fmla="*/ 36 w 114"/>
                <a:gd name="T39" fmla="*/ 48 h 54"/>
                <a:gd name="T40" fmla="*/ 42 w 114"/>
                <a:gd name="T41" fmla="*/ 48 h 54"/>
                <a:gd name="T42" fmla="*/ 44 w 114"/>
                <a:gd name="T43" fmla="*/ 49 h 54"/>
                <a:gd name="T44" fmla="*/ 46 w 114"/>
                <a:gd name="T45" fmla="*/ 51 h 54"/>
                <a:gd name="T46" fmla="*/ 49 w 114"/>
                <a:gd name="T47" fmla="*/ 53 h 54"/>
                <a:gd name="T48" fmla="*/ 54 w 114"/>
                <a:gd name="T49" fmla="*/ 54 h 54"/>
                <a:gd name="T50" fmla="*/ 59 w 114"/>
                <a:gd name="T51" fmla="*/ 54 h 54"/>
                <a:gd name="T52" fmla="*/ 66 w 114"/>
                <a:gd name="T53" fmla="*/ 54 h 54"/>
                <a:gd name="T54" fmla="*/ 75 w 114"/>
                <a:gd name="T55" fmla="*/ 54 h 54"/>
                <a:gd name="T56" fmla="*/ 84 w 114"/>
                <a:gd name="T57" fmla="*/ 54 h 54"/>
                <a:gd name="T58" fmla="*/ 94 w 114"/>
                <a:gd name="T59" fmla="*/ 53 h 54"/>
                <a:gd name="T60" fmla="*/ 102 w 114"/>
                <a:gd name="T61" fmla="*/ 51 h 54"/>
                <a:gd name="T62" fmla="*/ 107 w 114"/>
                <a:gd name="T63" fmla="*/ 48 h 54"/>
                <a:gd name="T64" fmla="*/ 112 w 114"/>
                <a:gd name="T65" fmla="*/ 45 h 54"/>
                <a:gd name="T66" fmla="*/ 114 w 114"/>
                <a:gd name="T67" fmla="*/ 37 h 54"/>
                <a:gd name="T68" fmla="*/ 113 w 114"/>
                <a:gd name="T69" fmla="*/ 30 h 54"/>
                <a:gd name="T70" fmla="*/ 110 w 114"/>
                <a:gd name="T71" fmla="*/ 22 h 54"/>
                <a:gd name="T72" fmla="*/ 103 w 114"/>
                <a:gd name="T73" fmla="*/ 15 h 54"/>
                <a:gd name="T74" fmla="*/ 94 w 114"/>
                <a:gd name="T75" fmla="*/ 9 h 54"/>
                <a:gd name="T76" fmla="*/ 83 w 114"/>
                <a:gd name="T77" fmla="*/ 5 h 54"/>
                <a:gd name="T78" fmla="*/ 73 w 114"/>
                <a:gd name="T79" fmla="*/ 2 h 54"/>
                <a:gd name="T80" fmla="*/ 61 w 114"/>
                <a:gd name="T8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4" h="54">
                  <a:moveTo>
                    <a:pt x="61" y="0"/>
                  </a:moveTo>
                  <a:lnTo>
                    <a:pt x="57" y="0"/>
                  </a:lnTo>
                  <a:lnTo>
                    <a:pt x="50" y="1"/>
                  </a:lnTo>
                  <a:lnTo>
                    <a:pt x="43" y="2"/>
                  </a:lnTo>
                  <a:lnTo>
                    <a:pt x="36" y="5"/>
                  </a:lnTo>
                  <a:lnTo>
                    <a:pt x="28" y="7"/>
                  </a:lnTo>
                  <a:lnTo>
                    <a:pt x="22" y="10"/>
                  </a:lnTo>
                  <a:lnTo>
                    <a:pt x="17" y="14"/>
                  </a:lnTo>
                  <a:lnTo>
                    <a:pt x="14" y="17"/>
                  </a:lnTo>
                  <a:lnTo>
                    <a:pt x="11" y="24"/>
                  </a:lnTo>
                  <a:lnTo>
                    <a:pt x="7" y="28"/>
                  </a:lnTo>
                  <a:lnTo>
                    <a:pt x="4" y="30"/>
                  </a:lnTo>
                  <a:lnTo>
                    <a:pt x="1" y="32"/>
                  </a:lnTo>
                  <a:lnTo>
                    <a:pt x="0" y="36"/>
                  </a:lnTo>
                  <a:lnTo>
                    <a:pt x="0" y="41"/>
                  </a:lnTo>
                  <a:lnTo>
                    <a:pt x="3" y="47"/>
                  </a:lnTo>
                  <a:lnTo>
                    <a:pt x="8" y="49"/>
                  </a:lnTo>
                  <a:lnTo>
                    <a:pt x="16" y="49"/>
                  </a:lnTo>
                  <a:lnTo>
                    <a:pt x="27" y="48"/>
                  </a:lnTo>
                  <a:lnTo>
                    <a:pt x="36" y="48"/>
                  </a:lnTo>
                  <a:lnTo>
                    <a:pt x="42" y="48"/>
                  </a:lnTo>
                  <a:lnTo>
                    <a:pt x="44" y="49"/>
                  </a:lnTo>
                  <a:lnTo>
                    <a:pt x="46" y="51"/>
                  </a:lnTo>
                  <a:lnTo>
                    <a:pt x="49" y="53"/>
                  </a:lnTo>
                  <a:lnTo>
                    <a:pt x="54" y="54"/>
                  </a:lnTo>
                  <a:lnTo>
                    <a:pt x="59" y="54"/>
                  </a:lnTo>
                  <a:lnTo>
                    <a:pt x="66" y="54"/>
                  </a:lnTo>
                  <a:lnTo>
                    <a:pt x="75" y="54"/>
                  </a:lnTo>
                  <a:lnTo>
                    <a:pt x="84" y="54"/>
                  </a:lnTo>
                  <a:lnTo>
                    <a:pt x="94" y="53"/>
                  </a:lnTo>
                  <a:lnTo>
                    <a:pt x="102" y="51"/>
                  </a:lnTo>
                  <a:lnTo>
                    <a:pt x="107" y="48"/>
                  </a:lnTo>
                  <a:lnTo>
                    <a:pt x="112" y="45"/>
                  </a:lnTo>
                  <a:lnTo>
                    <a:pt x="114" y="37"/>
                  </a:lnTo>
                  <a:lnTo>
                    <a:pt x="113" y="30"/>
                  </a:lnTo>
                  <a:lnTo>
                    <a:pt x="110" y="22"/>
                  </a:lnTo>
                  <a:lnTo>
                    <a:pt x="103" y="15"/>
                  </a:lnTo>
                  <a:lnTo>
                    <a:pt x="94" y="9"/>
                  </a:lnTo>
                  <a:lnTo>
                    <a:pt x="83" y="5"/>
                  </a:lnTo>
                  <a:lnTo>
                    <a:pt x="73" y="2"/>
                  </a:lnTo>
                  <a:lnTo>
                    <a:pt x="61" y="0"/>
                  </a:lnTo>
                  <a:close/>
                </a:path>
              </a:pathLst>
            </a:custGeom>
            <a:solidFill>
              <a:srgbClr val="284C70">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64" name="Freeform 244">
              <a:extLst>
                <a:ext uri="{FF2B5EF4-FFF2-40B4-BE49-F238E27FC236}">
                  <a16:creationId xmlns:a16="http://schemas.microsoft.com/office/drawing/2014/main" id="{3953211B-811C-422C-81FF-A2413F77F065}"/>
                </a:ext>
              </a:extLst>
            </p:cNvPr>
            <p:cNvSpPr>
              <a:spLocks/>
            </p:cNvSpPr>
            <p:nvPr/>
          </p:nvSpPr>
          <p:spPr bwMode="auto">
            <a:xfrm>
              <a:off x="3152" y="2573"/>
              <a:ext cx="88" cy="26"/>
            </a:xfrm>
            <a:custGeom>
              <a:avLst/>
              <a:gdLst>
                <a:gd name="T0" fmla="*/ 177 w 177"/>
                <a:gd name="T1" fmla="*/ 44 h 53"/>
                <a:gd name="T2" fmla="*/ 172 w 177"/>
                <a:gd name="T3" fmla="*/ 38 h 53"/>
                <a:gd name="T4" fmla="*/ 169 w 177"/>
                <a:gd name="T5" fmla="*/ 35 h 53"/>
                <a:gd name="T6" fmla="*/ 164 w 177"/>
                <a:gd name="T7" fmla="*/ 31 h 53"/>
                <a:gd name="T8" fmla="*/ 159 w 177"/>
                <a:gd name="T9" fmla="*/ 28 h 53"/>
                <a:gd name="T10" fmla="*/ 155 w 177"/>
                <a:gd name="T11" fmla="*/ 27 h 53"/>
                <a:gd name="T12" fmla="*/ 150 w 177"/>
                <a:gd name="T13" fmla="*/ 25 h 53"/>
                <a:gd name="T14" fmla="*/ 146 w 177"/>
                <a:gd name="T15" fmla="*/ 25 h 53"/>
                <a:gd name="T16" fmla="*/ 140 w 177"/>
                <a:gd name="T17" fmla="*/ 25 h 53"/>
                <a:gd name="T18" fmla="*/ 134 w 177"/>
                <a:gd name="T19" fmla="*/ 25 h 53"/>
                <a:gd name="T20" fmla="*/ 127 w 177"/>
                <a:gd name="T21" fmla="*/ 25 h 53"/>
                <a:gd name="T22" fmla="*/ 119 w 177"/>
                <a:gd name="T23" fmla="*/ 25 h 53"/>
                <a:gd name="T24" fmla="*/ 112 w 177"/>
                <a:gd name="T25" fmla="*/ 23 h 53"/>
                <a:gd name="T26" fmla="*/ 104 w 177"/>
                <a:gd name="T27" fmla="*/ 22 h 53"/>
                <a:gd name="T28" fmla="*/ 97 w 177"/>
                <a:gd name="T29" fmla="*/ 20 h 53"/>
                <a:gd name="T30" fmla="*/ 91 w 177"/>
                <a:gd name="T31" fmla="*/ 18 h 53"/>
                <a:gd name="T32" fmla="*/ 86 w 177"/>
                <a:gd name="T33" fmla="*/ 14 h 53"/>
                <a:gd name="T34" fmla="*/ 81 w 177"/>
                <a:gd name="T35" fmla="*/ 11 h 53"/>
                <a:gd name="T36" fmla="*/ 75 w 177"/>
                <a:gd name="T37" fmla="*/ 7 h 53"/>
                <a:gd name="T38" fmla="*/ 70 w 177"/>
                <a:gd name="T39" fmla="*/ 4 h 53"/>
                <a:gd name="T40" fmla="*/ 64 w 177"/>
                <a:gd name="T41" fmla="*/ 1 h 53"/>
                <a:gd name="T42" fmla="*/ 57 w 177"/>
                <a:gd name="T43" fmla="*/ 0 h 53"/>
                <a:gd name="T44" fmla="*/ 51 w 177"/>
                <a:gd name="T45" fmla="*/ 0 h 53"/>
                <a:gd name="T46" fmla="*/ 44 w 177"/>
                <a:gd name="T47" fmla="*/ 1 h 53"/>
                <a:gd name="T48" fmla="*/ 38 w 177"/>
                <a:gd name="T49" fmla="*/ 5 h 53"/>
                <a:gd name="T50" fmla="*/ 33 w 177"/>
                <a:gd name="T51" fmla="*/ 10 h 53"/>
                <a:gd name="T52" fmla="*/ 28 w 177"/>
                <a:gd name="T53" fmla="*/ 14 h 53"/>
                <a:gd name="T54" fmla="*/ 22 w 177"/>
                <a:gd name="T55" fmla="*/ 19 h 53"/>
                <a:gd name="T56" fmla="*/ 18 w 177"/>
                <a:gd name="T57" fmla="*/ 23 h 53"/>
                <a:gd name="T58" fmla="*/ 13 w 177"/>
                <a:gd name="T59" fmla="*/ 28 h 53"/>
                <a:gd name="T60" fmla="*/ 10 w 177"/>
                <a:gd name="T61" fmla="*/ 31 h 53"/>
                <a:gd name="T62" fmla="*/ 5 w 177"/>
                <a:gd name="T63" fmla="*/ 34 h 53"/>
                <a:gd name="T64" fmla="*/ 0 w 177"/>
                <a:gd name="T65" fmla="*/ 36 h 53"/>
                <a:gd name="T66" fmla="*/ 8 w 177"/>
                <a:gd name="T67" fmla="*/ 36 h 53"/>
                <a:gd name="T68" fmla="*/ 14 w 177"/>
                <a:gd name="T69" fmla="*/ 36 h 53"/>
                <a:gd name="T70" fmla="*/ 18 w 177"/>
                <a:gd name="T71" fmla="*/ 38 h 53"/>
                <a:gd name="T72" fmla="*/ 22 w 177"/>
                <a:gd name="T73" fmla="*/ 41 h 53"/>
                <a:gd name="T74" fmla="*/ 27 w 177"/>
                <a:gd name="T75" fmla="*/ 43 h 53"/>
                <a:gd name="T76" fmla="*/ 34 w 177"/>
                <a:gd name="T77" fmla="*/ 45 h 53"/>
                <a:gd name="T78" fmla="*/ 43 w 177"/>
                <a:gd name="T79" fmla="*/ 48 h 53"/>
                <a:gd name="T80" fmla="*/ 53 w 177"/>
                <a:gd name="T81" fmla="*/ 50 h 53"/>
                <a:gd name="T82" fmla="*/ 64 w 177"/>
                <a:gd name="T83" fmla="*/ 51 h 53"/>
                <a:gd name="T84" fmla="*/ 73 w 177"/>
                <a:gd name="T85" fmla="*/ 52 h 53"/>
                <a:gd name="T86" fmla="*/ 79 w 177"/>
                <a:gd name="T87" fmla="*/ 53 h 53"/>
                <a:gd name="T88" fmla="*/ 82 w 177"/>
                <a:gd name="T89" fmla="*/ 52 h 53"/>
                <a:gd name="T90" fmla="*/ 83 w 177"/>
                <a:gd name="T91" fmla="*/ 50 h 53"/>
                <a:gd name="T92" fmla="*/ 85 w 177"/>
                <a:gd name="T93" fmla="*/ 46 h 53"/>
                <a:gd name="T94" fmla="*/ 88 w 177"/>
                <a:gd name="T95" fmla="*/ 43 h 53"/>
                <a:gd name="T96" fmla="*/ 94 w 177"/>
                <a:gd name="T97" fmla="*/ 42 h 53"/>
                <a:gd name="T98" fmla="*/ 99 w 177"/>
                <a:gd name="T99" fmla="*/ 42 h 53"/>
                <a:gd name="T100" fmla="*/ 109 w 177"/>
                <a:gd name="T101" fmla="*/ 43 h 53"/>
                <a:gd name="T102" fmla="*/ 120 w 177"/>
                <a:gd name="T103" fmla="*/ 43 h 53"/>
                <a:gd name="T104" fmla="*/ 133 w 177"/>
                <a:gd name="T105" fmla="*/ 44 h 53"/>
                <a:gd name="T106" fmla="*/ 146 w 177"/>
                <a:gd name="T107" fmla="*/ 44 h 53"/>
                <a:gd name="T108" fmla="*/ 158 w 177"/>
                <a:gd name="T109" fmla="*/ 45 h 53"/>
                <a:gd name="T110" fmla="*/ 169 w 177"/>
                <a:gd name="T111" fmla="*/ 44 h 53"/>
                <a:gd name="T112" fmla="*/ 177 w 177"/>
                <a:gd name="T113" fmla="*/ 4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7" h="53">
                  <a:moveTo>
                    <a:pt x="177" y="44"/>
                  </a:moveTo>
                  <a:lnTo>
                    <a:pt x="172" y="38"/>
                  </a:lnTo>
                  <a:lnTo>
                    <a:pt x="169" y="35"/>
                  </a:lnTo>
                  <a:lnTo>
                    <a:pt x="164" y="31"/>
                  </a:lnTo>
                  <a:lnTo>
                    <a:pt x="159" y="28"/>
                  </a:lnTo>
                  <a:lnTo>
                    <a:pt x="155" y="27"/>
                  </a:lnTo>
                  <a:lnTo>
                    <a:pt x="150" y="25"/>
                  </a:lnTo>
                  <a:lnTo>
                    <a:pt x="146" y="25"/>
                  </a:lnTo>
                  <a:lnTo>
                    <a:pt x="140" y="25"/>
                  </a:lnTo>
                  <a:lnTo>
                    <a:pt x="134" y="25"/>
                  </a:lnTo>
                  <a:lnTo>
                    <a:pt x="127" y="25"/>
                  </a:lnTo>
                  <a:lnTo>
                    <a:pt x="119" y="25"/>
                  </a:lnTo>
                  <a:lnTo>
                    <a:pt x="112" y="23"/>
                  </a:lnTo>
                  <a:lnTo>
                    <a:pt x="104" y="22"/>
                  </a:lnTo>
                  <a:lnTo>
                    <a:pt x="97" y="20"/>
                  </a:lnTo>
                  <a:lnTo>
                    <a:pt x="91" y="18"/>
                  </a:lnTo>
                  <a:lnTo>
                    <a:pt x="86" y="14"/>
                  </a:lnTo>
                  <a:lnTo>
                    <a:pt x="81" y="11"/>
                  </a:lnTo>
                  <a:lnTo>
                    <a:pt x="75" y="7"/>
                  </a:lnTo>
                  <a:lnTo>
                    <a:pt x="70" y="4"/>
                  </a:lnTo>
                  <a:lnTo>
                    <a:pt x="64" y="1"/>
                  </a:lnTo>
                  <a:lnTo>
                    <a:pt x="57" y="0"/>
                  </a:lnTo>
                  <a:lnTo>
                    <a:pt x="51" y="0"/>
                  </a:lnTo>
                  <a:lnTo>
                    <a:pt x="44" y="1"/>
                  </a:lnTo>
                  <a:lnTo>
                    <a:pt x="38" y="5"/>
                  </a:lnTo>
                  <a:lnTo>
                    <a:pt x="33" y="10"/>
                  </a:lnTo>
                  <a:lnTo>
                    <a:pt x="28" y="14"/>
                  </a:lnTo>
                  <a:lnTo>
                    <a:pt x="22" y="19"/>
                  </a:lnTo>
                  <a:lnTo>
                    <a:pt x="18" y="23"/>
                  </a:lnTo>
                  <a:lnTo>
                    <a:pt x="13" y="28"/>
                  </a:lnTo>
                  <a:lnTo>
                    <a:pt x="10" y="31"/>
                  </a:lnTo>
                  <a:lnTo>
                    <a:pt x="5" y="34"/>
                  </a:lnTo>
                  <a:lnTo>
                    <a:pt x="0" y="36"/>
                  </a:lnTo>
                  <a:lnTo>
                    <a:pt x="8" y="36"/>
                  </a:lnTo>
                  <a:lnTo>
                    <a:pt x="14" y="36"/>
                  </a:lnTo>
                  <a:lnTo>
                    <a:pt x="18" y="38"/>
                  </a:lnTo>
                  <a:lnTo>
                    <a:pt x="22" y="41"/>
                  </a:lnTo>
                  <a:lnTo>
                    <a:pt x="27" y="43"/>
                  </a:lnTo>
                  <a:lnTo>
                    <a:pt x="34" y="45"/>
                  </a:lnTo>
                  <a:lnTo>
                    <a:pt x="43" y="48"/>
                  </a:lnTo>
                  <a:lnTo>
                    <a:pt x="53" y="50"/>
                  </a:lnTo>
                  <a:lnTo>
                    <a:pt x="64" y="51"/>
                  </a:lnTo>
                  <a:lnTo>
                    <a:pt x="73" y="52"/>
                  </a:lnTo>
                  <a:lnTo>
                    <a:pt x="79" y="53"/>
                  </a:lnTo>
                  <a:lnTo>
                    <a:pt x="82" y="52"/>
                  </a:lnTo>
                  <a:lnTo>
                    <a:pt x="83" y="50"/>
                  </a:lnTo>
                  <a:lnTo>
                    <a:pt x="85" y="46"/>
                  </a:lnTo>
                  <a:lnTo>
                    <a:pt x="88" y="43"/>
                  </a:lnTo>
                  <a:lnTo>
                    <a:pt x="94" y="42"/>
                  </a:lnTo>
                  <a:lnTo>
                    <a:pt x="99" y="42"/>
                  </a:lnTo>
                  <a:lnTo>
                    <a:pt x="109" y="43"/>
                  </a:lnTo>
                  <a:lnTo>
                    <a:pt x="120" y="43"/>
                  </a:lnTo>
                  <a:lnTo>
                    <a:pt x="133" y="44"/>
                  </a:lnTo>
                  <a:lnTo>
                    <a:pt x="146" y="44"/>
                  </a:lnTo>
                  <a:lnTo>
                    <a:pt x="158" y="45"/>
                  </a:lnTo>
                  <a:lnTo>
                    <a:pt x="169" y="44"/>
                  </a:lnTo>
                  <a:lnTo>
                    <a:pt x="177" y="44"/>
                  </a:lnTo>
                  <a:close/>
                </a:path>
              </a:pathLst>
            </a:custGeom>
            <a:solidFill>
              <a:srgbClr val="284C70">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65" name="Freeform 245">
              <a:extLst>
                <a:ext uri="{FF2B5EF4-FFF2-40B4-BE49-F238E27FC236}">
                  <a16:creationId xmlns:a16="http://schemas.microsoft.com/office/drawing/2014/main" id="{E2899D48-DA07-40D8-8D3D-45A8A7A296A1}"/>
                </a:ext>
              </a:extLst>
            </p:cNvPr>
            <p:cNvSpPr>
              <a:spLocks/>
            </p:cNvSpPr>
            <p:nvPr/>
          </p:nvSpPr>
          <p:spPr bwMode="auto">
            <a:xfrm>
              <a:off x="3167" y="2460"/>
              <a:ext cx="260" cy="139"/>
            </a:xfrm>
            <a:custGeom>
              <a:avLst/>
              <a:gdLst>
                <a:gd name="T0" fmla="*/ 514 w 520"/>
                <a:gd name="T1" fmla="*/ 41 h 277"/>
                <a:gd name="T2" fmla="*/ 493 w 520"/>
                <a:gd name="T3" fmla="*/ 36 h 277"/>
                <a:gd name="T4" fmla="*/ 462 w 520"/>
                <a:gd name="T5" fmla="*/ 31 h 277"/>
                <a:gd name="T6" fmla="*/ 426 w 520"/>
                <a:gd name="T7" fmla="*/ 23 h 277"/>
                <a:gd name="T8" fmla="*/ 387 w 520"/>
                <a:gd name="T9" fmla="*/ 16 h 277"/>
                <a:gd name="T10" fmla="*/ 351 w 520"/>
                <a:gd name="T11" fmla="*/ 9 h 277"/>
                <a:gd name="T12" fmla="*/ 320 w 520"/>
                <a:gd name="T13" fmla="*/ 3 h 277"/>
                <a:gd name="T14" fmla="*/ 299 w 520"/>
                <a:gd name="T15" fmla="*/ 0 h 277"/>
                <a:gd name="T16" fmla="*/ 287 w 520"/>
                <a:gd name="T17" fmla="*/ 0 h 277"/>
                <a:gd name="T18" fmla="*/ 267 w 520"/>
                <a:gd name="T19" fmla="*/ 1 h 277"/>
                <a:gd name="T20" fmla="*/ 246 w 520"/>
                <a:gd name="T21" fmla="*/ 2 h 277"/>
                <a:gd name="T22" fmla="*/ 230 w 520"/>
                <a:gd name="T23" fmla="*/ 4 h 277"/>
                <a:gd name="T24" fmla="*/ 222 w 520"/>
                <a:gd name="T25" fmla="*/ 8 h 277"/>
                <a:gd name="T26" fmla="*/ 211 w 520"/>
                <a:gd name="T27" fmla="*/ 15 h 277"/>
                <a:gd name="T28" fmla="*/ 200 w 520"/>
                <a:gd name="T29" fmla="*/ 21 h 277"/>
                <a:gd name="T30" fmla="*/ 190 w 520"/>
                <a:gd name="T31" fmla="*/ 27 h 277"/>
                <a:gd name="T32" fmla="*/ 184 w 520"/>
                <a:gd name="T33" fmla="*/ 32 h 277"/>
                <a:gd name="T34" fmla="*/ 171 w 520"/>
                <a:gd name="T35" fmla="*/ 39 h 277"/>
                <a:gd name="T36" fmla="*/ 162 w 520"/>
                <a:gd name="T37" fmla="*/ 46 h 277"/>
                <a:gd name="T38" fmla="*/ 152 w 520"/>
                <a:gd name="T39" fmla="*/ 57 h 277"/>
                <a:gd name="T40" fmla="*/ 140 w 520"/>
                <a:gd name="T41" fmla="*/ 70 h 277"/>
                <a:gd name="T42" fmla="*/ 128 w 520"/>
                <a:gd name="T43" fmla="*/ 81 h 277"/>
                <a:gd name="T44" fmla="*/ 118 w 520"/>
                <a:gd name="T45" fmla="*/ 87 h 277"/>
                <a:gd name="T46" fmla="*/ 97 w 520"/>
                <a:gd name="T47" fmla="*/ 95 h 277"/>
                <a:gd name="T48" fmla="*/ 72 w 520"/>
                <a:gd name="T49" fmla="*/ 103 h 277"/>
                <a:gd name="T50" fmla="*/ 51 w 520"/>
                <a:gd name="T51" fmla="*/ 110 h 277"/>
                <a:gd name="T52" fmla="*/ 43 w 520"/>
                <a:gd name="T53" fmla="*/ 116 h 277"/>
                <a:gd name="T54" fmla="*/ 29 w 520"/>
                <a:gd name="T55" fmla="*/ 130 h 277"/>
                <a:gd name="T56" fmla="*/ 13 w 520"/>
                <a:gd name="T57" fmla="*/ 146 h 277"/>
                <a:gd name="T58" fmla="*/ 2 w 520"/>
                <a:gd name="T59" fmla="*/ 156 h 277"/>
                <a:gd name="T60" fmla="*/ 18 w 520"/>
                <a:gd name="T61" fmla="*/ 167 h 277"/>
                <a:gd name="T62" fmla="*/ 58 w 520"/>
                <a:gd name="T63" fmla="*/ 182 h 277"/>
                <a:gd name="T64" fmla="*/ 96 w 520"/>
                <a:gd name="T65" fmla="*/ 194 h 277"/>
                <a:gd name="T66" fmla="*/ 122 w 520"/>
                <a:gd name="T67" fmla="*/ 202 h 277"/>
                <a:gd name="T68" fmla="*/ 137 w 520"/>
                <a:gd name="T69" fmla="*/ 200 h 277"/>
                <a:gd name="T70" fmla="*/ 154 w 520"/>
                <a:gd name="T71" fmla="*/ 198 h 277"/>
                <a:gd name="T72" fmla="*/ 164 w 520"/>
                <a:gd name="T73" fmla="*/ 199 h 277"/>
                <a:gd name="T74" fmla="*/ 188 w 520"/>
                <a:gd name="T75" fmla="*/ 205 h 277"/>
                <a:gd name="T76" fmla="*/ 218 w 520"/>
                <a:gd name="T77" fmla="*/ 212 h 277"/>
                <a:gd name="T78" fmla="*/ 242 w 520"/>
                <a:gd name="T79" fmla="*/ 216 h 277"/>
                <a:gd name="T80" fmla="*/ 252 w 520"/>
                <a:gd name="T81" fmla="*/ 222 h 277"/>
                <a:gd name="T82" fmla="*/ 262 w 520"/>
                <a:gd name="T83" fmla="*/ 226 h 277"/>
                <a:gd name="T84" fmla="*/ 275 w 520"/>
                <a:gd name="T85" fmla="*/ 229 h 277"/>
                <a:gd name="T86" fmla="*/ 291 w 520"/>
                <a:gd name="T87" fmla="*/ 231 h 277"/>
                <a:gd name="T88" fmla="*/ 286 w 520"/>
                <a:gd name="T89" fmla="*/ 241 h 277"/>
                <a:gd name="T90" fmla="*/ 307 w 520"/>
                <a:gd name="T91" fmla="*/ 247 h 277"/>
                <a:gd name="T92" fmla="*/ 336 w 520"/>
                <a:gd name="T93" fmla="*/ 252 h 277"/>
                <a:gd name="T94" fmla="*/ 362 w 520"/>
                <a:gd name="T95" fmla="*/ 254 h 277"/>
                <a:gd name="T96" fmla="*/ 378 w 520"/>
                <a:gd name="T97" fmla="*/ 253 h 277"/>
                <a:gd name="T98" fmla="*/ 400 w 520"/>
                <a:gd name="T99" fmla="*/ 254 h 277"/>
                <a:gd name="T100" fmla="*/ 437 w 520"/>
                <a:gd name="T101" fmla="*/ 260 h 277"/>
                <a:gd name="T102" fmla="*/ 476 w 520"/>
                <a:gd name="T103" fmla="*/ 269 h 277"/>
                <a:gd name="T104" fmla="*/ 499 w 520"/>
                <a:gd name="T105" fmla="*/ 275 h 277"/>
                <a:gd name="T106" fmla="*/ 513 w 520"/>
                <a:gd name="T107" fmla="*/ 277 h 277"/>
                <a:gd name="T108" fmla="*/ 520 w 520"/>
                <a:gd name="T10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0" h="277">
                  <a:moveTo>
                    <a:pt x="520" y="42"/>
                  </a:moveTo>
                  <a:lnTo>
                    <a:pt x="514" y="41"/>
                  </a:lnTo>
                  <a:lnTo>
                    <a:pt x="506" y="40"/>
                  </a:lnTo>
                  <a:lnTo>
                    <a:pt x="493" y="36"/>
                  </a:lnTo>
                  <a:lnTo>
                    <a:pt x="480" y="34"/>
                  </a:lnTo>
                  <a:lnTo>
                    <a:pt x="462" y="31"/>
                  </a:lnTo>
                  <a:lnTo>
                    <a:pt x="445" y="27"/>
                  </a:lnTo>
                  <a:lnTo>
                    <a:pt x="426" y="23"/>
                  </a:lnTo>
                  <a:lnTo>
                    <a:pt x="407" y="19"/>
                  </a:lnTo>
                  <a:lnTo>
                    <a:pt x="387" y="16"/>
                  </a:lnTo>
                  <a:lnTo>
                    <a:pt x="368" y="11"/>
                  </a:lnTo>
                  <a:lnTo>
                    <a:pt x="351" y="9"/>
                  </a:lnTo>
                  <a:lnTo>
                    <a:pt x="334" y="5"/>
                  </a:lnTo>
                  <a:lnTo>
                    <a:pt x="320" y="3"/>
                  </a:lnTo>
                  <a:lnTo>
                    <a:pt x="308" y="1"/>
                  </a:lnTo>
                  <a:lnTo>
                    <a:pt x="299" y="0"/>
                  </a:lnTo>
                  <a:lnTo>
                    <a:pt x="294" y="0"/>
                  </a:lnTo>
                  <a:lnTo>
                    <a:pt x="287" y="0"/>
                  </a:lnTo>
                  <a:lnTo>
                    <a:pt x="278" y="1"/>
                  </a:lnTo>
                  <a:lnTo>
                    <a:pt x="267" y="1"/>
                  </a:lnTo>
                  <a:lnTo>
                    <a:pt x="256" y="1"/>
                  </a:lnTo>
                  <a:lnTo>
                    <a:pt x="246" y="2"/>
                  </a:lnTo>
                  <a:lnTo>
                    <a:pt x="237" y="3"/>
                  </a:lnTo>
                  <a:lnTo>
                    <a:pt x="230" y="4"/>
                  </a:lnTo>
                  <a:lnTo>
                    <a:pt x="225" y="5"/>
                  </a:lnTo>
                  <a:lnTo>
                    <a:pt x="222" y="8"/>
                  </a:lnTo>
                  <a:lnTo>
                    <a:pt x="217" y="11"/>
                  </a:lnTo>
                  <a:lnTo>
                    <a:pt x="211" y="15"/>
                  </a:lnTo>
                  <a:lnTo>
                    <a:pt x="205" y="18"/>
                  </a:lnTo>
                  <a:lnTo>
                    <a:pt x="200" y="21"/>
                  </a:lnTo>
                  <a:lnTo>
                    <a:pt x="195" y="25"/>
                  </a:lnTo>
                  <a:lnTo>
                    <a:pt x="190" y="27"/>
                  </a:lnTo>
                  <a:lnTo>
                    <a:pt x="188" y="30"/>
                  </a:lnTo>
                  <a:lnTo>
                    <a:pt x="184" y="32"/>
                  </a:lnTo>
                  <a:lnTo>
                    <a:pt x="178" y="35"/>
                  </a:lnTo>
                  <a:lnTo>
                    <a:pt x="171" y="39"/>
                  </a:lnTo>
                  <a:lnTo>
                    <a:pt x="165" y="42"/>
                  </a:lnTo>
                  <a:lnTo>
                    <a:pt x="162" y="46"/>
                  </a:lnTo>
                  <a:lnTo>
                    <a:pt x="157" y="50"/>
                  </a:lnTo>
                  <a:lnTo>
                    <a:pt x="152" y="57"/>
                  </a:lnTo>
                  <a:lnTo>
                    <a:pt x="146" y="63"/>
                  </a:lnTo>
                  <a:lnTo>
                    <a:pt x="140" y="70"/>
                  </a:lnTo>
                  <a:lnTo>
                    <a:pt x="133" y="77"/>
                  </a:lnTo>
                  <a:lnTo>
                    <a:pt x="128" y="81"/>
                  </a:lnTo>
                  <a:lnTo>
                    <a:pt x="124" y="85"/>
                  </a:lnTo>
                  <a:lnTo>
                    <a:pt x="118" y="87"/>
                  </a:lnTo>
                  <a:lnTo>
                    <a:pt x="109" y="91"/>
                  </a:lnTo>
                  <a:lnTo>
                    <a:pt x="97" y="95"/>
                  </a:lnTo>
                  <a:lnTo>
                    <a:pt x="84" y="99"/>
                  </a:lnTo>
                  <a:lnTo>
                    <a:pt x="72" y="103"/>
                  </a:lnTo>
                  <a:lnTo>
                    <a:pt x="60" y="107"/>
                  </a:lnTo>
                  <a:lnTo>
                    <a:pt x="51" y="110"/>
                  </a:lnTo>
                  <a:lnTo>
                    <a:pt x="46" y="112"/>
                  </a:lnTo>
                  <a:lnTo>
                    <a:pt x="43" y="116"/>
                  </a:lnTo>
                  <a:lnTo>
                    <a:pt x="36" y="122"/>
                  </a:lnTo>
                  <a:lnTo>
                    <a:pt x="29" y="130"/>
                  </a:lnTo>
                  <a:lnTo>
                    <a:pt x="21" y="138"/>
                  </a:lnTo>
                  <a:lnTo>
                    <a:pt x="13" y="146"/>
                  </a:lnTo>
                  <a:lnTo>
                    <a:pt x="6" y="152"/>
                  </a:lnTo>
                  <a:lnTo>
                    <a:pt x="2" y="156"/>
                  </a:lnTo>
                  <a:lnTo>
                    <a:pt x="0" y="159"/>
                  </a:lnTo>
                  <a:lnTo>
                    <a:pt x="18" y="167"/>
                  </a:lnTo>
                  <a:lnTo>
                    <a:pt x="37" y="173"/>
                  </a:lnTo>
                  <a:lnTo>
                    <a:pt x="58" y="182"/>
                  </a:lnTo>
                  <a:lnTo>
                    <a:pt x="78" y="188"/>
                  </a:lnTo>
                  <a:lnTo>
                    <a:pt x="96" y="194"/>
                  </a:lnTo>
                  <a:lnTo>
                    <a:pt x="111" y="199"/>
                  </a:lnTo>
                  <a:lnTo>
                    <a:pt x="122" y="202"/>
                  </a:lnTo>
                  <a:lnTo>
                    <a:pt x="129" y="202"/>
                  </a:lnTo>
                  <a:lnTo>
                    <a:pt x="137" y="200"/>
                  </a:lnTo>
                  <a:lnTo>
                    <a:pt x="146" y="199"/>
                  </a:lnTo>
                  <a:lnTo>
                    <a:pt x="154" y="198"/>
                  </a:lnTo>
                  <a:lnTo>
                    <a:pt x="159" y="198"/>
                  </a:lnTo>
                  <a:lnTo>
                    <a:pt x="164" y="199"/>
                  </a:lnTo>
                  <a:lnTo>
                    <a:pt x="174" y="201"/>
                  </a:lnTo>
                  <a:lnTo>
                    <a:pt x="188" y="205"/>
                  </a:lnTo>
                  <a:lnTo>
                    <a:pt x="203" y="208"/>
                  </a:lnTo>
                  <a:lnTo>
                    <a:pt x="218" y="212"/>
                  </a:lnTo>
                  <a:lnTo>
                    <a:pt x="232" y="214"/>
                  </a:lnTo>
                  <a:lnTo>
                    <a:pt x="242" y="216"/>
                  </a:lnTo>
                  <a:lnTo>
                    <a:pt x="247" y="218"/>
                  </a:lnTo>
                  <a:lnTo>
                    <a:pt x="252" y="222"/>
                  </a:lnTo>
                  <a:lnTo>
                    <a:pt x="256" y="224"/>
                  </a:lnTo>
                  <a:lnTo>
                    <a:pt x="262" y="226"/>
                  </a:lnTo>
                  <a:lnTo>
                    <a:pt x="268" y="228"/>
                  </a:lnTo>
                  <a:lnTo>
                    <a:pt x="275" y="229"/>
                  </a:lnTo>
                  <a:lnTo>
                    <a:pt x="284" y="230"/>
                  </a:lnTo>
                  <a:lnTo>
                    <a:pt x="291" y="231"/>
                  </a:lnTo>
                  <a:lnTo>
                    <a:pt x="293" y="232"/>
                  </a:lnTo>
                  <a:lnTo>
                    <a:pt x="286" y="241"/>
                  </a:lnTo>
                  <a:lnTo>
                    <a:pt x="295" y="245"/>
                  </a:lnTo>
                  <a:lnTo>
                    <a:pt x="307" y="247"/>
                  </a:lnTo>
                  <a:lnTo>
                    <a:pt x="321" y="250"/>
                  </a:lnTo>
                  <a:lnTo>
                    <a:pt x="336" y="252"/>
                  </a:lnTo>
                  <a:lnTo>
                    <a:pt x="349" y="253"/>
                  </a:lnTo>
                  <a:lnTo>
                    <a:pt x="362" y="254"/>
                  </a:lnTo>
                  <a:lnTo>
                    <a:pt x="373" y="254"/>
                  </a:lnTo>
                  <a:lnTo>
                    <a:pt x="378" y="253"/>
                  </a:lnTo>
                  <a:lnTo>
                    <a:pt x="386" y="253"/>
                  </a:lnTo>
                  <a:lnTo>
                    <a:pt x="400" y="254"/>
                  </a:lnTo>
                  <a:lnTo>
                    <a:pt x="417" y="256"/>
                  </a:lnTo>
                  <a:lnTo>
                    <a:pt x="437" y="260"/>
                  </a:lnTo>
                  <a:lnTo>
                    <a:pt x="458" y="264"/>
                  </a:lnTo>
                  <a:lnTo>
                    <a:pt x="476" y="269"/>
                  </a:lnTo>
                  <a:lnTo>
                    <a:pt x="490" y="273"/>
                  </a:lnTo>
                  <a:lnTo>
                    <a:pt x="499" y="275"/>
                  </a:lnTo>
                  <a:lnTo>
                    <a:pt x="506" y="276"/>
                  </a:lnTo>
                  <a:lnTo>
                    <a:pt x="513" y="277"/>
                  </a:lnTo>
                  <a:lnTo>
                    <a:pt x="518" y="277"/>
                  </a:lnTo>
                  <a:lnTo>
                    <a:pt x="520" y="277"/>
                  </a:lnTo>
                  <a:lnTo>
                    <a:pt x="520" y="42"/>
                  </a:lnTo>
                  <a:close/>
                </a:path>
              </a:pathLst>
            </a:custGeom>
            <a:solidFill>
              <a:srgbClr val="284C70">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66" name="Freeform 246">
              <a:extLst>
                <a:ext uri="{FF2B5EF4-FFF2-40B4-BE49-F238E27FC236}">
                  <a16:creationId xmlns:a16="http://schemas.microsoft.com/office/drawing/2014/main" id="{58BF8DDF-9EAB-4BC5-8AC4-6588F8D483FA}"/>
                </a:ext>
              </a:extLst>
            </p:cNvPr>
            <p:cNvSpPr>
              <a:spLocks/>
            </p:cNvSpPr>
            <p:nvPr/>
          </p:nvSpPr>
          <p:spPr bwMode="auto">
            <a:xfrm>
              <a:off x="2333" y="2398"/>
              <a:ext cx="92" cy="130"/>
            </a:xfrm>
            <a:custGeom>
              <a:avLst/>
              <a:gdLst>
                <a:gd name="T0" fmla="*/ 122 w 184"/>
                <a:gd name="T1" fmla="*/ 259 h 260"/>
                <a:gd name="T2" fmla="*/ 113 w 184"/>
                <a:gd name="T3" fmla="*/ 259 h 260"/>
                <a:gd name="T4" fmla="*/ 100 w 184"/>
                <a:gd name="T5" fmla="*/ 260 h 260"/>
                <a:gd name="T6" fmla="*/ 84 w 184"/>
                <a:gd name="T7" fmla="*/ 260 h 260"/>
                <a:gd name="T8" fmla="*/ 66 w 184"/>
                <a:gd name="T9" fmla="*/ 260 h 260"/>
                <a:gd name="T10" fmla="*/ 46 w 184"/>
                <a:gd name="T11" fmla="*/ 259 h 260"/>
                <a:gd name="T12" fmla="*/ 29 w 184"/>
                <a:gd name="T13" fmla="*/ 257 h 260"/>
                <a:gd name="T14" fmla="*/ 13 w 184"/>
                <a:gd name="T15" fmla="*/ 254 h 260"/>
                <a:gd name="T16" fmla="*/ 0 w 184"/>
                <a:gd name="T17" fmla="*/ 249 h 260"/>
                <a:gd name="T18" fmla="*/ 0 w 184"/>
                <a:gd name="T19" fmla="*/ 16 h 260"/>
                <a:gd name="T20" fmla="*/ 3 w 184"/>
                <a:gd name="T21" fmla="*/ 13 h 260"/>
                <a:gd name="T22" fmla="*/ 12 w 184"/>
                <a:gd name="T23" fmla="*/ 6 h 260"/>
                <a:gd name="T24" fmla="*/ 21 w 184"/>
                <a:gd name="T25" fmla="*/ 0 h 260"/>
                <a:gd name="T26" fmla="*/ 29 w 184"/>
                <a:gd name="T27" fmla="*/ 0 h 260"/>
                <a:gd name="T28" fmla="*/ 33 w 184"/>
                <a:gd name="T29" fmla="*/ 4 h 260"/>
                <a:gd name="T30" fmla="*/ 39 w 184"/>
                <a:gd name="T31" fmla="*/ 8 h 260"/>
                <a:gd name="T32" fmla="*/ 46 w 184"/>
                <a:gd name="T33" fmla="*/ 13 h 260"/>
                <a:gd name="T34" fmla="*/ 52 w 184"/>
                <a:gd name="T35" fmla="*/ 16 h 260"/>
                <a:gd name="T36" fmla="*/ 58 w 184"/>
                <a:gd name="T37" fmla="*/ 21 h 260"/>
                <a:gd name="T38" fmla="*/ 63 w 184"/>
                <a:gd name="T39" fmla="*/ 24 h 260"/>
                <a:gd name="T40" fmla="*/ 66 w 184"/>
                <a:gd name="T41" fmla="*/ 28 h 260"/>
                <a:gd name="T42" fmla="*/ 67 w 184"/>
                <a:gd name="T43" fmla="*/ 30 h 260"/>
                <a:gd name="T44" fmla="*/ 65 w 184"/>
                <a:gd name="T45" fmla="*/ 38 h 260"/>
                <a:gd name="T46" fmla="*/ 61 w 184"/>
                <a:gd name="T47" fmla="*/ 50 h 260"/>
                <a:gd name="T48" fmla="*/ 59 w 184"/>
                <a:gd name="T49" fmla="*/ 64 h 260"/>
                <a:gd name="T50" fmla="*/ 59 w 184"/>
                <a:gd name="T51" fmla="*/ 76 h 260"/>
                <a:gd name="T52" fmla="*/ 66 w 184"/>
                <a:gd name="T53" fmla="*/ 100 h 260"/>
                <a:gd name="T54" fmla="*/ 74 w 184"/>
                <a:gd name="T55" fmla="*/ 111 h 260"/>
                <a:gd name="T56" fmla="*/ 80 w 184"/>
                <a:gd name="T57" fmla="*/ 115 h 260"/>
                <a:gd name="T58" fmla="*/ 84 w 184"/>
                <a:gd name="T59" fmla="*/ 121 h 260"/>
                <a:gd name="T60" fmla="*/ 90 w 184"/>
                <a:gd name="T61" fmla="*/ 131 h 260"/>
                <a:gd name="T62" fmla="*/ 99 w 184"/>
                <a:gd name="T63" fmla="*/ 145 h 260"/>
                <a:gd name="T64" fmla="*/ 109 w 184"/>
                <a:gd name="T65" fmla="*/ 158 h 260"/>
                <a:gd name="T66" fmla="*/ 118 w 184"/>
                <a:gd name="T67" fmla="*/ 164 h 260"/>
                <a:gd name="T68" fmla="*/ 123 w 184"/>
                <a:gd name="T69" fmla="*/ 165 h 260"/>
                <a:gd name="T70" fmla="*/ 131 w 184"/>
                <a:gd name="T71" fmla="*/ 169 h 260"/>
                <a:gd name="T72" fmla="*/ 142 w 184"/>
                <a:gd name="T73" fmla="*/ 174 h 260"/>
                <a:gd name="T74" fmla="*/ 153 w 184"/>
                <a:gd name="T75" fmla="*/ 181 h 260"/>
                <a:gd name="T76" fmla="*/ 165 w 184"/>
                <a:gd name="T77" fmla="*/ 187 h 260"/>
                <a:gd name="T78" fmla="*/ 174 w 184"/>
                <a:gd name="T79" fmla="*/ 194 h 260"/>
                <a:gd name="T80" fmla="*/ 181 w 184"/>
                <a:gd name="T81" fmla="*/ 201 h 260"/>
                <a:gd name="T82" fmla="*/ 184 w 184"/>
                <a:gd name="T83" fmla="*/ 205 h 260"/>
                <a:gd name="T84" fmla="*/ 184 w 184"/>
                <a:gd name="T85" fmla="*/ 213 h 260"/>
                <a:gd name="T86" fmla="*/ 181 w 184"/>
                <a:gd name="T87" fmla="*/ 218 h 260"/>
                <a:gd name="T88" fmla="*/ 175 w 184"/>
                <a:gd name="T89" fmla="*/ 222 h 260"/>
                <a:gd name="T90" fmla="*/ 167 w 184"/>
                <a:gd name="T91" fmla="*/ 225 h 260"/>
                <a:gd name="T92" fmla="*/ 162 w 184"/>
                <a:gd name="T93" fmla="*/ 227 h 260"/>
                <a:gd name="T94" fmla="*/ 158 w 184"/>
                <a:gd name="T95" fmla="*/ 232 h 260"/>
                <a:gd name="T96" fmla="*/ 152 w 184"/>
                <a:gd name="T97" fmla="*/ 236 h 260"/>
                <a:gd name="T98" fmla="*/ 145 w 184"/>
                <a:gd name="T99" fmla="*/ 243 h 260"/>
                <a:gd name="T100" fmla="*/ 139 w 184"/>
                <a:gd name="T101" fmla="*/ 249 h 260"/>
                <a:gd name="T102" fmla="*/ 133 w 184"/>
                <a:gd name="T103" fmla="*/ 255 h 260"/>
                <a:gd name="T104" fmla="*/ 127 w 184"/>
                <a:gd name="T105" fmla="*/ 258 h 260"/>
                <a:gd name="T106" fmla="*/ 122 w 184"/>
                <a:gd name="T107" fmla="*/ 259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4" h="260">
                  <a:moveTo>
                    <a:pt x="122" y="259"/>
                  </a:moveTo>
                  <a:lnTo>
                    <a:pt x="113" y="259"/>
                  </a:lnTo>
                  <a:lnTo>
                    <a:pt x="100" y="260"/>
                  </a:lnTo>
                  <a:lnTo>
                    <a:pt x="84" y="260"/>
                  </a:lnTo>
                  <a:lnTo>
                    <a:pt x="66" y="260"/>
                  </a:lnTo>
                  <a:lnTo>
                    <a:pt x="46" y="259"/>
                  </a:lnTo>
                  <a:lnTo>
                    <a:pt x="29" y="257"/>
                  </a:lnTo>
                  <a:lnTo>
                    <a:pt x="13" y="254"/>
                  </a:lnTo>
                  <a:lnTo>
                    <a:pt x="0" y="249"/>
                  </a:lnTo>
                  <a:lnTo>
                    <a:pt x="0" y="16"/>
                  </a:lnTo>
                  <a:lnTo>
                    <a:pt x="3" y="13"/>
                  </a:lnTo>
                  <a:lnTo>
                    <a:pt x="12" y="6"/>
                  </a:lnTo>
                  <a:lnTo>
                    <a:pt x="21" y="0"/>
                  </a:lnTo>
                  <a:lnTo>
                    <a:pt x="29" y="0"/>
                  </a:lnTo>
                  <a:lnTo>
                    <a:pt x="33" y="4"/>
                  </a:lnTo>
                  <a:lnTo>
                    <a:pt x="39" y="8"/>
                  </a:lnTo>
                  <a:lnTo>
                    <a:pt x="46" y="13"/>
                  </a:lnTo>
                  <a:lnTo>
                    <a:pt x="52" y="16"/>
                  </a:lnTo>
                  <a:lnTo>
                    <a:pt x="58" y="21"/>
                  </a:lnTo>
                  <a:lnTo>
                    <a:pt x="63" y="24"/>
                  </a:lnTo>
                  <a:lnTo>
                    <a:pt x="66" y="28"/>
                  </a:lnTo>
                  <a:lnTo>
                    <a:pt x="67" y="30"/>
                  </a:lnTo>
                  <a:lnTo>
                    <a:pt x="65" y="38"/>
                  </a:lnTo>
                  <a:lnTo>
                    <a:pt x="61" y="50"/>
                  </a:lnTo>
                  <a:lnTo>
                    <a:pt x="59" y="64"/>
                  </a:lnTo>
                  <a:lnTo>
                    <a:pt x="59" y="76"/>
                  </a:lnTo>
                  <a:lnTo>
                    <a:pt x="66" y="100"/>
                  </a:lnTo>
                  <a:lnTo>
                    <a:pt x="74" y="111"/>
                  </a:lnTo>
                  <a:lnTo>
                    <a:pt x="80" y="115"/>
                  </a:lnTo>
                  <a:lnTo>
                    <a:pt x="84" y="121"/>
                  </a:lnTo>
                  <a:lnTo>
                    <a:pt x="90" y="131"/>
                  </a:lnTo>
                  <a:lnTo>
                    <a:pt x="99" y="145"/>
                  </a:lnTo>
                  <a:lnTo>
                    <a:pt x="109" y="158"/>
                  </a:lnTo>
                  <a:lnTo>
                    <a:pt x="118" y="164"/>
                  </a:lnTo>
                  <a:lnTo>
                    <a:pt x="123" y="165"/>
                  </a:lnTo>
                  <a:lnTo>
                    <a:pt x="131" y="169"/>
                  </a:lnTo>
                  <a:lnTo>
                    <a:pt x="142" y="174"/>
                  </a:lnTo>
                  <a:lnTo>
                    <a:pt x="153" y="181"/>
                  </a:lnTo>
                  <a:lnTo>
                    <a:pt x="165" y="187"/>
                  </a:lnTo>
                  <a:lnTo>
                    <a:pt x="174" y="194"/>
                  </a:lnTo>
                  <a:lnTo>
                    <a:pt x="181" y="201"/>
                  </a:lnTo>
                  <a:lnTo>
                    <a:pt x="184" y="205"/>
                  </a:lnTo>
                  <a:lnTo>
                    <a:pt x="184" y="213"/>
                  </a:lnTo>
                  <a:lnTo>
                    <a:pt x="181" y="218"/>
                  </a:lnTo>
                  <a:lnTo>
                    <a:pt x="175" y="222"/>
                  </a:lnTo>
                  <a:lnTo>
                    <a:pt x="167" y="225"/>
                  </a:lnTo>
                  <a:lnTo>
                    <a:pt x="162" y="227"/>
                  </a:lnTo>
                  <a:lnTo>
                    <a:pt x="158" y="232"/>
                  </a:lnTo>
                  <a:lnTo>
                    <a:pt x="152" y="236"/>
                  </a:lnTo>
                  <a:lnTo>
                    <a:pt x="145" y="243"/>
                  </a:lnTo>
                  <a:lnTo>
                    <a:pt x="139" y="249"/>
                  </a:lnTo>
                  <a:lnTo>
                    <a:pt x="133" y="255"/>
                  </a:lnTo>
                  <a:lnTo>
                    <a:pt x="127" y="258"/>
                  </a:lnTo>
                  <a:lnTo>
                    <a:pt x="122" y="259"/>
                  </a:lnTo>
                  <a:close/>
                </a:path>
              </a:pathLst>
            </a:custGeom>
            <a:solidFill>
              <a:srgbClr val="BFCCD8">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67" name="Freeform 247">
              <a:extLst>
                <a:ext uri="{FF2B5EF4-FFF2-40B4-BE49-F238E27FC236}">
                  <a16:creationId xmlns:a16="http://schemas.microsoft.com/office/drawing/2014/main" id="{C273530C-81FB-4C3C-A823-05C9C219288C}"/>
                </a:ext>
              </a:extLst>
            </p:cNvPr>
            <p:cNvSpPr>
              <a:spLocks/>
            </p:cNvSpPr>
            <p:nvPr/>
          </p:nvSpPr>
          <p:spPr bwMode="auto">
            <a:xfrm>
              <a:off x="2333" y="2479"/>
              <a:ext cx="92" cy="49"/>
            </a:xfrm>
            <a:custGeom>
              <a:avLst/>
              <a:gdLst>
                <a:gd name="T0" fmla="*/ 118 w 184"/>
                <a:gd name="T1" fmla="*/ 0 h 96"/>
                <a:gd name="T2" fmla="*/ 123 w 184"/>
                <a:gd name="T3" fmla="*/ 1 h 96"/>
                <a:gd name="T4" fmla="*/ 131 w 184"/>
                <a:gd name="T5" fmla="*/ 5 h 96"/>
                <a:gd name="T6" fmla="*/ 142 w 184"/>
                <a:gd name="T7" fmla="*/ 10 h 96"/>
                <a:gd name="T8" fmla="*/ 153 w 184"/>
                <a:gd name="T9" fmla="*/ 17 h 96"/>
                <a:gd name="T10" fmla="*/ 165 w 184"/>
                <a:gd name="T11" fmla="*/ 23 h 96"/>
                <a:gd name="T12" fmla="*/ 174 w 184"/>
                <a:gd name="T13" fmla="*/ 30 h 96"/>
                <a:gd name="T14" fmla="*/ 181 w 184"/>
                <a:gd name="T15" fmla="*/ 37 h 96"/>
                <a:gd name="T16" fmla="*/ 184 w 184"/>
                <a:gd name="T17" fmla="*/ 41 h 96"/>
                <a:gd name="T18" fmla="*/ 184 w 184"/>
                <a:gd name="T19" fmla="*/ 49 h 96"/>
                <a:gd name="T20" fmla="*/ 181 w 184"/>
                <a:gd name="T21" fmla="*/ 54 h 96"/>
                <a:gd name="T22" fmla="*/ 175 w 184"/>
                <a:gd name="T23" fmla="*/ 58 h 96"/>
                <a:gd name="T24" fmla="*/ 167 w 184"/>
                <a:gd name="T25" fmla="*/ 61 h 96"/>
                <a:gd name="T26" fmla="*/ 162 w 184"/>
                <a:gd name="T27" fmla="*/ 63 h 96"/>
                <a:gd name="T28" fmla="*/ 158 w 184"/>
                <a:gd name="T29" fmla="*/ 68 h 96"/>
                <a:gd name="T30" fmla="*/ 152 w 184"/>
                <a:gd name="T31" fmla="*/ 72 h 96"/>
                <a:gd name="T32" fmla="*/ 145 w 184"/>
                <a:gd name="T33" fmla="*/ 79 h 96"/>
                <a:gd name="T34" fmla="*/ 139 w 184"/>
                <a:gd name="T35" fmla="*/ 85 h 96"/>
                <a:gd name="T36" fmla="*/ 133 w 184"/>
                <a:gd name="T37" fmla="*/ 91 h 96"/>
                <a:gd name="T38" fmla="*/ 127 w 184"/>
                <a:gd name="T39" fmla="*/ 94 h 96"/>
                <a:gd name="T40" fmla="*/ 122 w 184"/>
                <a:gd name="T41" fmla="*/ 95 h 96"/>
                <a:gd name="T42" fmla="*/ 113 w 184"/>
                <a:gd name="T43" fmla="*/ 95 h 96"/>
                <a:gd name="T44" fmla="*/ 100 w 184"/>
                <a:gd name="T45" fmla="*/ 96 h 96"/>
                <a:gd name="T46" fmla="*/ 84 w 184"/>
                <a:gd name="T47" fmla="*/ 96 h 96"/>
                <a:gd name="T48" fmla="*/ 66 w 184"/>
                <a:gd name="T49" fmla="*/ 96 h 96"/>
                <a:gd name="T50" fmla="*/ 46 w 184"/>
                <a:gd name="T51" fmla="*/ 95 h 96"/>
                <a:gd name="T52" fmla="*/ 29 w 184"/>
                <a:gd name="T53" fmla="*/ 93 h 96"/>
                <a:gd name="T54" fmla="*/ 13 w 184"/>
                <a:gd name="T55" fmla="*/ 90 h 96"/>
                <a:gd name="T56" fmla="*/ 0 w 184"/>
                <a:gd name="T57" fmla="*/ 85 h 96"/>
                <a:gd name="T58" fmla="*/ 0 w 184"/>
                <a:gd name="T59" fmla="*/ 29 h 96"/>
                <a:gd name="T60" fmla="*/ 6 w 184"/>
                <a:gd name="T61" fmla="*/ 27 h 96"/>
                <a:gd name="T62" fmla="*/ 13 w 184"/>
                <a:gd name="T63" fmla="*/ 26 h 96"/>
                <a:gd name="T64" fmla="*/ 21 w 184"/>
                <a:gd name="T65" fmla="*/ 24 h 96"/>
                <a:gd name="T66" fmla="*/ 30 w 184"/>
                <a:gd name="T67" fmla="*/ 22 h 96"/>
                <a:gd name="T68" fmla="*/ 38 w 184"/>
                <a:gd name="T69" fmla="*/ 19 h 96"/>
                <a:gd name="T70" fmla="*/ 45 w 184"/>
                <a:gd name="T71" fmla="*/ 17 h 96"/>
                <a:gd name="T72" fmla="*/ 52 w 184"/>
                <a:gd name="T73" fmla="*/ 16 h 96"/>
                <a:gd name="T74" fmla="*/ 56 w 184"/>
                <a:gd name="T75" fmla="*/ 15 h 96"/>
                <a:gd name="T76" fmla="*/ 61 w 184"/>
                <a:gd name="T77" fmla="*/ 14 h 96"/>
                <a:gd name="T78" fmla="*/ 67 w 184"/>
                <a:gd name="T79" fmla="*/ 11 h 96"/>
                <a:gd name="T80" fmla="*/ 74 w 184"/>
                <a:gd name="T81" fmla="*/ 9 h 96"/>
                <a:gd name="T82" fmla="*/ 82 w 184"/>
                <a:gd name="T83" fmla="*/ 5 h 96"/>
                <a:gd name="T84" fmla="*/ 91 w 184"/>
                <a:gd name="T85" fmla="*/ 3 h 96"/>
                <a:gd name="T86" fmla="*/ 100 w 184"/>
                <a:gd name="T87" fmla="*/ 1 h 96"/>
                <a:gd name="T88" fmla="*/ 108 w 184"/>
                <a:gd name="T89" fmla="*/ 0 h 96"/>
                <a:gd name="T90" fmla="*/ 118 w 184"/>
                <a:gd name="T9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96">
                  <a:moveTo>
                    <a:pt x="118" y="0"/>
                  </a:moveTo>
                  <a:lnTo>
                    <a:pt x="123" y="1"/>
                  </a:lnTo>
                  <a:lnTo>
                    <a:pt x="131" y="5"/>
                  </a:lnTo>
                  <a:lnTo>
                    <a:pt x="142" y="10"/>
                  </a:lnTo>
                  <a:lnTo>
                    <a:pt x="153" y="17"/>
                  </a:lnTo>
                  <a:lnTo>
                    <a:pt x="165" y="23"/>
                  </a:lnTo>
                  <a:lnTo>
                    <a:pt x="174" y="30"/>
                  </a:lnTo>
                  <a:lnTo>
                    <a:pt x="181" y="37"/>
                  </a:lnTo>
                  <a:lnTo>
                    <a:pt x="184" y="41"/>
                  </a:lnTo>
                  <a:lnTo>
                    <a:pt x="184" y="49"/>
                  </a:lnTo>
                  <a:lnTo>
                    <a:pt x="181" y="54"/>
                  </a:lnTo>
                  <a:lnTo>
                    <a:pt x="175" y="58"/>
                  </a:lnTo>
                  <a:lnTo>
                    <a:pt x="167" y="61"/>
                  </a:lnTo>
                  <a:lnTo>
                    <a:pt x="162" y="63"/>
                  </a:lnTo>
                  <a:lnTo>
                    <a:pt x="158" y="68"/>
                  </a:lnTo>
                  <a:lnTo>
                    <a:pt x="152" y="72"/>
                  </a:lnTo>
                  <a:lnTo>
                    <a:pt x="145" y="79"/>
                  </a:lnTo>
                  <a:lnTo>
                    <a:pt x="139" y="85"/>
                  </a:lnTo>
                  <a:lnTo>
                    <a:pt x="133" y="91"/>
                  </a:lnTo>
                  <a:lnTo>
                    <a:pt x="127" y="94"/>
                  </a:lnTo>
                  <a:lnTo>
                    <a:pt x="122" y="95"/>
                  </a:lnTo>
                  <a:lnTo>
                    <a:pt x="113" y="95"/>
                  </a:lnTo>
                  <a:lnTo>
                    <a:pt x="100" y="96"/>
                  </a:lnTo>
                  <a:lnTo>
                    <a:pt x="84" y="96"/>
                  </a:lnTo>
                  <a:lnTo>
                    <a:pt x="66" y="96"/>
                  </a:lnTo>
                  <a:lnTo>
                    <a:pt x="46" y="95"/>
                  </a:lnTo>
                  <a:lnTo>
                    <a:pt x="29" y="93"/>
                  </a:lnTo>
                  <a:lnTo>
                    <a:pt x="13" y="90"/>
                  </a:lnTo>
                  <a:lnTo>
                    <a:pt x="0" y="85"/>
                  </a:lnTo>
                  <a:lnTo>
                    <a:pt x="0" y="29"/>
                  </a:lnTo>
                  <a:lnTo>
                    <a:pt x="6" y="27"/>
                  </a:lnTo>
                  <a:lnTo>
                    <a:pt x="13" y="26"/>
                  </a:lnTo>
                  <a:lnTo>
                    <a:pt x="21" y="24"/>
                  </a:lnTo>
                  <a:lnTo>
                    <a:pt x="30" y="22"/>
                  </a:lnTo>
                  <a:lnTo>
                    <a:pt x="38" y="19"/>
                  </a:lnTo>
                  <a:lnTo>
                    <a:pt x="45" y="17"/>
                  </a:lnTo>
                  <a:lnTo>
                    <a:pt x="52" y="16"/>
                  </a:lnTo>
                  <a:lnTo>
                    <a:pt x="56" y="15"/>
                  </a:lnTo>
                  <a:lnTo>
                    <a:pt x="61" y="14"/>
                  </a:lnTo>
                  <a:lnTo>
                    <a:pt x="67" y="11"/>
                  </a:lnTo>
                  <a:lnTo>
                    <a:pt x="74" y="9"/>
                  </a:lnTo>
                  <a:lnTo>
                    <a:pt x="82" y="5"/>
                  </a:lnTo>
                  <a:lnTo>
                    <a:pt x="91" y="3"/>
                  </a:lnTo>
                  <a:lnTo>
                    <a:pt x="100" y="1"/>
                  </a:lnTo>
                  <a:lnTo>
                    <a:pt x="108" y="0"/>
                  </a:lnTo>
                  <a:lnTo>
                    <a:pt x="118" y="0"/>
                  </a:lnTo>
                  <a:close/>
                </a:path>
              </a:pathLst>
            </a:custGeom>
            <a:solidFill>
              <a:srgbClr val="BFCCD8">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68" name="Freeform 248">
              <a:extLst>
                <a:ext uri="{FF2B5EF4-FFF2-40B4-BE49-F238E27FC236}">
                  <a16:creationId xmlns:a16="http://schemas.microsoft.com/office/drawing/2014/main" id="{8D886F73-6040-4EF5-A7DC-95B5600FC520}"/>
                </a:ext>
              </a:extLst>
            </p:cNvPr>
            <p:cNvSpPr>
              <a:spLocks/>
            </p:cNvSpPr>
            <p:nvPr/>
          </p:nvSpPr>
          <p:spPr bwMode="auto">
            <a:xfrm>
              <a:off x="2463" y="2478"/>
              <a:ext cx="47" cy="46"/>
            </a:xfrm>
            <a:custGeom>
              <a:avLst/>
              <a:gdLst>
                <a:gd name="T0" fmla="*/ 83 w 95"/>
                <a:gd name="T1" fmla="*/ 94 h 94"/>
                <a:gd name="T2" fmla="*/ 81 w 95"/>
                <a:gd name="T3" fmla="*/ 92 h 94"/>
                <a:gd name="T4" fmla="*/ 76 w 95"/>
                <a:gd name="T5" fmla="*/ 90 h 94"/>
                <a:gd name="T6" fmla="*/ 72 w 95"/>
                <a:gd name="T7" fmla="*/ 86 h 94"/>
                <a:gd name="T8" fmla="*/ 66 w 95"/>
                <a:gd name="T9" fmla="*/ 81 h 94"/>
                <a:gd name="T10" fmla="*/ 60 w 95"/>
                <a:gd name="T11" fmla="*/ 76 h 94"/>
                <a:gd name="T12" fmla="*/ 55 w 95"/>
                <a:gd name="T13" fmla="*/ 72 h 94"/>
                <a:gd name="T14" fmla="*/ 51 w 95"/>
                <a:gd name="T15" fmla="*/ 68 h 94"/>
                <a:gd name="T16" fmla="*/ 49 w 95"/>
                <a:gd name="T17" fmla="*/ 66 h 94"/>
                <a:gd name="T18" fmla="*/ 46 w 95"/>
                <a:gd name="T19" fmla="*/ 65 h 94"/>
                <a:gd name="T20" fmla="*/ 42 w 95"/>
                <a:gd name="T21" fmla="*/ 64 h 94"/>
                <a:gd name="T22" fmla="*/ 36 w 95"/>
                <a:gd name="T23" fmla="*/ 62 h 94"/>
                <a:gd name="T24" fmla="*/ 28 w 95"/>
                <a:gd name="T25" fmla="*/ 62 h 94"/>
                <a:gd name="T26" fmla="*/ 21 w 95"/>
                <a:gd name="T27" fmla="*/ 61 h 94"/>
                <a:gd name="T28" fmla="*/ 13 w 95"/>
                <a:gd name="T29" fmla="*/ 61 h 94"/>
                <a:gd name="T30" fmla="*/ 6 w 95"/>
                <a:gd name="T31" fmla="*/ 60 h 94"/>
                <a:gd name="T32" fmla="*/ 0 w 95"/>
                <a:gd name="T33" fmla="*/ 60 h 94"/>
                <a:gd name="T34" fmla="*/ 0 w 95"/>
                <a:gd name="T35" fmla="*/ 51 h 94"/>
                <a:gd name="T36" fmla="*/ 0 w 95"/>
                <a:gd name="T37" fmla="*/ 35 h 94"/>
                <a:gd name="T38" fmla="*/ 2 w 95"/>
                <a:gd name="T39" fmla="*/ 19 h 94"/>
                <a:gd name="T40" fmla="*/ 4 w 95"/>
                <a:gd name="T41" fmla="*/ 9 h 94"/>
                <a:gd name="T42" fmla="*/ 8 w 95"/>
                <a:gd name="T43" fmla="*/ 7 h 94"/>
                <a:gd name="T44" fmla="*/ 14 w 95"/>
                <a:gd name="T45" fmla="*/ 5 h 94"/>
                <a:gd name="T46" fmla="*/ 20 w 95"/>
                <a:gd name="T47" fmla="*/ 4 h 94"/>
                <a:gd name="T48" fmla="*/ 26 w 95"/>
                <a:gd name="T49" fmla="*/ 1 h 94"/>
                <a:gd name="T50" fmla="*/ 32 w 95"/>
                <a:gd name="T51" fmla="*/ 1 h 94"/>
                <a:gd name="T52" fmla="*/ 35 w 95"/>
                <a:gd name="T53" fmla="*/ 0 h 94"/>
                <a:gd name="T54" fmla="*/ 38 w 95"/>
                <a:gd name="T55" fmla="*/ 0 h 94"/>
                <a:gd name="T56" fmla="*/ 40 w 95"/>
                <a:gd name="T57" fmla="*/ 1 h 94"/>
                <a:gd name="T58" fmla="*/ 44 w 95"/>
                <a:gd name="T59" fmla="*/ 4 h 94"/>
                <a:gd name="T60" fmla="*/ 52 w 95"/>
                <a:gd name="T61" fmla="*/ 5 h 94"/>
                <a:gd name="T62" fmla="*/ 61 w 95"/>
                <a:gd name="T63" fmla="*/ 7 h 94"/>
                <a:gd name="T64" fmla="*/ 67 w 95"/>
                <a:gd name="T65" fmla="*/ 9 h 94"/>
                <a:gd name="T66" fmla="*/ 72 w 95"/>
                <a:gd name="T67" fmla="*/ 13 h 94"/>
                <a:gd name="T68" fmla="*/ 78 w 95"/>
                <a:gd name="T69" fmla="*/ 19 h 94"/>
                <a:gd name="T70" fmla="*/ 83 w 95"/>
                <a:gd name="T71" fmla="*/ 27 h 94"/>
                <a:gd name="T72" fmla="*/ 85 w 95"/>
                <a:gd name="T73" fmla="*/ 35 h 94"/>
                <a:gd name="T74" fmla="*/ 86 w 95"/>
                <a:gd name="T75" fmla="*/ 42 h 94"/>
                <a:gd name="T76" fmla="*/ 88 w 95"/>
                <a:gd name="T77" fmla="*/ 47 h 94"/>
                <a:gd name="T78" fmla="*/ 90 w 95"/>
                <a:gd name="T79" fmla="*/ 52 h 94"/>
                <a:gd name="T80" fmla="*/ 93 w 95"/>
                <a:gd name="T81" fmla="*/ 56 h 94"/>
                <a:gd name="T82" fmla="*/ 95 w 95"/>
                <a:gd name="T83" fmla="*/ 61 h 94"/>
                <a:gd name="T84" fmla="*/ 95 w 95"/>
                <a:gd name="T85" fmla="*/ 72 h 94"/>
                <a:gd name="T86" fmla="*/ 91 w 95"/>
                <a:gd name="T87" fmla="*/ 83 h 94"/>
                <a:gd name="T88" fmla="*/ 83 w 95"/>
                <a:gd name="T89"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 h="94">
                  <a:moveTo>
                    <a:pt x="83" y="94"/>
                  </a:moveTo>
                  <a:lnTo>
                    <a:pt x="81" y="92"/>
                  </a:lnTo>
                  <a:lnTo>
                    <a:pt x="76" y="90"/>
                  </a:lnTo>
                  <a:lnTo>
                    <a:pt x="72" y="86"/>
                  </a:lnTo>
                  <a:lnTo>
                    <a:pt x="66" y="81"/>
                  </a:lnTo>
                  <a:lnTo>
                    <a:pt x="60" y="76"/>
                  </a:lnTo>
                  <a:lnTo>
                    <a:pt x="55" y="72"/>
                  </a:lnTo>
                  <a:lnTo>
                    <a:pt x="51" y="68"/>
                  </a:lnTo>
                  <a:lnTo>
                    <a:pt x="49" y="66"/>
                  </a:lnTo>
                  <a:lnTo>
                    <a:pt x="46" y="65"/>
                  </a:lnTo>
                  <a:lnTo>
                    <a:pt x="42" y="64"/>
                  </a:lnTo>
                  <a:lnTo>
                    <a:pt x="36" y="62"/>
                  </a:lnTo>
                  <a:lnTo>
                    <a:pt x="28" y="62"/>
                  </a:lnTo>
                  <a:lnTo>
                    <a:pt x="21" y="61"/>
                  </a:lnTo>
                  <a:lnTo>
                    <a:pt x="13" y="61"/>
                  </a:lnTo>
                  <a:lnTo>
                    <a:pt x="6" y="60"/>
                  </a:lnTo>
                  <a:lnTo>
                    <a:pt x="0" y="60"/>
                  </a:lnTo>
                  <a:lnTo>
                    <a:pt x="0" y="51"/>
                  </a:lnTo>
                  <a:lnTo>
                    <a:pt x="0" y="35"/>
                  </a:lnTo>
                  <a:lnTo>
                    <a:pt x="2" y="19"/>
                  </a:lnTo>
                  <a:lnTo>
                    <a:pt x="4" y="9"/>
                  </a:lnTo>
                  <a:lnTo>
                    <a:pt x="8" y="7"/>
                  </a:lnTo>
                  <a:lnTo>
                    <a:pt x="14" y="5"/>
                  </a:lnTo>
                  <a:lnTo>
                    <a:pt x="20" y="4"/>
                  </a:lnTo>
                  <a:lnTo>
                    <a:pt x="26" y="1"/>
                  </a:lnTo>
                  <a:lnTo>
                    <a:pt x="32" y="1"/>
                  </a:lnTo>
                  <a:lnTo>
                    <a:pt x="35" y="0"/>
                  </a:lnTo>
                  <a:lnTo>
                    <a:pt x="38" y="0"/>
                  </a:lnTo>
                  <a:lnTo>
                    <a:pt x="40" y="1"/>
                  </a:lnTo>
                  <a:lnTo>
                    <a:pt x="44" y="4"/>
                  </a:lnTo>
                  <a:lnTo>
                    <a:pt x="52" y="5"/>
                  </a:lnTo>
                  <a:lnTo>
                    <a:pt x="61" y="7"/>
                  </a:lnTo>
                  <a:lnTo>
                    <a:pt x="67" y="9"/>
                  </a:lnTo>
                  <a:lnTo>
                    <a:pt x="72" y="13"/>
                  </a:lnTo>
                  <a:lnTo>
                    <a:pt x="78" y="19"/>
                  </a:lnTo>
                  <a:lnTo>
                    <a:pt x="83" y="27"/>
                  </a:lnTo>
                  <a:lnTo>
                    <a:pt x="85" y="35"/>
                  </a:lnTo>
                  <a:lnTo>
                    <a:pt x="86" y="42"/>
                  </a:lnTo>
                  <a:lnTo>
                    <a:pt x="88" y="47"/>
                  </a:lnTo>
                  <a:lnTo>
                    <a:pt x="90" y="52"/>
                  </a:lnTo>
                  <a:lnTo>
                    <a:pt x="93" y="56"/>
                  </a:lnTo>
                  <a:lnTo>
                    <a:pt x="95" y="61"/>
                  </a:lnTo>
                  <a:lnTo>
                    <a:pt x="95" y="72"/>
                  </a:lnTo>
                  <a:lnTo>
                    <a:pt x="91" y="83"/>
                  </a:lnTo>
                  <a:lnTo>
                    <a:pt x="83" y="94"/>
                  </a:lnTo>
                  <a:close/>
                </a:path>
              </a:pathLst>
            </a:custGeom>
            <a:solidFill>
              <a:srgbClr val="BFCCD8">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69" name="Freeform 249">
              <a:extLst>
                <a:ext uri="{FF2B5EF4-FFF2-40B4-BE49-F238E27FC236}">
                  <a16:creationId xmlns:a16="http://schemas.microsoft.com/office/drawing/2014/main" id="{F0759858-3280-4EDB-A966-DED2CC2ED203}"/>
                </a:ext>
              </a:extLst>
            </p:cNvPr>
            <p:cNvSpPr>
              <a:spLocks/>
            </p:cNvSpPr>
            <p:nvPr/>
          </p:nvSpPr>
          <p:spPr bwMode="auto">
            <a:xfrm>
              <a:off x="2524" y="2604"/>
              <a:ext cx="33" cy="14"/>
            </a:xfrm>
            <a:custGeom>
              <a:avLst/>
              <a:gdLst>
                <a:gd name="T0" fmla="*/ 47 w 64"/>
                <a:gd name="T1" fmla="*/ 6 h 27"/>
                <a:gd name="T2" fmla="*/ 40 w 64"/>
                <a:gd name="T3" fmla="*/ 3 h 27"/>
                <a:gd name="T4" fmla="*/ 31 w 64"/>
                <a:gd name="T5" fmla="*/ 1 h 27"/>
                <a:gd name="T6" fmla="*/ 21 w 64"/>
                <a:gd name="T7" fmla="*/ 0 h 27"/>
                <a:gd name="T8" fmla="*/ 15 w 64"/>
                <a:gd name="T9" fmla="*/ 2 h 27"/>
                <a:gd name="T10" fmla="*/ 9 w 64"/>
                <a:gd name="T11" fmla="*/ 8 h 27"/>
                <a:gd name="T12" fmla="*/ 3 w 64"/>
                <a:gd name="T13" fmla="*/ 13 h 27"/>
                <a:gd name="T14" fmla="*/ 0 w 64"/>
                <a:gd name="T15" fmla="*/ 18 h 27"/>
                <a:gd name="T16" fmla="*/ 1 w 64"/>
                <a:gd name="T17" fmla="*/ 21 h 27"/>
                <a:gd name="T18" fmla="*/ 5 w 64"/>
                <a:gd name="T19" fmla="*/ 23 h 27"/>
                <a:gd name="T20" fmla="*/ 11 w 64"/>
                <a:gd name="T21" fmla="*/ 23 h 27"/>
                <a:gd name="T22" fmla="*/ 17 w 64"/>
                <a:gd name="T23" fmla="*/ 24 h 27"/>
                <a:gd name="T24" fmla="*/ 21 w 64"/>
                <a:gd name="T25" fmla="*/ 24 h 27"/>
                <a:gd name="T26" fmla="*/ 26 w 64"/>
                <a:gd name="T27" fmla="*/ 25 h 27"/>
                <a:gd name="T28" fmla="*/ 32 w 64"/>
                <a:gd name="T29" fmla="*/ 26 h 27"/>
                <a:gd name="T30" fmla="*/ 39 w 64"/>
                <a:gd name="T31" fmla="*/ 26 h 27"/>
                <a:gd name="T32" fmla="*/ 46 w 64"/>
                <a:gd name="T33" fmla="*/ 27 h 27"/>
                <a:gd name="T34" fmla="*/ 51 w 64"/>
                <a:gd name="T35" fmla="*/ 27 h 27"/>
                <a:gd name="T36" fmla="*/ 57 w 64"/>
                <a:gd name="T37" fmla="*/ 26 h 27"/>
                <a:gd name="T38" fmla="*/ 62 w 64"/>
                <a:gd name="T39" fmla="*/ 26 h 27"/>
                <a:gd name="T40" fmla="*/ 64 w 64"/>
                <a:gd name="T41" fmla="*/ 24 h 27"/>
                <a:gd name="T42" fmla="*/ 64 w 64"/>
                <a:gd name="T43" fmla="*/ 21 h 27"/>
                <a:gd name="T44" fmla="*/ 63 w 64"/>
                <a:gd name="T45" fmla="*/ 17 h 27"/>
                <a:gd name="T46" fmla="*/ 57 w 64"/>
                <a:gd name="T47" fmla="*/ 11 h 27"/>
                <a:gd name="T48" fmla="*/ 47 w 64"/>
                <a:gd name="T49"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27">
                  <a:moveTo>
                    <a:pt x="47" y="6"/>
                  </a:moveTo>
                  <a:lnTo>
                    <a:pt x="40" y="3"/>
                  </a:lnTo>
                  <a:lnTo>
                    <a:pt x="31" y="1"/>
                  </a:lnTo>
                  <a:lnTo>
                    <a:pt x="21" y="0"/>
                  </a:lnTo>
                  <a:lnTo>
                    <a:pt x="15" y="2"/>
                  </a:lnTo>
                  <a:lnTo>
                    <a:pt x="9" y="8"/>
                  </a:lnTo>
                  <a:lnTo>
                    <a:pt x="3" y="13"/>
                  </a:lnTo>
                  <a:lnTo>
                    <a:pt x="0" y="18"/>
                  </a:lnTo>
                  <a:lnTo>
                    <a:pt x="1" y="21"/>
                  </a:lnTo>
                  <a:lnTo>
                    <a:pt x="5" y="23"/>
                  </a:lnTo>
                  <a:lnTo>
                    <a:pt x="11" y="23"/>
                  </a:lnTo>
                  <a:lnTo>
                    <a:pt x="17" y="24"/>
                  </a:lnTo>
                  <a:lnTo>
                    <a:pt x="21" y="24"/>
                  </a:lnTo>
                  <a:lnTo>
                    <a:pt x="26" y="25"/>
                  </a:lnTo>
                  <a:lnTo>
                    <a:pt x="32" y="26"/>
                  </a:lnTo>
                  <a:lnTo>
                    <a:pt x="39" y="26"/>
                  </a:lnTo>
                  <a:lnTo>
                    <a:pt x="46" y="27"/>
                  </a:lnTo>
                  <a:lnTo>
                    <a:pt x="51" y="27"/>
                  </a:lnTo>
                  <a:lnTo>
                    <a:pt x="57" y="26"/>
                  </a:lnTo>
                  <a:lnTo>
                    <a:pt x="62" y="26"/>
                  </a:lnTo>
                  <a:lnTo>
                    <a:pt x="64" y="24"/>
                  </a:lnTo>
                  <a:lnTo>
                    <a:pt x="64" y="21"/>
                  </a:lnTo>
                  <a:lnTo>
                    <a:pt x="63" y="17"/>
                  </a:lnTo>
                  <a:lnTo>
                    <a:pt x="57" y="11"/>
                  </a:lnTo>
                  <a:lnTo>
                    <a:pt x="47" y="6"/>
                  </a:lnTo>
                  <a:close/>
                </a:path>
              </a:pathLst>
            </a:custGeom>
            <a:solidFill>
              <a:srgbClr val="BFCCD8">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70" name="Freeform 250">
              <a:extLst>
                <a:ext uri="{FF2B5EF4-FFF2-40B4-BE49-F238E27FC236}">
                  <a16:creationId xmlns:a16="http://schemas.microsoft.com/office/drawing/2014/main" id="{BEF43131-78C3-4974-9801-21E1855DBADC}"/>
                </a:ext>
              </a:extLst>
            </p:cNvPr>
            <p:cNvSpPr>
              <a:spLocks/>
            </p:cNvSpPr>
            <p:nvPr/>
          </p:nvSpPr>
          <p:spPr bwMode="auto">
            <a:xfrm>
              <a:off x="2557" y="2620"/>
              <a:ext cx="37" cy="25"/>
            </a:xfrm>
            <a:custGeom>
              <a:avLst/>
              <a:gdLst>
                <a:gd name="T0" fmla="*/ 61 w 74"/>
                <a:gd name="T1" fmla="*/ 0 h 49"/>
                <a:gd name="T2" fmla="*/ 57 w 74"/>
                <a:gd name="T3" fmla="*/ 0 h 49"/>
                <a:gd name="T4" fmla="*/ 50 w 74"/>
                <a:gd name="T5" fmla="*/ 1 h 49"/>
                <a:gd name="T6" fmla="*/ 43 w 74"/>
                <a:gd name="T7" fmla="*/ 2 h 49"/>
                <a:gd name="T8" fmla="*/ 36 w 74"/>
                <a:gd name="T9" fmla="*/ 5 h 49"/>
                <a:gd name="T10" fmla="*/ 28 w 74"/>
                <a:gd name="T11" fmla="*/ 7 h 49"/>
                <a:gd name="T12" fmla="*/ 22 w 74"/>
                <a:gd name="T13" fmla="*/ 10 h 49"/>
                <a:gd name="T14" fmla="*/ 17 w 74"/>
                <a:gd name="T15" fmla="*/ 14 h 49"/>
                <a:gd name="T16" fmla="*/ 14 w 74"/>
                <a:gd name="T17" fmla="*/ 17 h 49"/>
                <a:gd name="T18" fmla="*/ 11 w 74"/>
                <a:gd name="T19" fmla="*/ 24 h 49"/>
                <a:gd name="T20" fmla="*/ 7 w 74"/>
                <a:gd name="T21" fmla="*/ 28 h 49"/>
                <a:gd name="T22" fmla="*/ 4 w 74"/>
                <a:gd name="T23" fmla="*/ 30 h 49"/>
                <a:gd name="T24" fmla="*/ 1 w 74"/>
                <a:gd name="T25" fmla="*/ 32 h 49"/>
                <a:gd name="T26" fmla="*/ 0 w 74"/>
                <a:gd name="T27" fmla="*/ 36 h 49"/>
                <a:gd name="T28" fmla="*/ 0 w 74"/>
                <a:gd name="T29" fmla="*/ 41 h 49"/>
                <a:gd name="T30" fmla="*/ 3 w 74"/>
                <a:gd name="T31" fmla="*/ 47 h 49"/>
                <a:gd name="T32" fmla="*/ 8 w 74"/>
                <a:gd name="T33" fmla="*/ 49 h 49"/>
                <a:gd name="T34" fmla="*/ 16 w 74"/>
                <a:gd name="T35" fmla="*/ 49 h 49"/>
                <a:gd name="T36" fmla="*/ 27 w 74"/>
                <a:gd name="T37" fmla="*/ 48 h 49"/>
                <a:gd name="T38" fmla="*/ 36 w 74"/>
                <a:gd name="T39" fmla="*/ 48 h 49"/>
                <a:gd name="T40" fmla="*/ 42 w 74"/>
                <a:gd name="T41" fmla="*/ 48 h 49"/>
                <a:gd name="T42" fmla="*/ 49 w 74"/>
                <a:gd name="T43" fmla="*/ 46 h 49"/>
                <a:gd name="T44" fmla="*/ 57 w 74"/>
                <a:gd name="T45" fmla="*/ 41 h 49"/>
                <a:gd name="T46" fmla="*/ 64 w 74"/>
                <a:gd name="T47" fmla="*/ 36 h 49"/>
                <a:gd name="T48" fmla="*/ 69 w 74"/>
                <a:gd name="T49" fmla="*/ 29 h 49"/>
                <a:gd name="T50" fmla="*/ 74 w 74"/>
                <a:gd name="T51" fmla="*/ 21 h 49"/>
                <a:gd name="T52" fmla="*/ 74 w 74"/>
                <a:gd name="T53" fmla="*/ 14 h 49"/>
                <a:gd name="T54" fmla="*/ 70 w 74"/>
                <a:gd name="T55" fmla="*/ 6 h 49"/>
                <a:gd name="T56" fmla="*/ 61 w 74"/>
                <a:gd name="T5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4" h="49">
                  <a:moveTo>
                    <a:pt x="61" y="0"/>
                  </a:moveTo>
                  <a:lnTo>
                    <a:pt x="57" y="0"/>
                  </a:lnTo>
                  <a:lnTo>
                    <a:pt x="50" y="1"/>
                  </a:lnTo>
                  <a:lnTo>
                    <a:pt x="43" y="2"/>
                  </a:lnTo>
                  <a:lnTo>
                    <a:pt x="36" y="5"/>
                  </a:lnTo>
                  <a:lnTo>
                    <a:pt x="28" y="7"/>
                  </a:lnTo>
                  <a:lnTo>
                    <a:pt x="22" y="10"/>
                  </a:lnTo>
                  <a:lnTo>
                    <a:pt x="17" y="14"/>
                  </a:lnTo>
                  <a:lnTo>
                    <a:pt x="14" y="17"/>
                  </a:lnTo>
                  <a:lnTo>
                    <a:pt x="11" y="24"/>
                  </a:lnTo>
                  <a:lnTo>
                    <a:pt x="7" y="28"/>
                  </a:lnTo>
                  <a:lnTo>
                    <a:pt x="4" y="30"/>
                  </a:lnTo>
                  <a:lnTo>
                    <a:pt x="1" y="32"/>
                  </a:lnTo>
                  <a:lnTo>
                    <a:pt x="0" y="36"/>
                  </a:lnTo>
                  <a:lnTo>
                    <a:pt x="0" y="41"/>
                  </a:lnTo>
                  <a:lnTo>
                    <a:pt x="3" y="47"/>
                  </a:lnTo>
                  <a:lnTo>
                    <a:pt x="8" y="49"/>
                  </a:lnTo>
                  <a:lnTo>
                    <a:pt x="16" y="49"/>
                  </a:lnTo>
                  <a:lnTo>
                    <a:pt x="27" y="48"/>
                  </a:lnTo>
                  <a:lnTo>
                    <a:pt x="36" y="48"/>
                  </a:lnTo>
                  <a:lnTo>
                    <a:pt x="42" y="48"/>
                  </a:lnTo>
                  <a:lnTo>
                    <a:pt x="49" y="46"/>
                  </a:lnTo>
                  <a:lnTo>
                    <a:pt x="57" y="41"/>
                  </a:lnTo>
                  <a:lnTo>
                    <a:pt x="64" y="36"/>
                  </a:lnTo>
                  <a:lnTo>
                    <a:pt x="69" y="29"/>
                  </a:lnTo>
                  <a:lnTo>
                    <a:pt x="74" y="21"/>
                  </a:lnTo>
                  <a:lnTo>
                    <a:pt x="74" y="14"/>
                  </a:lnTo>
                  <a:lnTo>
                    <a:pt x="70" y="6"/>
                  </a:lnTo>
                  <a:lnTo>
                    <a:pt x="61" y="0"/>
                  </a:lnTo>
                  <a:close/>
                </a:path>
              </a:pathLst>
            </a:custGeom>
            <a:solidFill>
              <a:srgbClr val="BFCCD8">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71" name="Freeform 251">
              <a:extLst>
                <a:ext uri="{FF2B5EF4-FFF2-40B4-BE49-F238E27FC236}">
                  <a16:creationId xmlns:a16="http://schemas.microsoft.com/office/drawing/2014/main" id="{F2C49E3F-D5ED-4E53-BD4F-73F9BFC907B1}"/>
                </a:ext>
              </a:extLst>
            </p:cNvPr>
            <p:cNvSpPr>
              <a:spLocks/>
            </p:cNvSpPr>
            <p:nvPr/>
          </p:nvSpPr>
          <p:spPr bwMode="auto">
            <a:xfrm>
              <a:off x="3152" y="2573"/>
              <a:ext cx="51" cy="26"/>
            </a:xfrm>
            <a:custGeom>
              <a:avLst/>
              <a:gdLst>
                <a:gd name="T0" fmla="*/ 82 w 103"/>
                <a:gd name="T1" fmla="*/ 52 h 53"/>
                <a:gd name="T2" fmla="*/ 79 w 103"/>
                <a:gd name="T3" fmla="*/ 53 h 53"/>
                <a:gd name="T4" fmla="*/ 73 w 103"/>
                <a:gd name="T5" fmla="*/ 52 h 53"/>
                <a:gd name="T6" fmla="*/ 64 w 103"/>
                <a:gd name="T7" fmla="*/ 51 h 53"/>
                <a:gd name="T8" fmla="*/ 53 w 103"/>
                <a:gd name="T9" fmla="*/ 50 h 53"/>
                <a:gd name="T10" fmla="*/ 43 w 103"/>
                <a:gd name="T11" fmla="*/ 48 h 53"/>
                <a:gd name="T12" fmla="*/ 34 w 103"/>
                <a:gd name="T13" fmla="*/ 45 h 53"/>
                <a:gd name="T14" fmla="*/ 27 w 103"/>
                <a:gd name="T15" fmla="*/ 43 h 53"/>
                <a:gd name="T16" fmla="*/ 22 w 103"/>
                <a:gd name="T17" fmla="*/ 41 h 53"/>
                <a:gd name="T18" fmla="*/ 18 w 103"/>
                <a:gd name="T19" fmla="*/ 38 h 53"/>
                <a:gd name="T20" fmla="*/ 14 w 103"/>
                <a:gd name="T21" fmla="*/ 36 h 53"/>
                <a:gd name="T22" fmla="*/ 8 w 103"/>
                <a:gd name="T23" fmla="*/ 36 h 53"/>
                <a:gd name="T24" fmla="*/ 0 w 103"/>
                <a:gd name="T25" fmla="*/ 36 h 53"/>
                <a:gd name="T26" fmla="*/ 5 w 103"/>
                <a:gd name="T27" fmla="*/ 34 h 53"/>
                <a:gd name="T28" fmla="*/ 10 w 103"/>
                <a:gd name="T29" fmla="*/ 31 h 53"/>
                <a:gd name="T30" fmla="*/ 13 w 103"/>
                <a:gd name="T31" fmla="*/ 28 h 53"/>
                <a:gd name="T32" fmla="*/ 18 w 103"/>
                <a:gd name="T33" fmla="*/ 23 h 53"/>
                <a:gd name="T34" fmla="*/ 22 w 103"/>
                <a:gd name="T35" fmla="*/ 19 h 53"/>
                <a:gd name="T36" fmla="*/ 28 w 103"/>
                <a:gd name="T37" fmla="*/ 14 h 53"/>
                <a:gd name="T38" fmla="*/ 33 w 103"/>
                <a:gd name="T39" fmla="*/ 10 h 53"/>
                <a:gd name="T40" fmla="*/ 38 w 103"/>
                <a:gd name="T41" fmla="*/ 5 h 53"/>
                <a:gd name="T42" fmla="*/ 44 w 103"/>
                <a:gd name="T43" fmla="*/ 1 h 53"/>
                <a:gd name="T44" fmla="*/ 51 w 103"/>
                <a:gd name="T45" fmla="*/ 0 h 53"/>
                <a:gd name="T46" fmla="*/ 57 w 103"/>
                <a:gd name="T47" fmla="*/ 0 h 53"/>
                <a:gd name="T48" fmla="*/ 64 w 103"/>
                <a:gd name="T49" fmla="*/ 3 h 53"/>
                <a:gd name="T50" fmla="*/ 70 w 103"/>
                <a:gd name="T51" fmla="*/ 5 h 53"/>
                <a:gd name="T52" fmla="*/ 75 w 103"/>
                <a:gd name="T53" fmla="*/ 7 h 53"/>
                <a:gd name="T54" fmla="*/ 81 w 103"/>
                <a:gd name="T55" fmla="*/ 11 h 53"/>
                <a:gd name="T56" fmla="*/ 86 w 103"/>
                <a:gd name="T57" fmla="*/ 14 h 53"/>
                <a:gd name="T58" fmla="*/ 93 w 103"/>
                <a:gd name="T59" fmla="*/ 20 h 53"/>
                <a:gd name="T60" fmla="*/ 99 w 103"/>
                <a:gd name="T61" fmla="*/ 26 h 53"/>
                <a:gd name="T62" fmla="*/ 103 w 103"/>
                <a:gd name="T63" fmla="*/ 30 h 53"/>
                <a:gd name="T64" fmla="*/ 98 w 103"/>
                <a:gd name="T65" fmla="*/ 31 h 53"/>
                <a:gd name="T66" fmla="*/ 90 w 103"/>
                <a:gd name="T67" fmla="*/ 33 h 53"/>
                <a:gd name="T68" fmla="*/ 85 w 103"/>
                <a:gd name="T69" fmla="*/ 35 h 53"/>
                <a:gd name="T70" fmla="*/ 82 w 103"/>
                <a:gd name="T71" fmla="*/ 42 h 53"/>
                <a:gd name="T72" fmla="*/ 82 w 103"/>
                <a:gd name="T73"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 h="53">
                  <a:moveTo>
                    <a:pt x="82" y="52"/>
                  </a:moveTo>
                  <a:lnTo>
                    <a:pt x="79" y="53"/>
                  </a:lnTo>
                  <a:lnTo>
                    <a:pt x="73" y="52"/>
                  </a:lnTo>
                  <a:lnTo>
                    <a:pt x="64" y="51"/>
                  </a:lnTo>
                  <a:lnTo>
                    <a:pt x="53" y="50"/>
                  </a:lnTo>
                  <a:lnTo>
                    <a:pt x="43" y="48"/>
                  </a:lnTo>
                  <a:lnTo>
                    <a:pt x="34" y="45"/>
                  </a:lnTo>
                  <a:lnTo>
                    <a:pt x="27" y="43"/>
                  </a:lnTo>
                  <a:lnTo>
                    <a:pt x="22" y="41"/>
                  </a:lnTo>
                  <a:lnTo>
                    <a:pt x="18" y="38"/>
                  </a:lnTo>
                  <a:lnTo>
                    <a:pt x="14" y="36"/>
                  </a:lnTo>
                  <a:lnTo>
                    <a:pt x="8" y="36"/>
                  </a:lnTo>
                  <a:lnTo>
                    <a:pt x="0" y="36"/>
                  </a:lnTo>
                  <a:lnTo>
                    <a:pt x="5" y="34"/>
                  </a:lnTo>
                  <a:lnTo>
                    <a:pt x="10" y="31"/>
                  </a:lnTo>
                  <a:lnTo>
                    <a:pt x="13" y="28"/>
                  </a:lnTo>
                  <a:lnTo>
                    <a:pt x="18" y="23"/>
                  </a:lnTo>
                  <a:lnTo>
                    <a:pt x="22" y="19"/>
                  </a:lnTo>
                  <a:lnTo>
                    <a:pt x="28" y="14"/>
                  </a:lnTo>
                  <a:lnTo>
                    <a:pt x="33" y="10"/>
                  </a:lnTo>
                  <a:lnTo>
                    <a:pt x="38" y="5"/>
                  </a:lnTo>
                  <a:lnTo>
                    <a:pt x="44" y="1"/>
                  </a:lnTo>
                  <a:lnTo>
                    <a:pt x="51" y="0"/>
                  </a:lnTo>
                  <a:lnTo>
                    <a:pt x="57" y="0"/>
                  </a:lnTo>
                  <a:lnTo>
                    <a:pt x="64" y="3"/>
                  </a:lnTo>
                  <a:lnTo>
                    <a:pt x="70" y="5"/>
                  </a:lnTo>
                  <a:lnTo>
                    <a:pt x="75" y="7"/>
                  </a:lnTo>
                  <a:lnTo>
                    <a:pt x="81" y="11"/>
                  </a:lnTo>
                  <a:lnTo>
                    <a:pt x="86" y="14"/>
                  </a:lnTo>
                  <a:lnTo>
                    <a:pt x="93" y="20"/>
                  </a:lnTo>
                  <a:lnTo>
                    <a:pt x="99" y="26"/>
                  </a:lnTo>
                  <a:lnTo>
                    <a:pt x="103" y="30"/>
                  </a:lnTo>
                  <a:lnTo>
                    <a:pt x="98" y="31"/>
                  </a:lnTo>
                  <a:lnTo>
                    <a:pt x="90" y="33"/>
                  </a:lnTo>
                  <a:lnTo>
                    <a:pt x="85" y="35"/>
                  </a:lnTo>
                  <a:lnTo>
                    <a:pt x="82" y="42"/>
                  </a:lnTo>
                  <a:lnTo>
                    <a:pt x="82" y="52"/>
                  </a:lnTo>
                  <a:close/>
                </a:path>
              </a:pathLst>
            </a:custGeom>
            <a:solidFill>
              <a:srgbClr val="BFCCD8">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72" name="Freeform 252">
              <a:extLst>
                <a:ext uri="{FF2B5EF4-FFF2-40B4-BE49-F238E27FC236}">
                  <a16:creationId xmlns:a16="http://schemas.microsoft.com/office/drawing/2014/main" id="{F6B6B915-3859-4E44-9398-95BA6E55F65A}"/>
                </a:ext>
              </a:extLst>
            </p:cNvPr>
            <p:cNvSpPr>
              <a:spLocks/>
            </p:cNvSpPr>
            <p:nvPr/>
          </p:nvSpPr>
          <p:spPr bwMode="auto">
            <a:xfrm>
              <a:off x="3310" y="2542"/>
              <a:ext cx="107" cy="55"/>
            </a:xfrm>
            <a:custGeom>
              <a:avLst/>
              <a:gdLst>
                <a:gd name="T0" fmla="*/ 213 w 213"/>
                <a:gd name="T1" fmla="*/ 112 h 112"/>
                <a:gd name="T2" fmla="*/ 204 w 213"/>
                <a:gd name="T3" fmla="*/ 110 h 112"/>
                <a:gd name="T4" fmla="*/ 190 w 213"/>
                <a:gd name="T5" fmla="*/ 106 h 112"/>
                <a:gd name="T6" fmla="*/ 172 w 213"/>
                <a:gd name="T7" fmla="*/ 101 h 112"/>
                <a:gd name="T8" fmla="*/ 151 w 213"/>
                <a:gd name="T9" fmla="*/ 97 h 112"/>
                <a:gd name="T10" fmla="*/ 131 w 213"/>
                <a:gd name="T11" fmla="*/ 93 h 112"/>
                <a:gd name="T12" fmla="*/ 114 w 213"/>
                <a:gd name="T13" fmla="*/ 91 h 112"/>
                <a:gd name="T14" fmla="*/ 100 w 213"/>
                <a:gd name="T15" fmla="*/ 90 h 112"/>
                <a:gd name="T16" fmla="*/ 92 w 213"/>
                <a:gd name="T17" fmla="*/ 90 h 112"/>
                <a:gd name="T18" fmla="*/ 87 w 213"/>
                <a:gd name="T19" fmla="*/ 91 h 112"/>
                <a:gd name="T20" fmla="*/ 76 w 213"/>
                <a:gd name="T21" fmla="*/ 91 h 112"/>
                <a:gd name="T22" fmla="*/ 63 w 213"/>
                <a:gd name="T23" fmla="*/ 90 h 112"/>
                <a:gd name="T24" fmla="*/ 50 w 213"/>
                <a:gd name="T25" fmla="*/ 89 h 112"/>
                <a:gd name="T26" fmla="*/ 35 w 213"/>
                <a:gd name="T27" fmla="*/ 87 h 112"/>
                <a:gd name="T28" fmla="*/ 21 w 213"/>
                <a:gd name="T29" fmla="*/ 84 h 112"/>
                <a:gd name="T30" fmla="*/ 9 w 213"/>
                <a:gd name="T31" fmla="*/ 82 h 112"/>
                <a:gd name="T32" fmla="*/ 0 w 213"/>
                <a:gd name="T33" fmla="*/ 78 h 112"/>
                <a:gd name="T34" fmla="*/ 13 w 213"/>
                <a:gd name="T35" fmla="*/ 62 h 112"/>
                <a:gd name="T36" fmla="*/ 29 w 213"/>
                <a:gd name="T37" fmla="*/ 54 h 112"/>
                <a:gd name="T38" fmla="*/ 30 w 213"/>
                <a:gd name="T39" fmla="*/ 53 h 112"/>
                <a:gd name="T40" fmla="*/ 31 w 213"/>
                <a:gd name="T41" fmla="*/ 49 h 112"/>
                <a:gd name="T42" fmla="*/ 34 w 213"/>
                <a:gd name="T43" fmla="*/ 44 h 112"/>
                <a:gd name="T44" fmla="*/ 36 w 213"/>
                <a:gd name="T45" fmla="*/ 37 h 112"/>
                <a:gd name="T46" fmla="*/ 39 w 213"/>
                <a:gd name="T47" fmla="*/ 31 h 112"/>
                <a:gd name="T48" fmla="*/ 43 w 213"/>
                <a:gd name="T49" fmla="*/ 27 h 112"/>
                <a:gd name="T50" fmla="*/ 46 w 213"/>
                <a:gd name="T51" fmla="*/ 23 h 112"/>
                <a:gd name="T52" fmla="*/ 50 w 213"/>
                <a:gd name="T53" fmla="*/ 21 h 112"/>
                <a:gd name="T54" fmla="*/ 53 w 213"/>
                <a:gd name="T55" fmla="*/ 20 h 112"/>
                <a:gd name="T56" fmla="*/ 59 w 213"/>
                <a:gd name="T57" fmla="*/ 17 h 112"/>
                <a:gd name="T58" fmla="*/ 66 w 213"/>
                <a:gd name="T59" fmla="*/ 14 h 112"/>
                <a:gd name="T60" fmla="*/ 75 w 213"/>
                <a:gd name="T61" fmla="*/ 9 h 112"/>
                <a:gd name="T62" fmla="*/ 83 w 213"/>
                <a:gd name="T63" fmla="*/ 6 h 112"/>
                <a:gd name="T64" fmla="*/ 91 w 213"/>
                <a:gd name="T65" fmla="*/ 2 h 112"/>
                <a:gd name="T66" fmla="*/ 97 w 213"/>
                <a:gd name="T67" fmla="*/ 0 h 112"/>
                <a:gd name="T68" fmla="*/ 100 w 213"/>
                <a:gd name="T69" fmla="*/ 0 h 112"/>
                <a:gd name="T70" fmla="*/ 105 w 213"/>
                <a:gd name="T71" fmla="*/ 2 h 112"/>
                <a:gd name="T72" fmla="*/ 113 w 213"/>
                <a:gd name="T73" fmla="*/ 8 h 112"/>
                <a:gd name="T74" fmla="*/ 123 w 213"/>
                <a:gd name="T75" fmla="*/ 16 h 112"/>
                <a:gd name="T76" fmla="*/ 135 w 213"/>
                <a:gd name="T77" fmla="*/ 24 h 112"/>
                <a:gd name="T78" fmla="*/ 148 w 213"/>
                <a:gd name="T79" fmla="*/ 34 h 112"/>
                <a:gd name="T80" fmla="*/ 158 w 213"/>
                <a:gd name="T81" fmla="*/ 40 h 112"/>
                <a:gd name="T82" fmla="*/ 167 w 213"/>
                <a:gd name="T83" fmla="*/ 46 h 112"/>
                <a:gd name="T84" fmla="*/ 172 w 213"/>
                <a:gd name="T85" fmla="*/ 49 h 112"/>
                <a:gd name="T86" fmla="*/ 179 w 213"/>
                <a:gd name="T87" fmla="*/ 51 h 112"/>
                <a:gd name="T88" fmla="*/ 188 w 213"/>
                <a:gd name="T89" fmla="*/ 53 h 112"/>
                <a:gd name="T90" fmla="*/ 196 w 213"/>
                <a:gd name="T91" fmla="*/ 55 h 112"/>
                <a:gd name="T92" fmla="*/ 201 w 213"/>
                <a:gd name="T93" fmla="*/ 58 h 112"/>
                <a:gd name="T94" fmla="*/ 201 w 213"/>
                <a:gd name="T95" fmla="*/ 63 h 112"/>
                <a:gd name="T96" fmla="*/ 201 w 213"/>
                <a:gd name="T97" fmla="*/ 74 h 112"/>
                <a:gd name="T98" fmla="*/ 202 w 213"/>
                <a:gd name="T99" fmla="*/ 85 h 112"/>
                <a:gd name="T100" fmla="*/ 204 w 213"/>
                <a:gd name="T101" fmla="*/ 92 h 112"/>
                <a:gd name="T102" fmla="*/ 207 w 213"/>
                <a:gd name="T103" fmla="*/ 96 h 112"/>
                <a:gd name="T104" fmla="*/ 211 w 213"/>
                <a:gd name="T105" fmla="*/ 101 h 112"/>
                <a:gd name="T106" fmla="*/ 213 w 213"/>
                <a:gd name="T107" fmla="*/ 107 h 112"/>
                <a:gd name="T108" fmla="*/ 213 w 213"/>
                <a:gd name="T109"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3" h="112">
                  <a:moveTo>
                    <a:pt x="213" y="112"/>
                  </a:moveTo>
                  <a:lnTo>
                    <a:pt x="204" y="110"/>
                  </a:lnTo>
                  <a:lnTo>
                    <a:pt x="190" y="106"/>
                  </a:lnTo>
                  <a:lnTo>
                    <a:pt x="172" y="101"/>
                  </a:lnTo>
                  <a:lnTo>
                    <a:pt x="151" y="97"/>
                  </a:lnTo>
                  <a:lnTo>
                    <a:pt x="131" y="93"/>
                  </a:lnTo>
                  <a:lnTo>
                    <a:pt x="114" y="91"/>
                  </a:lnTo>
                  <a:lnTo>
                    <a:pt x="100" y="90"/>
                  </a:lnTo>
                  <a:lnTo>
                    <a:pt x="92" y="90"/>
                  </a:lnTo>
                  <a:lnTo>
                    <a:pt x="87" y="91"/>
                  </a:lnTo>
                  <a:lnTo>
                    <a:pt x="76" y="91"/>
                  </a:lnTo>
                  <a:lnTo>
                    <a:pt x="63" y="90"/>
                  </a:lnTo>
                  <a:lnTo>
                    <a:pt x="50" y="89"/>
                  </a:lnTo>
                  <a:lnTo>
                    <a:pt x="35" y="87"/>
                  </a:lnTo>
                  <a:lnTo>
                    <a:pt x="21" y="84"/>
                  </a:lnTo>
                  <a:lnTo>
                    <a:pt x="9" y="82"/>
                  </a:lnTo>
                  <a:lnTo>
                    <a:pt x="0" y="78"/>
                  </a:lnTo>
                  <a:lnTo>
                    <a:pt x="13" y="62"/>
                  </a:lnTo>
                  <a:lnTo>
                    <a:pt x="29" y="54"/>
                  </a:lnTo>
                  <a:lnTo>
                    <a:pt x="30" y="53"/>
                  </a:lnTo>
                  <a:lnTo>
                    <a:pt x="31" y="49"/>
                  </a:lnTo>
                  <a:lnTo>
                    <a:pt x="34" y="44"/>
                  </a:lnTo>
                  <a:lnTo>
                    <a:pt x="36" y="37"/>
                  </a:lnTo>
                  <a:lnTo>
                    <a:pt x="39" y="31"/>
                  </a:lnTo>
                  <a:lnTo>
                    <a:pt x="43" y="27"/>
                  </a:lnTo>
                  <a:lnTo>
                    <a:pt x="46" y="23"/>
                  </a:lnTo>
                  <a:lnTo>
                    <a:pt x="50" y="21"/>
                  </a:lnTo>
                  <a:lnTo>
                    <a:pt x="53" y="20"/>
                  </a:lnTo>
                  <a:lnTo>
                    <a:pt x="59" y="17"/>
                  </a:lnTo>
                  <a:lnTo>
                    <a:pt x="66" y="14"/>
                  </a:lnTo>
                  <a:lnTo>
                    <a:pt x="75" y="9"/>
                  </a:lnTo>
                  <a:lnTo>
                    <a:pt x="83" y="6"/>
                  </a:lnTo>
                  <a:lnTo>
                    <a:pt x="91" y="2"/>
                  </a:lnTo>
                  <a:lnTo>
                    <a:pt x="97" y="0"/>
                  </a:lnTo>
                  <a:lnTo>
                    <a:pt x="100" y="0"/>
                  </a:lnTo>
                  <a:lnTo>
                    <a:pt x="105" y="2"/>
                  </a:lnTo>
                  <a:lnTo>
                    <a:pt x="113" y="8"/>
                  </a:lnTo>
                  <a:lnTo>
                    <a:pt x="123" y="16"/>
                  </a:lnTo>
                  <a:lnTo>
                    <a:pt x="135" y="24"/>
                  </a:lnTo>
                  <a:lnTo>
                    <a:pt x="148" y="34"/>
                  </a:lnTo>
                  <a:lnTo>
                    <a:pt x="158" y="40"/>
                  </a:lnTo>
                  <a:lnTo>
                    <a:pt x="167" y="46"/>
                  </a:lnTo>
                  <a:lnTo>
                    <a:pt x="172" y="49"/>
                  </a:lnTo>
                  <a:lnTo>
                    <a:pt x="179" y="51"/>
                  </a:lnTo>
                  <a:lnTo>
                    <a:pt x="188" y="53"/>
                  </a:lnTo>
                  <a:lnTo>
                    <a:pt x="196" y="55"/>
                  </a:lnTo>
                  <a:lnTo>
                    <a:pt x="201" y="58"/>
                  </a:lnTo>
                  <a:lnTo>
                    <a:pt x="201" y="63"/>
                  </a:lnTo>
                  <a:lnTo>
                    <a:pt x="201" y="74"/>
                  </a:lnTo>
                  <a:lnTo>
                    <a:pt x="202" y="85"/>
                  </a:lnTo>
                  <a:lnTo>
                    <a:pt x="204" y="92"/>
                  </a:lnTo>
                  <a:lnTo>
                    <a:pt x="207" y="96"/>
                  </a:lnTo>
                  <a:lnTo>
                    <a:pt x="211" y="101"/>
                  </a:lnTo>
                  <a:lnTo>
                    <a:pt x="213" y="107"/>
                  </a:lnTo>
                  <a:lnTo>
                    <a:pt x="213" y="112"/>
                  </a:lnTo>
                  <a:close/>
                </a:path>
              </a:pathLst>
            </a:custGeom>
            <a:solidFill>
              <a:srgbClr val="BFCCD8">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73" name="Freeform 253">
              <a:extLst>
                <a:ext uri="{FF2B5EF4-FFF2-40B4-BE49-F238E27FC236}">
                  <a16:creationId xmlns:a16="http://schemas.microsoft.com/office/drawing/2014/main" id="{85C31C79-D81A-41E3-B58E-D71AD8103F1A}"/>
                </a:ext>
              </a:extLst>
            </p:cNvPr>
            <p:cNvSpPr>
              <a:spLocks/>
            </p:cNvSpPr>
            <p:nvPr/>
          </p:nvSpPr>
          <p:spPr bwMode="auto">
            <a:xfrm>
              <a:off x="3167" y="2502"/>
              <a:ext cx="192" cy="72"/>
            </a:xfrm>
            <a:custGeom>
              <a:avLst/>
              <a:gdLst>
                <a:gd name="T0" fmla="*/ 118 w 384"/>
                <a:gd name="T1" fmla="*/ 2 h 143"/>
                <a:gd name="T2" fmla="*/ 97 w 384"/>
                <a:gd name="T3" fmla="*/ 10 h 143"/>
                <a:gd name="T4" fmla="*/ 72 w 384"/>
                <a:gd name="T5" fmla="*/ 18 h 143"/>
                <a:gd name="T6" fmla="*/ 51 w 384"/>
                <a:gd name="T7" fmla="*/ 25 h 143"/>
                <a:gd name="T8" fmla="*/ 43 w 384"/>
                <a:gd name="T9" fmla="*/ 31 h 143"/>
                <a:gd name="T10" fmla="*/ 29 w 384"/>
                <a:gd name="T11" fmla="*/ 45 h 143"/>
                <a:gd name="T12" fmla="*/ 13 w 384"/>
                <a:gd name="T13" fmla="*/ 61 h 143"/>
                <a:gd name="T14" fmla="*/ 2 w 384"/>
                <a:gd name="T15" fmla="*/ 71 h 143"/>
                <a:gd name="T16" fmla="*/ 18 w 384"/>
                <a:gd name="T17" fmla="*/ 82 h 143"/>
                <a:gd name="T18" fmla="*/ 58 w 384"/>
                <a:gd name="T19" fmla="*/ 97 h 143"/>
                <a:gd name="T20" fmla="*/ 96 w 384"/>
                <a:gd name="T21" fmla="*/ 109 h 143"/>
                <a:gd name="T22" fmla="*/ 122 w 384"/>
                <a:gd name="T23" fmla="*/ 117 h 143"/>
                <a:gd name="T24" fmla="*/ 137 w 384"/>
                <a:gd name="T25" fmla="*/ 115 h 143"/>
                <a:gd name="T26" fmla="*/ 154 w 384"/>
                <a:gd name="T27" fmla="*/ 113 h 143"/>
                <a:gd name="T28" fmla="*/ 164 w 384"/>
                <a:gd name="T29" fmla="*/ 114 h 143"/>
                <a:gd name="T30" fmla="*/ 188 w 384"/>
                <a:gd name="T31" fmla="*/ 120 h 143"/>
                <a:gd name="T32" fmla="*/ 218 w 384"/>
                <a:gd name="T33" fmla="*/ 127 h 143"/>
                <a:gd name="T34" fmla="*/ 242 w 384"/>
                <a:gd name="T35" fmla="*/ 131 h 143"/>
                <a:gd name="T36" fmla="*/ 252 w 384"/>
                <a:gd name="T37" fmla="*/ 137 h 143"/>
                <a:gd name="T38" fmla="*/ 262 w 384"/>
                <a:gd name="T39" fmla="*/ 141 h 143"/>
                <a:gd name="T40" fmla="*/ 276 w 384"/>
                <a:gd name="T41" fmla="*/ 141 h 143"/>
                <a:gd name="T42" fmla="*/ 291 w 384"/>
                <a:gd name="T43" fmla="*/ 139 h 143"/>
                <a:gd name="T44" fmla="*/ 300 w 384"/>
                <a:gd name="T45" fmla="*/ 136 h 143"/>
                <a:gd name="T46" fmla="*/ 310 w 384"/>
                <a:gd name="T47" fmla="*/ 128 h 143"/>
                <a:gd name="T48" fmla="*/ 316 w 384"/>
                <a:gd name="T49" fmla="*/ 117 h 143"/>
                <a:gd name="T50" fmla="*/ 324 w 384"/>
                <a:gd name="T51" fmla="*/ 100 h 143"/>
                <a:gd name="T52" fmla="*/ 334 w 384"/>
                <a:gd name="T53" fmla="*/ 92 h 143"/>
                <a:gd name="T54" fmla="*/ 349 w 384"/>
                <a:gd name="T55" fmla="*/ 85 h 143"/>
                <a:gd name="T56" fmla="*/ 367 w 384"/>
                <a:gd name="T57" fmla="*/ 79 h 143"/>
                <a:gd name="T58" fmla="*/ 381 w 384"/>
                <a:gd name="T59" fmla="*/ 75 h 143"/>
                <a:gd name="T60" fmla="*/ 382 w 384"/>
                <a:gd name="T61" fmla="*/ 62 h 143"/>
                <a:gd name="T62" fmla="*/ 368 w 384"/>
                <a:gd name="T63" fmla="*/ 49 h 143"/>
                <a:gd name="T64" fmla="*/ 356 w 384"/>
                <a:gd name="T65" fmla="*/ 44 h 143"/>
                <a:gd name="T66" fmla="*/ 341 w 384"/>
                <a:gd name="T67" fmla="*/ 34 h 143"/>
                <a:gd name="T68" fmla="*/ 324 w 384"/>
                <a:gd name="T69" fmla="*/ 24 h 143"/>
                <a:gd name="T70" fmla="*/ 309 w 384"/>
                <a:gd name="T71" fmla="*/ 17 h 143"/>
                <a:gd name="T72" fmla="*/ 302 w 384"/>
                <a:gd name="T73" fmla="*/ 17 h 143"/>
                <a:gd name="T74" fmla="*/ 290 w 384"/>
                <a:gd name="T75" fmla="*/ 22 h 143"/>
                <a:gd name="T76" fmla="*/ 275 w 384"/>
                <a:gd name="T77" fmla="*/ 30 h 143"/>
                <a:gd name="T78" fmla="*/ 263 w 384"/>
                <a:gd name="T79" fmla="*/ 38 h 143"/>
                <a:gd name="T80" fmla="*/ 255 w 384"/>
                <a:gd name="T81" fmla="*/ 45 h 143"/>
                <a:gd name="T82" fmla="*/ 241 w 384"/>
                <a:gd name="T83" fmla="*/ 50 h 143"/>
                <a:gd name="T84" fmla="*/ 227 w 384"/>
                <a:gd name="T85" fmla="*/ 54 h 143"/>
                <a:gd name="T86" fmla="*/ 218 w 384"/>
                <a:gd name="T87" fmla="*/ 55 h 143"/>
                <a:gd name="T88" fmla="*/ 215 w 384"/>
                <a:gd name="T89" fmla="*/ 49 h 143"/>
                <a:gd name="T90" fmla="*/ 208 w 384"/>
                <a:gd name="T91" fmla="*/ 36 h 143"/>
                <a:gd name="T92" fmla="*/ 201 w 384"/>
                <a:gd name="T93" fmla="*/ 31 h 143"/>
                <a:gd name="T94" fmla="*/ 185 w 384"/>
                <a:gd name="T95" fmla="*/ 23 h 143"/>
                <a:gd name="T96" fmla="*/ 165 w 384"/>
                <a:gd name="T97" fmla="*/ 11 h 143"/>
                <a:gd name="T98" fmla="*/ 149 w 384"/>
                <a:gd name="T99" fmla="*/ 3 h 143"/>
                <a:gd name="T100" fmla="*/ 139 w 384"/>
                <a:gd name="T101" fmla="*/ 1 h 143"/>
                <a:gd name="T102" fmla="*/ 128 w 384"/>
                <a:gd name="T10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4" h="143">
                  <a:moveTo>
                    <a:pt x="124" y="0"/>
                  </a:moveTo>
                  <a:lnTo>
                    <a:pt x="118" y="2"/>
                  </a:lnTo>
                  <a:lnTo>
                    <a:pt x="109" y="6"/>
                  </a:lnTo>
                  <a:lnTo>
                    <a:pt x="97" y="10"/>
                  </a:lnTo>
                  <a:lnTo>
                    <a:pt x="84" y="14"/>
                  </a:lnTo>
                  <a:lnTo>
                    <a:pt x="72" y="18"/>
                  </a:lnTo>
                  <a:lnTo>
                    <a:pt x="60" y="22"/>
                  </a:lnTo>
                  <a:lnTo>
                    <a:pt x="51" y="25"/>
                  </a:lnTo>
                  <a:lnTo>
                    <a:pt x="46" y="27"/>
                  </a:lnTo>
                  <a:lnTo>
                    <a:pt x="43" y="31"/>
                  </a:lnTo>
                  <a:lnTo>
                    <a:pt x="36" y="37"/>
                  </a:lnTo>
                  <a:lnTo>
                    <a:pt x="29" y="45"/>
                  </a:lnTo>
                  <a:lnTo>
                    <a:pt x="21" y="53"/>
                  </a:lnTo>
                  <a:lnTo>
                    <a:pt x="13" y="61"/>
                  </a:lnTo>
                  <a:lnTo>
                    <a:pt x="6" y="67"/>
                  </a:lnTo>
                  <a:lnTo>
                    <a:pt x="2" y="71"/>
                  </a:lnTo>
                  <a:lnTo>
                    <a:pt x="0" y="74"/>
                  </a:lnTo>
                  <a:lnTo>
                    <a:pt x="18" y="82"/>
                  </a:lnTo>
                  <a:lnTo>
                    <a:pt x="37" y="88"/>
                  </a:lnTo>
                  <a:lnTo>
                    <a:pt x="58" y="97"/>
                  </a:lnTo>
                  <a:lnTo>
                    <a:pt x="78" y="103"/>
                  </a:lnTo>
                  <a:lnTo>
                    <a:pt x="96" y="109"/>
                  </a:lnTo>
                  <a:lnTo>
                    <a:pt x="111" y="114"/>
                  </a:lnTo>
                  <a:lnTo>
                    <a:pt x="122" y="117"/>
                  </a:lnTo>
                  <a:lnTo>
                    <a:pt x="129" y="117"/>
                  </a:lnTo>
                  <a:lnTo>
                    <a:pt x="137" y="115"/>
                  </a:lnTo>
                  <a:lnTo>
                    <a:pt x="146" y="114"/>
                  </a:lnTo>
                  <a:lnTo>
                    <a:pt x="154" y="113"/>
                  </a:lnTo>
                  <a:lnTo>
                    <a:pt x="159" y="113"/>
                  </a:lnTo>
                  <a:lnTo>
                    <a:pt x="164" y="114"/>
                  </a:lnTo>
                  <a:lnTo>
                    <a:pt x="174" y="116"/>
                  </a:lnTo>
                  <a:lnTo>
                    <a:pt x="188" y="120"/>
                  </a:lnTo>
                  <a:lnTo>
                    <a:pt x="203" y="123"/>
                  </a:lnTo>
                  <a:lnTo>
                    <a:pt x="218" y="127"/>
                  </a:lnTo>
                  <a:lnTo>
                    <a:pt x="232" y="129"/>
                  </a:lnTo>
                  <a:lnTo>
                    <a:pt x="242" y="131"/>
                  </a:lnTo>
                  <a:lnTo>
                    <a:pt x="247" y="133"/>
                  </a:lnTo>
                  <a:lnTo>
                    <a:pt x="252" y="137"/>
                  </a:lnTo>
                  <a:lnTo>
                    <a:pt x="256" y="139"/>
                  </a:lnTo>
                  <a:lnTo>
                    <a:pt x="262" y="141"/>
                  </a:lnTo>
                  <a:lnTo>
                    <a:pt x="268" y="143"/>
                  </a:lnTo>
                  <a:lnTo>
                    <a:pt x="276" y="141"/>
                  </a:lnTo>
                  <a:lnTo>
                    <a:pt x="284" y="140"/>
                  </a:lnTo>
                  <a:lnTo>
                    <a:pt x="291" y="139"/>
                  </a:lnTo>
                  <a:lnTo>
                    <a:pt x="294" y="138"/>
                  </a:lnTo>
                  <a:lnTo>
                    <a:pt x="300" y="136"/>
                  </a:lnTo>
                  <a:lnTo>
                    <a:pt x="306" y="132"/>
                  </a:lnTo>
                  <a:lnTo>
                    <a:pt x="310" y="128"/>
                  </a:lnTo>
                  <a:lnTo>
                    <a:pt x="314" y="123"/>
                  </a:lnTo>
                  <a:lnTo>
                    <a:pt x="316" y="117"/>
                  </a:lnTo>
                  <a:lnTo>
                    <a:pt x="320" y="108"/>
                  </a:lnTo>
                  <a:lnTo>
                    <a:pt x="324" y="100"/>
                  </a:lnTo>
                  <a:lnTo>
                    <a:pt x="330" y="94"/>
                  </a:lnTo>
                  <a:lnTo>
                    <a:pt x="334" y="92"/>
                  </a:lnTo>
                  <a:lnTo>
                    <a:pt x="341" y="88"/>
                  </a:lnTo>
                  <a:lnTo>
                    <a:pt x="349" y="85"/>
                  </a:lnTo>
                  <a:lnTo>
                    <a:pt x="359" y="82"/>
                  </a:lnTo>
                  <a:lnTo>
                    <a:pt x="367" y="79"/>
                  </a:lnTo>
                  <a:lnTo>
                    <a:pt x="375" y="77"/>
                  </a:lnTo>
                  <a:lnTo>
                    <a:pt x="381" y="75"/>
                  </a:lnTo>
                  <a:lnTo>
                    <a:pt x="384" y="74"/>
                  </a:lnTo>
                  <a:lnTo>
                    <a:pt x="382" y="62"/>
                  </a:lnTo>
                  <a:lnTo>
                    <a:pt x="376" y="55"/>
                  </a:lnTo>
                  <a:lnTo>
                    <a:pt x="368" y="49"/>
                  </a:lnTo>
                  <a:lnTo>
                    <a:pt x="361" y="46"/>
                  </a:lnTo>
                  <a:lnTo>
                    <a:pt x="356" y="44"/>
                  </a:lnTo>
                  <a:lnTo>
                    <a:pt x="349" y="39"/>
                  </a:lnTo>
                  <a:lnTo>
                    <a:pt x="341" y="34"/>
                  </a:lnTo>
                  <a:lnTo>
                    <a:pt x="332" y="29"/>
                  </a:lnTo>
                  <a:lnTo>
                    <a:pt x="324" y="24"/>
                  </a:lnTo>
                  <a:lnTo>
                    <a:pt x="316" y="19"/>
                  </a:lnTo>
                  <a:lnTo>
                    <a:pt x="309" y="17"/>
                  </a:lnTo>
                  <a:lnTo>
                    <a:pt x="306" y="16"/>
                  </a:lnTo>
                  <a:lnTo>
                    <a:pt x="302" y="17"/>
                  </a:lnTo>
                  <a:lnTo>
                    <a:pt x="296" y="19"/>
                  </a:lnTo>
                  <a:lnTo>
                    <a:pt x="290" y="22"/>
                  </a:lnTo>
                  <a:lnTo>
                    <a:pt x="281" y="25"/>
                  </a:lnTo>
                  <a:lnTo>
                    <a:pt x="275" y="30"/>
                  </a:lnTo>
                  <a:lnTo>
                    <a:pt x="269" y="33"/>
                  </a:lnTo>
                  <a:lnTo>
                    <a:pt x="263" y="38"/>
                  </a:lnTo>
                  <a:lnTo>
                    <a:pt x="261" y="42"/>
                  </a:lnTo>
                  <a:lnTo>
                    <a:pt x="255" y="45"/>
                  </a:lnTo>
                  <a:lnTo>
                    <a:pt x="248" y="48"/>
                  </a:lnTo>
                  <a:lnTo>
                    <a:pt x="241" y="50"/>
                  </a:lnTo>
                  <a:lnTo>
                    <a:pt x="234" y="53"/>
                  </a:lnTo>
                  <a:lnTo>
                    <a:pt x="227" y="54"/>
                  </a:lnTo>
                  <a:lnTo>
                    <a:pt x="222" y="55"/>
                  </a:lnTo>
                  <a:lnTo>
                    <a:pt x="218" y="55"/>
                  </a:lnTo>
                  <a:lnTo>
                    <a:pt x="216" y="54"/>
                  </a:lnTo>
                  <a:lnTo>
                    <a:pt x="215" y="49"/>
                  </a:lnTo>
                  <a:lnTo>
                    <a:pt x="211" y="42"/>
                  </a:lnTo>
                  <a:lnTo>
                    <a:pt x="208" y="36"/>
                  </a:lnTo>
                  <a:lnTo>
                    <a:pt x="204" y="32"/>
                  </a:lnTo>
                  <a:lnTo>
                    <a:pt x="201" y="31"/>
                  </a:lnTo>
                  <a:lnTo>
                    <a:pt x="194" y="27"/>
                  </a:lnTo>
                  <a:lnTo>
                    <a:pt x="185" y="23"/>
                  </a:lnTo>
                  <a:lnTo>
                    <a:pt x="175" y="17"/>
                  </a:lnTo>
                  <a:lnTo>
                    <a:pt x="165" y="11"/>
                  </a:lnTo>
                  <a:lnTo>
                    <a:pt x="156" y="7"/>
                  </a:lnTo>
                  <a:lnTo>
                    <a:pt x="149" y="3"/>
                  </a:lnTo>
                  <a:lnTo>
                    <a:pt x="144" y="2"/>
                  </a:lnTo>
                  <a:lnTo>
                    <a:pt x="139" y="1"/>
                  </a:lnTo>
                  <a:lnTo>
                    <a:pt x="134" y="0"/>
                  </a:lnTo>
                  <a:lnTo>
                    <a:pt x="128" y="0"/>
                  </a:lnTo>
                  <a:lnTo>
                    <a:pt x="124" y="0"/>
                  </a:lnTo>
                  <a:close/>
                </a:path>
              </a:pathLst>
            </a:custGeom>
            <a:solidFill>
              <a:srgbClr val="BFCCD8">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7774" name="Group 254">
            <a:extLst>
              <a:ext uri="{FF2B5EF4-FFF2-40B4-BE49-F238E27FC236}">
                <a16:creationId xmlns:a16="http://schemas.microsoft.com/office/drawing/2014/main" id="{AB8BB772-9FD5-469C-9D9B-6386643667CF}"/>
              </a:ext>
            </a:extLst>
          </p:cNvPr>
          <p:cNvGrpSpPr>
            <a:grpSpLocks/>
          </p:cNvGrpSpPr>
          <p:nvPr/>
        </p:nvGrpSpPr>
        <p:grpSpPr bwMode="auto">
          <a:xfrm rot="-913339">
            <a:off x="279400" y="122238"/>
            <a:ext cx="906463" cy="762000"/>
            <a:chOff x="75" y="3654"/>
            <a:chExt cx="853" cy="600"/>
          </a:xfrm>
        </p:grpSpPr>
        <p:sp>
          <p:nvSpPr>
            <p:cNvPr id="107775" name="Freeform 255">
              <a:extLst>
                <a:ext uri="{FF2B5EF4-FFF2-40B4-BE49-F238E27FC236}">
                  <a16:creationId xmlns:a16="http://schemas.microsoft.com/office/drawing/2014/main" id="{3699AC26-0E55-4197-BDDB-4A9E0539DC31}"/>
                </a:ext>
              </a:extLst>
            </p:cNvPr>
            <p:cNvSpPr>
              <a:spLocks/>
            </p:cNvSpPr>
            <p:nvPr/>
          </p:nvSpPr>
          <p:spPr bwMode="auto">
            <a:xfrm>
              <a:off x="800" y="3824"/>
              <a:ext cx="41" cy="54"/>
            </a:xfrm>
            <a:custGeom>
              <a:avLst/>
              <a:gdLst>
                <a:gd name="T0" fmla="*/ 5 w 122"/>
                <a:gd name="T1" fmla="*/ 148 h 160"/>
                <a:gd name="T2" fmla="*/ 8 w 122"/>
                <a:gd name="T3" fmla="*/ 152 h 160"/>
                <a:gd name="T4" fmla="*/ 12 w 122"/>
                <a:gd name="T5" fmla="*/ 156 h 160"/>
                <a:gd name="T6" fmla="*/ 18 w 122"/>
                <a:gd name="T7" fmla="*/ 159 h 160"/>
                <a:gd name="T8" fmla="*/ 24 w 122"/>
                <a:gd name="T9" fmla="*/ 160 h 160"/>
                <a:gd name="T10" fmla="*/ 33 w 122"/>
                <a:gd name="T11" fmla="*/ 159 h 160"/>
                <a:gd name="T12" fmla="*/ 42 w 122"/>
                <a:gd name="T13" fmla="*/ 153 h 160"/>
                <a:gd name="T14" fmla="*/ 53 w 122"/>
                <a:gd name="T15" fmla="*/ 145 h 160"/>
                <a:gd name="T16" fmla="*/ 66 w 122"/>
                <a:gd name="T17" fmla="*/ 131 h 160"/>
                <a:gd name="T18" fmla="*/ 77 w 122"/>
                <a:gd name="T19" fmla="*/ 116 h 160"/>
                <a:gd name="T20" fmla="*/ 85 w 122"/>
                <a:gd name="T21" fmla="*/ 102 h 160"/>
                <a:gd name="T22" fmla="*/ 91 w 122"/>
                <a:gd name="T23" fmla="*/ 90 h 160"/>
                <a:gd name="T24" fmla="*/ 96 w 122"/>
                <a:gd name="T25" fmla="*/ 79 h 160"/>
                <a:gd name="T26" fmla="*/ 100 w 122"/>
                <a:gd name="T27" fmla="*/ 69 h 160"/>
                <a:gd name="T28" fmla="*/ 105 w 122"/>
                <a:gd name="T29" fmla="*/ 59 h 160"/>
                <a:gd name="T30" fmla="*/ 110 w 122"/>
                <a:gd name="T31" fmla="*/ 48 h 160"/>
                <a:gd name="T32" fmla="*/ 118 w 122"/>
                <a:gd name="T33" fmla="*/ 36 h 160"/>
                <a:gd name="T34" fmla="*/ 122 w 122"/>
                <a:gd name="T35" fmla="*/ 25 h 160"/>
                <a:gd name="T36" fmla="*/ 120 w 122"/>
                <a:gd name="T37" fmla="*/ 16 h 160"/>
                <a:gd name="T38" fmla="*/ 115 w 122"/>
                <a:gd name="T39" fmla="*/ 9 h 160"/>
                <a:gd name="T40" fmla="*/ 110 w 122"/>
                <a:gd name="T41" fmla="*/ 5 h 160"/>
                <a:gd name="T42" fmla="*/ 101 w 122"/>
                <a:gd name="T43" fmla="*/ 1 h 160"/>
                <a:gd name="T44" fmla="*/ 93 w 122"/>
                <a:gd name="T45" fmla="*/ 0 h 160"/>
                <a:gd name="T46" fmla="*/ 84 w 122"/>
                <a:gd name="T47" fmla="*/ 4 h 160"/>
                <a:gd name="T48" fmla="*/ 79 w 122"/>
                <a:gd name="T49" fmla="*/ 12 h 160"/>
                <a:gd name="T50" fmla="*/ 76 w 122"/>
                <a:gd name="T51" fmla="*/ 22 h 160"/>
                <a:gd name="T52" fmla="*/ 71 w 122"/>
                <a:gd name="T53" fmla="*/ 32 h 160"/>
                <a:gd name="T54" fmla="*/ 66 w 122"/>
                <a:gd name="T55" fmla="*/ 44 h 160"/>
                <a:gd name="T56" fmla="*/ 60 w 122"/>
                <a:gd name="T57" fmla="*/ 55 h 160"/>
                <a:gd name="T58" fmla="*/ 52 w 122"/>
                <a:gd name="T59" fmla="*/ 65 h 160"/>
                <a:gd name="T60" fmla="*/ 45 w 122"/>
                <a:gd name="T61" fmla="*/ 75 h 160"/>
                <a:gd name="T62" fmla="*/ 36 w 122"/>
                <a:gd name="T63" fmla="*/ 85 h 160"/>
                <a:gd name="T64" fmla="*/ 28 w 122"/>
                <a:gd name="T65" fmla="*/ 94 h 160"/>
                <a:gd name="T66" fmla="*/ 14 w 122"/>
                <a:gd name="T67" fmla="*/ 108 h 160"/>
                <a:gd name="T68" fmla="*/ 4 w 122"/>
                <a:gd name="T69" fmla="*/ 121 h 160"/>
                <a:gd name="T70" fmla="*/ 0 w 122"/>
                <a:gd name="T71" fmla="*/ 132 h 160"/>
                <a:gd name="T72" fmla="*/ 5 w 122"/>
                <a:gd name="T73" fmla="*/ 14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2" h="160">
                  <a:moveTo>
                    <a:pt x="5" y="148"/>
                  </a:moveTo>
                  <a:lnTo>
                    <a:pt x="8" y="152"/>
                  </a:lnTo>
                  <a:lnTo>
                    <a:pt x="12" y="156"/>
                  </a:lnTo>
                  <a:lnTo>
                    <a:pt x="18" y="159"/>
                  </a:lnTo>
                  <a:lnTo>
                    <a:pt x="24" y="160"/>
                  </a:lnTo>
                  <a:lnTo>
                    <a:pt x="33" y="159"/>
                  </a:lnTo>
                  <a:lnTo>
                    <a:pt x="42" y="153"/>
                  </a:lnTo>
                  <a:lnTo>
                    <a:pt x="53" y="145"/>
                  </a:lnTo>
                  <a:lnTo>
                    <a:pt x="66" y="131"/>
                  </a:lnTo>
                  <a:lnTo>
                    <a:pt x="77" y="116"/>
                  </a:lnTo>
                  <a:lnTo>
                    <a:pt x="85" y="102"/>
                  </a:lnTo>
                  <a:lnTo>
                    <a:pt x="91" y="90"/>
                  </a:lnTo>
                  <a:lnTo>
                    <a:pt x="96" y="79"/>
                  </a:lnTo>
                  <a:lnTo>
                    <a:pt x="100" y="69"/>
                  </a:lnTo>
                  <a:lnTo>
                    <a:pt x="105" y="59"/>
                  </a:lnTo>
                  <a:lnTo>
                    <a:pt x="110" y="48"/>
                  </a:lnTo>
                  <a:lnTo>
                    <a:pt x="118" y="36"/>
                  </a:lnTo>
                  <a:lnTo>
                    <a:pt x="122" y="25"/>
                  </a:lnTo>
                  <a:lnTo>
                    <a:pt x="120" y="16"/>
                  </a:lnTo>
                  <a:lnTo>
                    <a:pt x="115" y="9"/>
                  </a:lnTo>
                  <a:lnTo>
                    <a:pt x="110" y="5"/>
                  </a:lnTo>
                  <a:lnTo>
                    <a:pt x="101" y="1"/>
                  </a:lnTo>
                  <a:lnTo>
                    <a:pt x="93" y="0"/>
                  </a:lnTo>
                  <a:lnTo>
                    <a:pt x="84" y="4"/>
                  </a:lnTo>
                  <a:lnTo>
                    <a:pt x="79" y="12"/>
                  </a:lnTo>
                  <a:lnTo>
                    <a:pt x="76" y="22"/>
                  </a:lnTo>
                  <a:lnTo>
                    <a:pt x="71" y="32"/>
                  </a:lnTo>
                  <a:lnTo>
                    <a:pt x="66" y="44"/>
                  </a:lnTo>
                  <a:lnTo>
                    <a:pt x="60" y="55"/>
                  </a:lnTo>
                  <a:lnTo>
                    <a:pt x="52" y="65"/>
                  </a:lnTo>
                  <a:lnTo>
                    <a:pt x="45" y="75"/>
                  </a:lnTo>
                  <a:lnTo>
                    <a:pt x="36" y="85"/>
                  </a:lnTo>
                  <a:lnTo>
                    <a:pt x="28" y="94"/>
                  </a:lnTo>
                  <a:lnTo>
                    <a:pt x="14" y="108"/>
                  </a:lnTo>
                  <a:lnTo>
                    <a:pt x="4" y="121"/>
                  </a:lnTo>
                  <a:lnTo>
                    <a:pt x="0" y="132"/>
                  </a:lnTo>
                  <a:lnTo>
                    <a:pt x="5" y="148"/>
                  </a:lnTo>
                  <a:close/>
                </a:path>
              </a:pathLst>
            </a:custGeom>
            <a:solidFill>
              <a:srgbClr val="540054">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76" name="Freeform 256">
              <a:extLst>
                <a:ext uri="{FF2B5EF4-FFF2-40B4-BE49-F238E27FC236}">
                  <a16:creationId xmlns:a16="http://schemas.microsoft.com/office/drawing/2014/main" id="{44E8A1CC-1264-4B09-B4F7-68AEF30917B1}"/>
                </a:ext>
              </a:extLst>
            </p:cNvPr>
            <p:cNvSpPr>
              <a:spLocks/>
            </p:cNvSpPr>
            <p:nvPr/>
          </p:nvSpPr>
          <p:spPr bwMode="auto">
            <a:xfrm>
              <a:off x="724" y="3850"/>
              <a:ext cx="93" cy="35"/>
            </a:xfrm>
            <a:custGeom>
              <a:avLst/>
              <a:gdLst>
                <a:gd name="T0" fmla="*/ 91 w 279"/>
                <a:gd name="T1" fmla="*/ 102 h 105"/>
                <a:gd name="T2" fmla="*/ 120 w 279"/>
                <a:gd name="T3" fmla="*/ 98 h 105"/>
                <a:gd name="T4" fmla="*/ 140 w 279"/>
                <a:gd name="T5" fmla="*/ 93 h 105"/>
                <a:gd name="T6" fmla="*/ 156 w 279"/>
                <a:gd name="T7" fmla="*/ 90 h 105"/>
                <a:gd name="T8" fmla="*/ 168 w 279"/>
                <a:gd name="T9" fmla="*/ 90 h 105"/>
                <a:gd name="T10" fmla="*/ 186 w 279"/>
                <a:gd name="T11" fmla="*/ 90 h 105"/>
                <a:gd name="T12" fmla="*/ 206 w 279"/>
                <a:gd name="T13" fmla="*/ 89 h 105"/>
                <a:gd name="T14" fmla="*/ 226 w 279"/>
                <a:gd name="T15" fmla="*/ 89 h 105"/>
                <a:gd name="T16" fmla="*/ 244 w 279"/>
                <a:gd name="T17" fmla="*/ 90 h 105"/>
                <a:gd name="T18" fmla="*/ 259 w 279"/>
                <a:gd name="T19" fmla="*/ 88 h 105"/>
                <a:gd name="T20" fmla="*/ 270 w 279"/>
                <a:gd name="T21" fmla="*/ 80 h 105"/>
                <a:gd name="T22" fmla="*/ 277 w 279"/>
                <a:gd name="T23" fmla="*/ 66 h 105"/>
                <a:gd name="T24" fmla="*/ 279 w 279"/>
                <a:gd name="T25" fmla="*/ 47 h 105"/>
                <a:gd name="T26" fmla="*/ 272 w 279"/>
                <a:gd name="T27" fmla="*/ 34 h 105"/>
                <a:gd name="T28" fmla="*/ 258 w 279"/>
                <a:gd name="T29" fmla="*/ 26 h 105"/>
                <a:gd name="T30" fmla="*/ 241 w 279"/>
                <a:gd name="T31" fmla="*/ 24 h 105"/>
                <a:gd name="T32" fmla="*/ 229 w 279"/>
                <a:gd name="T33" fmla="*/ 25 h 105"/>
                <a:gd name="T34" fmla="*/ 210 w 279"/>
                <a:gd name="T35" fmla="*/ 27 h 105"/>
                <a:gd name="T36" fmla="*/ 187 w 279"/>
                <a:gd name="T37" fmla="*/ 29 h 105"/>
                <a:gd name="T38" fmla="*/ 162 w 279"/>
                <a:gd name="T39" fmla="*/ 26 h 105"/>
                <a:gd name="T40" fmla="*/ 135 w 279"/>
                <a:gd name="T41" fmla="*/ 17 h 105"/>
                <a:gd name="T42" fmla="*/ 108 w 279"/>
                <a:gd name="T43" fmla="*/ 8 h 105"/>
                <a:gd name="T44" fmla="*/ 81 w 279"/>
                <a:gd name="T45" fmla="*/ 2 h 105"/>
                <a:gd name="T46" fmla="*/ 60 w 279"/>
                <a:gd name="T47" fmla="*/ 0 h 105"/>
                <a:gd name="T48" fmla="*/ 45 w 279"/>
                <a:gd name="T49" fmla="*/ 2 h 105"/>
                <a:gd name="T50" fmla="*/ 28 w 279"/>
                <a:gd name="T51" fmla="*/ 7 h 105"/>
                <a:gd name="T52" fmla="*/ 12 w 279"/>
                <a:gd name="T53" fmla="*/ 19 h 105"/>
                <a:gd name="T54" fmla="*/ 2 w 279"/>
                <a:gd name="T55" fmla="*/ 39 h 105"/>
                <a:gd name="T56" fmla="*/ 2 w 279"/>
                <a:gd name="T57" fmla="*/ 60 h 105"/>
                <a:gd name="T58" fmla="*/ 7 w 279"/>
                <a:gd name="T59" fmla="*/ 74 h 105"/>
                <a:gd name="T60" fmla="*/ 10 w 279"/>
                <a:gd name="T61" fmla="*/ 80 h 105"/>
                <a:gd name="T62" fmla="*/ 21 w 279"/>
                <a:gd name="T63" fmla="*/ 90 h 105"/>
                <a:gd name="T64" fmla="*/ 34 w 279"/>
                <a:gd name="T65" fmla="*/ 99 h 105"/>
                <a:gd name="T66" fmla="*/ 52 w 279"/>
                <a:gd name="T67" fmla="*/ 104 h 105"/>
                <a:gd name="T68" fmla="*/ 74 w 279"/>
                <a:gd name="T69" fmla="*/ 10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9" h="105">
                  <a:moveTo>
                    <a:pt x="74" y="104"/>
                  </a:moveTo>
                  <a:lnTo>
                    <a:pt x="91" y="102"/>
                  </a:lnTo>
                  <a:lnTo>
                    <a:pt x="106" y="100"/>
                  </a:lnTo>
                  <a:lnTo>
                    <a:pt x="120" y="98"/>
                  </a:lnTo>
                  <a:lnTo>
                    <a:pt x="132" y="95"/>
                  </a:lnTo>
                  <a:lnTo>
                    <a:pt x="140" y="93"/>
                  </a:lnTo>
                  <a:lnTo>
                    <a:pt x="148" y="92"/>
                  </a:lnTo>
                  <a:lnTo>
                    <a:pt x="156" y="90"/>
                  </a:lnTo>
                  <a:lnTo>
                    <a:pt x="162" y="90"/>
                  </a:lnTo>
                  <a:lnTo>
                    <a:pt x="168" y="90"/>
                  </a:lnTo>
                  <a:lnTo>
                    <a:pt x="177" y="90"/>
                  </a:lnTo>
                  <a:lnTo>
                    <a:pt x="186" y="90"/>
                  </a:lnTo>
                  <a:lnTo>
                    <a:pt x="196" y="90"/>
                  </a:lnTo>
                  <a:lnTo>
                    <a:pt x="206" y="89"/>
                  </a:lnTo>
                  <a:lnTo>
                    <a:pt x="216" y="89"/>
                  </a:lnTo>
                  <a:lnTo>
                    <a:pt x="226" y="89"/>
                  </a:lnTo>
                  <a:lnTo>
                    <a:pt x="235" y="90"/>
                  </a:lnTo>
                  <a:lnTo>
                    <a:pt x="244" y="90"/>
                  </a:lnTo>
                  <a:lnTo>
                    <a:pt x="251" y="89"/>
                  </a:lnTo>
                  <a:lnTo>
                    <a:pt x="259" y="88"/>
                  </a:lnTo>
                  <a:lnTo>
                    <a:pt x="265" y="85"/>
                  </a:lnTo>
                  <a:lnTo>
                    <a:pt x="270" y="80"/>
                  </a:lnTo>
                  <a:lnTo>
                    <a:pt x="274" y="74"/>
                  </a:lnTo>
                  <a:lnTo>
                    <a:pt x="277" y="66"/>
                  </a:lnTo>
                  <a:lnTo>
                    <a:pt x="279" y="58"/>
                  </a:lnTo>
                  <a:lnTo>
                    <a:pt x="279" y="47"/>
                  </a:lnTo>
                  <a:lnTo>
                    <a:pt x="277" y="40"/>
                  </a:lnTo>
                  <a:lnTo>
                    <a:pt x="272" y="34"/>
                  </a:lnTo>
                  <a:lnTo>
                    <a:pt x="265" y="29"/>
                  </a:lnTo>
                  <a:lnTo>
                    <a:pt x="258" y="26"/>
                  </a:lnTo>
                  <a:lnTo>
                    <a:pt x="249" y="25"/>
                  </a:lnTo>
                  <a:lnTo>
                    <a:pt x="241" y="24"/>
                  </a:lnTo>
                  <a:lnTo>
                    <a:pt x="235" y="24"/>
                  </a:lnTo>
                  <a:lnTo>
                    <a:pt x="229" y="25"/>
                  </a:lnTo>
                  <a:lnTo>
                    <a:pt x="220" y="26"/>
                  </a:lnTo>
                  <a:lnTo>
                    <a:pt x="210" y="27"/>
                  </a:lnTo>
                  <a:lnTo>
                    <a:pt x="200" y="29"/>
                  </a:lnTo>
                  <a:lnTo>
                    <a:pt x="187" y="29"/>
                  </a:lnTo>
                  <a:lnTo>
                    <a:pt x="174" y="29"/>
                  </a:lnTo>
                  <a:lnTo>
                    <a:pt x="162" y="26"/>
                  </a:lnTo>
                  <a:lnTo>
                    <a:pt x="148" y="22"/>
                  </a:lnTo>
                  <a:lnTo>
                    <a:pt x="135" y="17"/>
                  </a:lnTo>
                  <a:lnTo>
                    <a:pt x="121" y="13"/>
                  </a:lnTo>
                  <a:lnTo>
                    <a:pt x="108" y="8"/>
                  </a:lnTo>
                  <a:lnTo>
                    <a:pt x="94" y="5"/>
                  </a:lnTo>
                  <a:lnTo>
                    <a:pt x="81" y="2"/>
                  </a:lnTo>
                  <a:lnTo>
                    <a:pt x="70" y="1"/>
                  </a:lnTo>
                  <a:lnTo>
                    <a:pt x="60" y="0"/>
                  </a:lnTo>
                  <a:lnTo>
                    <a:pt x="52" y="1"/>
                  </a:lnTo>
                  <a:lnTo>
                    <a:pt x="45" y="2"/>
                  </a:lnTo>
                  <a:lnTo>
                    <a:pt x="37" y="5"/>
                  </a:lnTo>
                  <a:lnTo>
                    <a:pt x="28" y="7"/>
                  </a:lnTo>
                  <a:lnTo>
                    <a:pt x="19" y="12"/>
                  </a:lnTo>
                  <a:lnTo>
                    <a:pt x="12" y="19"/>
                  </a:lnTo>
                  <a:lnTo>
                    <a:pt x="5" y="26"/>
                  </a:lnTo>
                  <a:lnTo>
                    <a:pt x="2" y="39"/>
                  </a:lnTo>
                  <a:lnTo>
                    <a:pt x="0" y="54"/>
                  </a:lnTo>
                  <a:lnTo>
                    <a:pt x="2" y="60"/>
                  </a:lnTo>
                  <a:lnTo>
                    <a:pt x="3" y="66"/>
                  </a:lnTo>
                  <a:lnTo>
                    <a:pt x="7" y="74"/>
                  </a:lnTo>
                  <a:lnTo>
                    <a:pt x="10" y="82"/>
                  </a:lnTo>
                  <a:lnTo>
                    <a:pt x="10" y="80"/>
                  </a:lnTo>
                  <a:lnTo>
                    <a:pt x="15" y="85"/>
                  </a:lnTo>
                  <a:lnTo>
                    <a:pt x="21" y="90"/>
                  </a:lnTo>
                  <a:lnTo>
                    <a:pt x="27" y="95"/>
                  </a:lnTo>
                  <a:lnTo>
                    <a:pt x="34" y="99"/>
                  </a:lnTo>
                  <a:lnTo>
                    <a:pt x="43" y="102"/>
                  </a:lnTo>
                  <a:lnTo>
                    <a:pt x="52" y="104"/>
                  </a:lnTo>
                  <a:lnTo>
                    <a:pt x="62" y="105"/>
                  </a:lnTo>
                  <a:lnTo>
                    <a:pt x="74" y="104"/>
                  </a:lnTo>
                  <a:close/>
                </a:path>
              </a:pathLst>
            </a:custGeom>
            <a:solidFill>
              <a:srgbClr val="540054">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77" name="Freeform 257">
              <a:extLst>
                <a:ext uri="{FF2B5EF4-FFF2-40B4-BE49-F238E27FC236}">
                  <a16:creationId xmlns:a16="http://schemas.microsoft.com/office/drawing/2014/main" id="{DF3D6603-7B96-4C57-B66A-C428DBA3E350}"/>
                </a:ext>
              </a:extLst>
            </p:cNvPr>
            <p:cNvSpPr>
              <a:spLocks/>
            </p:cNvSpPr>
            <p:nvPr/>
          </p:nvSpPr>
          <p:spPr bwMode="auto">
            <a:xfrm>
              <a:off x="826" y="3804"/>
              <a:ext cx="14" cy="26"/>
            </a:xfrm>
            <a:custGeom>
              <a:avLst/>
              <a:gdLst>
                <a:gd name="T0" fmla="*/ 18 w 42"/>
                <a:gd name="T1" fmla="*/ 77 h 77"/>
                <a:gd name="T2" fmla="*/ 9 w 42"/>
                <a:gd name="T3" fmla="*/ 75 h 77"/>
                <a:gd name="T4" fmla="*/ 3 w 42"/>
                <a:gd name="T5" fmla="*/ 65 h 77"/>
                <a:gd name="T6" fmla="*/ 0 w 42"/>
                <a:gd name="T7" fmla="*/ 48 h 77"/>
                <a:gd name="T8" fmla="*/ 4 w 42"/>
                <a:gd name="T9" fmla="*/ 27 h 77"/>
                <a:gd name="T10" fmla="*/ 13 w 42"/>
                <a:gd name="T11" fmla="*/ 9 h 77"/>
                <a:gd name="T12" fmla="*/ 22 w 42"/>
                <a:gd name="T13" fmla="*/ 0 h 77"/>
                <a:gd name="T14" fmla="*/ 29 w 42"/>
                <a:gd name="T15" fmla="*/ 0 h 77"/>
                <a:gd name="T16" fmla="*/ 36 w 42"/>
                <a:gd name="T17" fmla="*/ 4 h 77"/>
                <a:gd name="T18" fmla="*/ 41 w 42"/>
                <a:gd name="T19" fmla="*/ 11 h 77"/>
                <a:gd name="T20" fmla="*/ 42 w 42"/>
                <a:gd name="T21" fmla="*/ 16 h 77"/>
                <a:gd name="T22" fmla="*/ 41 w 42"/>
                <a:gd name="T23" fmla="*/ 19 h 77"/>
                <a:gd name="T24" fmla="*/ 36 w 42"/>
                <a:gd name="T25" fmla="*/ 26 h 77"/>
                <a:gd name="T26" fmla="*/ 32 w 42"/>
                <a:gd name="T27" fmla="*/ 35 h 77"/>
                <a:gd name="T28" fmla="*/ 28 w 42"/>
                <a:gd name="T29" fmla="*/ 42 h 77"/>
                <a:gd name="T30" fmla="*/ 27 w 42"/>
                <a:gd name="T31" fmla="*/ 50 h 77"/>
                <a:gd name="T32" fmla="*/ 27 w 42"/>
                <a:gd name="T33" fmla="*/ 56 h 77"/>
                <a:gd name="T34" fmla="*/ 28 w 42"/>
                <a:gd name="T35" fmla="*/ 61 h 77"/>
                <a:gd name="T36" fmla="*/ 28 w 42"/>
                <a:gd name="T37" fmla="*/ 67 h 77"/>
                <a:gd name="T38" fmla="*/ 26 w 42"/>
                <a:gd name="T39" fmla="*/ 74 h 77"/>
                <a:gd name="T40" fmla="*/ 18 w 42"/>
                <a:gd name="T4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77">
                  <a:moveTo>
                    <a:pt x="18" y="77"/>
                  </a:moveTo>
                  <a:lnTo>
                    <a:pt x="9" y="75"/>
                  </a:lnTo>
                  <a:lnTo>
                    <a:pt x="3" y="65"/>
                  </a:lnTo>
                  <a:lnTo>
                    <a:pt x="0" y="48"/>
                  </a:lnTo>
                  <a:lnTo>
                    <a:pt x="4" y="27"/>
                  </a:lnTo>
                  <a:lnTo>
                    <a:pt x="13" y="9"/>
                  </a:lnTo>
                  <a:lnTo>
                    <a:pt x="22" y="0"/>
                  </a:lnTo>
                  <a:lnTo>
                    <a:pt x="29" y="0"/>
                  </a:lnTo>
                  <a:lnTo>
                    <a:pt x="36" y="4"/>
                  </a:lnTo>
                  <a:lnTo>
                    <a:pt x="41" y="11"/>
                  </a:lnTo>
                  <a:lnTo>
                    <a:pt x="42" y="16"/>
                  </a:lnTo>
                  <a:lnTo>
                    <a:pt x="41" y="19"/>
                  </a:lnTo>
                  <a:lnTo>
                    <a:pt x="36" y="26"/>
                  </a:lnTo>
                  <a:lnTo>
                    <a:pt x="32" y="35"/>
                  </a:lnTo>
                  <a:lnTo>
                    <a:pt x="28" y="42"/>
                  </a:lnTo>
                  <a:lnTo>
                    <a:pt x="27" y="50"/>
                  </a:lnTo>
                  <a:lnTo>
                    <a:pt x="27" y="56"/>
                  </a:lnTo>
                  <a:lnTo>
                    <a:pt x="28" y="61"/>
                  </a:lnTo>
                  <a:lnTo>
                    <a:pt x="28" y="67"/>
                  </a:lnTo>
                  <a:lnTo>
                    <a:pt x="26" y="74"/>
                  </a:lnTo>
                  <a:lnTo>
                    <a:pt x="18" y="77"/>
                  </a:lnTo>
                  <a:close/>
                </a:path>
              </a:pathLst>
            </a:custGeom>
            <a:solidFill>
              <a:srgbClr val="540054">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78" name="Freeform 258">
              <a:extLst>
                <a:ext uri="{FF2B5EF4-FFF2-40B4-BE49-F238E27FC236}">
                  <a16:creationId xmlns:a16="http://schemas.microsoft.com/office/drawing/2014/main" id="{E443B132-4465-4DF2-BCF1-871335BFE0E7}"/>
                </a:ext>
              </a:extLst>
            </p:cNvPr>
            <p:cNvSpPr>
              <a:spLocks/>
            </p:cNvSpPr>
            <p:nvPr/>
          </p:nvSpPr>
          <p:spPr bwMode="auto">
            <a:xfrm>
              <a:off x="835" y="3821"/>
              <a:ext cx="26" cy="12"/>
            </a:xfrm>
            <a:custGeom>
              <a:avLst/>
              <a:gdLst>
                <a:gd name="T0" fmla="*/ 77 w 78"/>
                <a:gd name="T1" fmla="*/ 20 h 37"/>
                <a:gd name="T2" fmla="*/ 73 w 78"/>
                <a:gd name="T3" fmla="*/ 27 h 37"/>
                <a:gd name="T4" fmla="*/ 67 w 78"/>
                <a:gd name="T5" fmla="*/ 30 h 37"/>
                <a:gd name="T6" fmla="*/ 61 w 78"/>
                <a:gd name="T7" fmla="*/ 30 h 37"/>
                <a:gd name="T8" fmla="*/ 54 w 78"/>
                <a:gd name="T9" fmla="*/ 27 h 37"/>
                <a:gd name="T10" fmla="*/ 48 w 78"/>
                <a:gd name="T11" fmla="*/ 26 h 37"/>
                <a:gd name="T12" fmla="*/ 42 w 78"/>
                <a:gd name="T13" fmla="*/ 26 h 37"/>
                <a:gd name="T14" fmla="*/ 33 w 78"/>
                <a:gd name="T15" fmla="*/ 30 h 37"/>
                <a:gd name="T16" fmla="*/ 24 w 78"/>
                <a:gd name="T17" fmla="*/ 34 h 37"/>
                <a:gd name="T18" fmla="*/ 18 w 78"/>
                <a:gd name="T19" fmla="*/ 36 h 37"/>
                <a:gd name="T20" fmla="*/ 13 w 78"/>
                <a:gd name="T21" fmla="*/ 37 h 37"/>
                <a:gd name="T22" fmla="*/ 9 w 78"/>
                <a:gd name="T23" fmla="*/ 36 h 37"/>
                <a:gd name="T24" fmla="*/ 3 w 78"/>
                <a:gd name="T25" fmla="*/ 31 h 37"/>
                <a:gd name="T26" fmla="*/ 0 w 78"/>
                <a:gd name="T27" fmla="*/ 25 h 37"/>
                <a:gd name="T28" fmla="*/ 1 w 78"/>
                <a:gd name="T29" fmla="*/ 16 h 37"/>
                <a:gd name="T30" fmla="*/ 10 w 78"/>
                <a:gd name="T31" fmla="*/ 8 h 37"/>
                <a:gd name="T32" fmla="*/ 29 w 78"/>
                <a:gd name="T33" fmla="*/ 2 h 37"/>
                <a:gd name="T34" fmla="*/ 39 w 78"/>
                <a:gd name="T35" fmla="*/ 1 h 37"/>
                <a:gd name="T36" fmla="*/ 48 w 78"/>
                <a:gd name="T37" fmla="*/ 0 h 37"/>
                <a:gd name="T38" fmla="*/ 56 w 78"/>
                <a:gd name="T39" fmla="*/ 1 h 37"/>
                <a:gd name="T40" fmla="*/ 63 w 78"/>
                <a:gd name="T41" fmla="*/ 3 h 37"/>
                <a:gd name="T42" fmla="*/ 68 w 78"/>
                <a:gd name="T43" fmla="*/ 6 h 37"/>
                <a:gd name="T44" fmla="*/ 73 w 78"/>
                <a:gd name="T45" fmla="*/ 8 h 37"/>
                <a:gd name="T46" fmla="*/ 77 w 78"/>
                <a:gd name="T47" fmla="*/ 12 h 37"/>
                <a:gd name="T48" fmla="*/ 78 w 78"/>
                <a:gd name="T49" fmla="*/ 16 h 37"/>
                <a:gd name="T50" fmla="*/ 77 w 78"/>
                <a:gd name="T51" fmla="*/ 2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 h="37">
                  <a:moveTo>
                    <a:pt x="77" y="20"/>
                  </a:moveTo>
                  <a:lnTo>
                    <a:pt x="73" y="27"/>
                  </a:lnTo>
                  <a:lnTo>
                    <a:pt x="67" y="30"/>
                  </a:lnTo>
                  <a:lnTo>
                    <a:pt x="61" y="30"/>
                  </a:lnTo>
                  <a:lnTo>
                    <a:pt x="54" y="27"/>
                  </a:lnTo>
                  <a:lnTo>
                    <a:pt x="48" y="26"/>
                  </a:lnTo>
                  <a:lnTo>
                    <a:pt x="42" y="26"/>
                  </a:lnTo>
                  <a:lnTo>
                    <a:pt x="33" y="30"/>
                  </a:lnTo>
                  <a:lnTo>
                    <a:pt x="24" y="34"/>
                  </a:lnTo>
                  <a:lnTo>
                    <a:pt x="18" y="36"/>
                  </a:lnTo>
                  <a:lnTo>
                    <a:pt x="13" y="37"/>
                  </a:lnTo>
                  <a:lnTo>
                    <a:pt x="9" y="36"/>
                  </a:lnTo>
                  <a:lnTo>
                    <a:pt x="3" y="31"/>
                  </a:lnTo>
                  <a:lnTo>
                    <a:pt x="0" y="25"/>
                  </a:lnTo>
                  <a:lnTo>
                    <a:pt x="1" y="16"/>
                  </a:lnTo>
                  <a:lnTo>
                    <a:pt x="10" y="8"/>
                  </a:lnTo>
                  <a:lnTo>
                    <a:pt x="29" y="2"/>
                  </a:lnTo>
                  <a:lnTo>
                    <a:pt x="39" y="1"/>
                  </a:lnTo>
                  <a:lnTo>
                    <a:pt x="48" y="0"/>
                  </a:lnTo>
                  <a:lnTo>
                    <a:pt x="56" y="1"/>
                  </a:lnTo>
                  <a:lnTo>
                    <a:pt x="63" y="3"/>
                  </a:lnTo>
                  <a:lnTo>
                    <a:pt x="68" y="6"/>
                  </a:lnTo>
                  <a:lnTo>
                    <a:pt x="73" y="8"/>
                  </a:lnTo>
                  <a:lnTo>
                    <a:pt x="77" y="12"/>
                  </a:lnTo>
                  <a:lnTo>
                    <a:pt x="78" y="16"/>
                  </a:lnTo>
                  <a:lnTo>
                    <a:pt x="77" y="20"/>
                  </a:lnTo>
                  <a:close/>
                </a:path>
              </a:pathLst>
            </a:custGeom>
            <a:solidFill>
              <a:srgbClr val="540054">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79" name="Freeform 259">
              <a:extLst>
                <a:ext uri="{FF2B5EF4-FFF2-40B4-BE49-F238E27FC236}">
                  <a16:creationId xmlns:a16="http://schemas.microsoft.com/office/drawing/2014/main" id="{05B0159C-2DF3-42EF-8868-F40968835EA1}"/>
                </a:ext>
              </a:extLst>
            </p:cNvPr>
            <p:cNvSpPr>
              <a:spLocks/>
            </p:cNvSpPr>
            <p:nvPr/>
          </p:nvSpPr>
          <p:spPr bwMode="auto">
            <a:xfrm>
              <a:off x="835" y="3803"/>
              <a:ext cx="11" cy="6"/>
            </a:xfrm>
            <a:custGeom>
              <a:avLst/>
              <a:gdLst>
                <a:gd name="T0" fmla="*/ 0 w 33"/>
                <a:gd name="T1" fmla="*/ 5 h 18"/>
                <a:gd name="T2" fmla="*/ 3 w 33"/>
                <a:gd name="T3" fmla="*/ 5 h 18"/>
                <a:gd name="T4" fmla="*/ 5 w 33"/>
                <a:gd name="T5" fmla="*/ 7 h 18"/>
                <a:gd name="T6" fmla="*/ 6 w 33"/>
                <a:gd name="T7" fmla="*/ 8 h 18"/>
                <a:gd name="T8" fmla="*/ 8 w 33"/>
                <a:gd name="T9" fmla="*/ 9 h 18"/>
                <a:gd name="T10" fmla="*/ 9 w 33"/>
                <a:gd name="T11" fmla="*/ 12 h 18"/>
                <a:gd name="T12" fmla="*/ 12 w 33"/>
                <a:gd name="T13" fmla="*/ 14 h 18"/>
                <a:gd name="T14" fmla="*/ 13 w 33"/>
                <a:gd name="T15" fmla="*/ 16 h 18"/>
                <a:gd name="T16" fmla="*/ 13 w 33"/>
                <a:gd name="T17" fmla="*/ 18 h 18"/>
                <a:gd name="T18" fmla="*/ 17 w 33"/>
                <a:gd name="T19" fmla="*/ 13 h 18"/>
                <a:gd name="T20" fmla="*/ 23 w 33"/>
                <a:gd name="T21" fmla="*/ 9 h 18"/>
                <a:gd name="T22" fmla="*/ 28 w 33"/>
                <a:gd name="T23" fmla="*/ 5 h 18"/>
                <a:gd name="T24" fmla="*/ 33 w 33"/>
                <a:gd name="T25" fmla="*/ 4 h 18"/>
                <a:gd name="T26" fmla="*/ 27 w 33"/>
                <a:gd name="T27" fmla="*/ 2 h 18"/>
                <a:gd name="T28" fmla="*/ 17 w 33"/>
                <a:gd name="T29" fmla="*/ 0 h 18"/>
                <a:gd name="T30" fmla="*/ 6 w 33"/>
                <a:gd name="T31" fmla="*/ 2 h 18"/>
                <a:gd name="T32" fmla="*/ 0 w 33"/>
                <a:gd name="T33"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18">
                  <a:moveTo>
                    <a:pt x="0" y="5"/>
                  </a:moveTo>
                  <a:lnTo>
                    <a:pt x="3" y="5"/>
                  </a:lnTo>
                  <a:lnTo>
                    <a:pt x="5" y="7"/>
                  </a:lnTo>
                  <a:lnTo>
                    <a:pt x="6" y="8"/>
                  </a:lnTo>
                  <a:lnTo>
                    <a:pt x="8" y="9"/>
                  </a:lnTo>
                  <a:lnTo>
                    <a:pt x="9" y="12"/>
                  </a:lnTo>
                  <a:lnTo>
                    <a:pt x="12" y="14"/>
                  </a:lnTo>
                  <a:lnTo>
                    <a:pt x="13" y="16"/>
                  </a:lnTo>
                  <a:lnTo>
                    <a:pt x="13" y="18"/>
                  </a:lnTo>
                  <a:lnTo>
                    <a:pt x="17" y="13"/>
                  </a:lnTo>
                  <a:lnTo>
                    <a:pt x="23" y="9"/>
                  </a:lnTo>
                  <a:lnTo>
                    <a:pt x="28" y="5"/>
                  </a:lnTo>
                  <a:lnTo>
                    <a:pt x="33" y="4"/>
                  </a:lnTo>
                  <a:lnTo>
                    <a:pt x="27" y="2"/>
                  </a:lnTo>
                  <a:lnTo>
                    <a:pt x="17" y="0"/>
                  </a:lnTo>
                  <a:lnTo>
                    <a:pt x="6" y="2"/>
                  </a:lnTo>
                  <a:lnTo>
                    <a:pt x="0" y="5"/>
                  </a:lnTo>
                  <a:close/>
                </a:path>
              </a:pathLst>
            </a:custGeom>
            <a:solidFill>
              <a:srgbClr val="540054">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80" name="Freeform 260">
              <a:extLst>
                <a:ext uri="{FF2B5EF4-FFF2-40B4-BE49-F238E27FC236}">
                  <a16:creationId xmlns:a16="http://schemas.microsoft.com/office/drawing/2014/main" id="{0550C8C0-9140-4A1D-9C71-331E86EB4A42}"/>
                </a:ext>
              </a:extLst>
            </p:cNvPr>
            <p:cNvSpPr>
              <a:spLocks/>
            </p:cNvSpPr>
            <p:nvPr/>
          </p:nvSpPr>
          <p:spPr bwMode="auto">
            <a:xfrm>
              <a:off x="858" y="3826"/>
              <a:ext cx="7" cy="7"/>
            </a:xfrm>
            <a:custGeom>
              <a:avLst/>
              <a:gdLst>
                <a:gd name="T0" fmla="*/ 7 w 20"/>
                <a:gd name="T1" fmla="*/ 0 h 23"/>
                <a:gd name="T2" fmla="*/ 8 w 20"/>
                <a:gd name="T3" fmla="*/ 1 h 23"/>
                <a:gd name="T4" fmla="*/ 8 w 20"/>
                <a:gd name="T5" fmla="*/ 2 h 23"/>
                <a:gd name="T6" fmla="*/ 8 w 20"/>
                <a:gd name="T7" fmla="*/ 5 h 23"/>
                <a:gd name="T8" fmla="*/ 7 w 20"/>
                <a:gd name="T9" fmla="*/ 6 h 23"/>
                <a:gd name="T10" fmla="*/ 6 w 20"/>
                <a:gd name="T11" fmla="*/ 10 h 23"/>
                <a:gd name="T12" fmla="*/ 5 w 20"/>
                <a:gd name="T13" fmla="*/ 12 h 23"/>
                <a:gd name="T14" fmla="*/ 2 w 20"/>
                <a:gd name="T15" fmla="*/ 15 h 23"/>
                <a:gd name="T16" fmla="*/ 0 w 20"/>
                <a:gd name="T17" fmla="*/ 16 h 23"/>
                <a:gd name="T18" fmla="*/ 5 w 20"/>
                <a:gd name="T19" fmla="*/ 17 h 23"/>
                <a:gd name="T20" fmla="*/ 11 w 20"/>
                <a:gd name="T21" fmla="*/ 18 h 23"/>
                <a:gd name="T22" fmla="*/ 16 w 20"/>
                <a:gd name="T23" fmla="*/ 21 h 23"/>
                <a:gd name="T24" fmla="*/ 20 w 20"/>
                <a:gd name="T25" fmla="*/ 23 h 23"/>
                <a:gd name="T26" fmla="*/ 20 w 20"/>
                <a:gd name="T27" fmla="*/ 17 h 23"/>
                <a:gd name="T28" fmla="*/ 17 w 20"/>
                <a:gd name="T29" fmla="*/ 10 h 23"/>
                <a:gd name="T30" fmla="*/ 13 w 20"/>
                <a:gd name="T31" fmla="*/ 3 h 23"/>
                <a:gd name="T32" fmla="*/ 7 w 20"/>
                <a:gd name="T3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3">
                  <a:moveTo>
                    <a:pt x="7" y="0"/>
                  </a:moveTo>
                  <a:lnTo>
                    <a:pt x="8" y="1"/>
                  </a:lnTo>
                  <a:lnTo>
                    <a:pt x="8" y="2"/>
                  </a:lnTo>
                  <a:lnTo>
                    <a:pt x="8" y="5"/>
                  </a:lnTo>
                  <a:lnTo>
                    <a:pt x="7" y="6"/>
                  </a:lnTo>
                  <a:lnTo>
                    <a:pt x="6" y="10"/>
                  </a:lnTo>
                  <a:lnTo>
                    <a:pt x="5" y="12"/>
                  </a:lnTo>
                  <a:lnTo>
                    <a:pt x="2" y="15"/>
                  </a:lnTo>
                  <a:lnTo>
                    <a:pt x="0" y="16"/>
                  </a:lnTo>
                  <a:lnTo>
                    <a:pt x="5" y="17"/>
                  </a:lnTo>
                  <a:lnTo>
                    <a:pt x="11" y="18"/>
                  </a:lnTo>
                  <a:lnTo>
                    <a:pt x="16" y="21"/>
                  </a:lnTo>
                  <a:lnTo>
                    <a:pt x="20" y="23"/>
                  </a:lnTo>
                  <a:lnTo>
                    <a:pt x="20" y="17"/>
                  </a:lnTo>
                  <a:lnTo>
                    <a:pt x="17" y="10"/>
                  </a:lnTo>
                  <a:lnTo>
                    <a:pt x="13" y="3"/>
                  </a:lnTo>
                  <a:lnTo>
                    <a:pt x="7" y="0"/>
                  </a:lnTo>
                  <a:close/>
                </a:path>
              </a:pathLst>
            </a:custGeom>
            <a:solidFill>
              <a:srgbClr val="540054">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81" name="Freeform 261">
              <a:extLst>
                <a:ext uri="{FF2B5EF4-FFF2-40B4-BE49-F238E27FC236}">
                  <a16:creationId xmlns:a16="http://schemas.microsoft.com/office/drawing/2014/main" id="{C53037BC-8ACA-4831-9BBE-793BEBC3A3DA}"/>
                </a:ext>
              </a:extLst>
            </p:cNvPr>
            <p:cNvSpPr>
              <a:spLocks/>
            </p:cNvSpPr>
            <p:nvPr/>
          </p:nvSpPr>
          <p:spPr bwMode="auto">
            <a:xfrm>
              <a:off x="540" y="3864"/>
              <a:ext cx="203" cy="187"/>
            </a:xfrm>
            <a:custGeom>
              <a:avLst/>
              <a:gdLst>
                <a:gd name="T0" fmla="*/ 551 w 607"/>
                <a:gd name="T1" fmla="*/ 546 h 560"/>
                <a:gd name="T2" fmla="*/ 518 w 607"/>
                <a:gd name="T3" fmla="*/ 559 h 560"/>
                <a:gd name="T4" fmla="*/ 482 w 607"/>
                <a:gd name="T5" fmla="*/ 560 h 560"/>
                <a:gd name="T6" fmla="*/ 443 w 607"/>
                <a:gd name="T7" fmla="*/ 546 h 560"/>
                <a:gd name="T8" fmla="*/ 414 w 607"/>
                <a:gd name="T9" fmla="*/ 525 h 560"/>
                <a:gd name="T10" fmla="*/ 388 w 607"/>
                <a:gd name="T11" fmla="*/ 506 h 560"/>
                <a:gd name="T12" fmla="*/ 359 w 607"/>
                <a:gd name="T13" fmla="*/ 487 h 560"/>
                <a:gd name="T14" fmla="*/ 329 w 607"/>
                <a:gd name="T15" fmla="*/ 468 h 560"/>
                <a:gd name="T16" fmla="*/ 297 w 607"/>
                <a:gd name="T17" fmla="*/ 449 h 560"/>
                <a:gd name="T18" fmla="*/ 267 w 607"/>
                <a:gd name="T19" fmla="*/ 431 h 560"/>
                <a:gd name="T20" fmla="*/ 241 w 607"/>
                <a:gd name="T21" fmla="*/ 416 h 560"/>
                <a:gd name="T22" fmla="*/ 218 w 607"/>
                <a:gd name="T23" fmla="*/ 405 h 560"/>
                <a:gd name="T24" fmla="*/ 200 w 607"/>
                <a:gd name="T25" fmla="*/ 397 h 560"/>
                <a:gd name="T26" fmla="*/ 175 w 607"/>
                <a:gd name="T27" fmla="*/ 391 h 560"/>
                <a:gd name="T28" fmla="*/ 145 w 607"/>
                <a:gd name="T29" fmla="*/ 381 h 560"/>
                <a:gd name="T30" fmla="*/ 112 w 607"/>
                <a:gd name="T31" fmla="*/ 366 h 560"/>
                <a:gd name="T32" fmla="*/ 78 w 607"/>
                <a:gd name="T33" fmla="*/ 346 h 560"/>
                <a:gd name="T34" fmla="*/ 46 w 607"/>
                <a:gd name="T35" fmla="*/ 316 h 560"/>
                <a:gd name="T36" fmla="*/ 21 w 607"/>
                <a:gd name="T37" fmla="*/ 276 h 560"/>
                <a:gd name="T38" fmla="*/ 4 w 607"/>
                <a:gd name="T39" fmla="*/ 225 h 560"/>
                <a:gd name="T40" fmla="*/ 1 w 607"/>
                <a:gd name="T41" fmla="*/ 162 h 560"/>
                <a:gd name="T42" fmla="*/ 19 w 607"/>
                <a:gd name="T43" fmla="*/ 106 h 560"/>
                <a:gd name="T44" fmla="*/ 55 w 607"/>
                <a:gd name="T45" fmla="*/ 63 h 560"/>
                <a:gd name="T46" fmla="*/ 104 w 607"/>
                <a:gd name="T47" fmla="*/ 32 h 560"/>
                <a:gd name="T48" fmla="*/ 160 w 607"/>
                <a:gd name="T49" fmla="*/ 12 h 560"/>
                <a:gd name="T50" fmla="*/ 214 w 607"/>
                <a:gd name="T51" fmla="*/ 2 h 560"/>
                <a:gd name="T52" fmla="*/ 263 w 607"/>
                <a:gd name="T53" fmla="*/ 2 h 560"/>
                <a:gd name="T54" fmla="*/ 301 w 607"/>
                <a:gd name="T55" fmla="*/ 12 h 560"/>
                <a:gd name="T56" fmla="*/ 352 w 607"/>
                <a:gd name="T57" fmla="*/ 60 h 560"/>
                <a:gd name="T58" fmla="*/ 411 w 607"/>
                <a:gd name="T59" fmla="*/ 142 h 560"/>
                <a:gd name="T60" fmla="*/ 455 w 607"/>
                <a:gd name="T61" fmla="*/ 216 h 560"/>
                <a:gd name="T62" fmla="*/ 483 w 607"/>
                <a:gd name="T63" fmla="*/ 273 h 560"/>
                <a:gd name="T64" fmla="*/ 501 w 607"/>
                <a:gd name="T65" fmla="*/ 305 h 560"/>
                <a:gd name="T66" fmla="*/ 526 w 607"/>
                <a:gd name="T67" fmla="*/ 339 h 560"/>
                <a:gd name="T68" fmla="*/ 554 w 607"/>
                <a:gd name="T69" fmla="*/ 375 h 560"/>
                <a:gd name="T70" fmla="*/ 578 w 607"/>
                <a:gd name="T71" fmla="*/ 402 h 560"/>
                <a:gd name="T72" fmla="*/ 593 w 607"/>
                <a:gd name="T73" fmla="*/ 420 h 560"/>
                <a:gd name="T74" fmla="*/ 605 w 607"/>
                <a:gd name="T75" fmla="*/ 445 h 560"/>
                <a:gd name="T76" fmla="*/ 605 w 607"/>
                <a:gd name="T77" fmla="*/ 479 h 560"/>
                <a:gd name="T78" fmla="*/ 586 w 607"/>
                <a:gd name="T79" fmla="*/ 517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7" h="560">
                  <a:moveTo>
                    <a:pt x="566" y="536"/>
                  </a:moveTo>
                  <a:lnTo>
                    <a:pt x="551" y="546"/>
                  </a:lnTo>
                  <a:lnTo>
                    <a:pt x="536" y="554"/>
                  </a:lnTo>
                  <a:lnTo>
                    <a:pt x="518" y="559"/>
                  </a:lnTo>
                  <a:lnTo>
                    <a:pt x="501" y="560"/>
                  </a:lnTo>
                  <a:lnTo>
                    <a:pt x="482" y="560"/>
                  </a:lnTo>
                  <a:lnTo>
                    <a:pt x="462" y="555"/>
                  </a:lnTo>
                  <a:lnTo>
                    <a:pt x="443" y="546"/>
                  </a:lnTo>
                  <a:lnTo>
                    <a:pt x="424" y="532"/>
                  </a:lnTo>
                  <a:lnTo>
                    <a:pt x="414" y="525"/>
                  </a:lnTo>
                  <a:lnTo>
                    <a:pt x="402" y="516"/>
                  </a:lnTo>
                  <a:lnTo>
                    <a:pt x="388" y="506"/>
                  </a:lnTo>
                  <a:lnTo>
                    <a:pt x="374" y="497"/>
                  </a:lnTo>
                  <a:lnTo>
                    <a:pt x="359" y="487"/>
                  </a:lnTo>
                  <a:lnTo>
                    <a:pt x="344" y="478"/>
                  </a:lnTo>
                  <a:lnTo>
                    <a:pt x="329" y="468"/>
                  </a:lnTo>
                  <a:lnTo>
                    <a:pt x="313" y="458"/>
                  </a:lnTo>
                  <a:lnTo>
                    <a:pt x="297" y="449"/>
                  </a:lnTo>
                  <a:lnTo>
                    <a:pt x="282" y="440"/>
                  </a:lnTo>
                  <a:lnTo>
                    <a:pt x="267" y="431"/>
                  </a:lnTo>
                  <a:lnTo>
                    <a:pt x="253" y="424"/>
                  </a:lnTo>
                  <a:lnTo>
                    <a:pt x="241" y="416"/>
                  </a:lnTo>
                  <a:lnTo>
                    <a:pt x="228" y="410"/>
                  </a:lnTo>
                  <a:lnTo>
                    <a:pt x="218" y="405"/>
                  </a:lnTo>
                  <a:lnTo>
                    <a:pt x="209" y="401"/>
                  </a:lnTo>
                  <a:lnTo>
                    <a:pt x="200" y="397"/>
                  </a:lnTo>
                  <a:lnTo>
                    <a:pt x="189" y="395"/>
                  </a:lnTo>
                  <a:lnTo>
                    <a:pt x="175" y="391"/>
                  </a:lnTo>
                  <a:lnTo>
                    <a:pt x="161" y="386"/>
                  </a:lnTo>
                  <a:lnTo>
                    <a:pt x="145" y="381"/>
                  </a:lnTo>
                  <a:lnTo>
                    <a:pt x="128" y="375"/>
                  </a:lnTo>
                  <a:lnTo>
                    <a:pt x="112" y="366"/>
                  </a:lnTo>
                  <a:lnTo>
                    <a:pt x="94" y="357"/>
                  </a:lnTo>
                  <a:lnTo>
                    <a:pt x="78" y="346"/>
                  </a:lnTo>
                  <a:lnTo>
                    <a:pt x="62" y="332"/>
                  </a:lnTo>
                  <a:lnTo>
                    <a:pt x="46" y="316"/>
                  </a:lnTo>
                  <a:lnTo>
                    <a:pt x="33" y="298"/>
                  </a:lnTo>
                  <a:lnTo>
                    <a:pt x="21" y="276"/>
                  </a:lnTo>
                  <a:lnTo>
                    <a:pt x="11" y="253"/>
                  </a:lnTo>
                  <a:lnTo>
                    <a:pt x="4" y="225"/>
                  </a:lnTo>
                  <a:lnTo>
                    <a:pt x="0" y="193"/>
                  </a:lnTo>
                  <a:lnTo>
                    <a:pt x="1" y="162"/>
                  </a:lnTo>
                  <a:lnTo>
                    <a:pt x="7" y="133"/>
                  </a:lnTo>
                  <a:lnTo>
                    <a:pt x="19" y="106"/>
                  </a:lnTo>
                  <a:lnTo>
                    <a:pt x="35" y="84"/>
                  </a:lnTo>
                  <a:lnTo>
                    <a:pt x="55" y="63"/>
                  </a:lnTo>
                  <a:lnTo>
                    <a:pt x="79" y="47"/>
                  </a:lnTo>
                  <a:lnTo>
                    <a:pt x="104" y="32"/>
                  </a:lnTo>
                  <a:lnTo>
                    <a:pt x="132" y="21"/>
                  </a:lnTo>
                  <a:lnTo>
                    <a:pt x="160" y="12"/>
                  </a:lnTo>
                  <a:lnTo>
                    <a:pt x="188" y="5"/>
                  </a:lnTo>
                  <a:lnTo>
                    <a:pt x="214" y="2"/>
                  </a:lnTo>
                  <a:lnTo>
                    <a:pt x="241" y="0"/>
                  </a:lnTo>
                  <a:lnTo>
                    <a:pt x="263" y="2"/>
                  </a:lnTo>
                  <a:lnTo>
                    <a:pt x="285" y="5"/>
                  </a:lnTo>
                  <a:lnTo>
                    <a:pt x="301" y="12"/>
                  </a:lnTo>
                  <a:lnTo>
                    <a:pt x="314" y="21"/>
                  </a:lnTo>
                  <a:lnTo>
                    <a:pt x="352" y="60"/>
                  </a:lnTo>
                  <a:lnTo>
                    <a:pt x="383" y="101"/>
                  </a:lnTo>
                  <a:lnTo>
                    <a:pt x="411" y="142"/>
                  </a:lnTo>
                  <a:lnTo>
                    <a:pt x="435" y="179"/>
                  </a:lnTo>
                  <a:lnTo>
                    <a:pt x="455" y="216"/>
                  </a:lnTo>
                  <a:lnTo>
                    <a:pt x="470" y="247"/>
                  </a:lnTo>
                  <a:lnTo>
                    <a:pt x="483" y="273"/>
                  </a:lnTo>
                  <a:lnTo>
                    <a:pt x="492" y="290"/>
                  </a:lnTo>
                  <a:lnTo>
                    <a:pt x="501" y="305"/>
                  </a:lnTo>
                  <a:lnTo>
                    <a:pt x="513" y="322"/>
                  </a:lnTo>
                  <a:lnTo>
                    <a:pt x="526" y="339"/>
                  </a:lnTo>
                  <a:lnTo>
                    <a:pt x="540" y="358"/>
                  </a:lnTo>
                  <a:lnTo>
                    <a:pt x="554" y="375"/>
                  </a:lnTo>
                  <a:lnTo>
                    <a:pt x="567" y="390"/>
                  </a:lnTo>
                  <a:lnTo>
                    <a:pt x="578" y="402"/>
                  </a:lnTo>
                  <a:lnTo>
                    <a:pt x="586" y="411"/>
                  </a:lnTo>
                  <a:lnTo>
                    <a:pt x="593" y="420"/>
                  </a:lnTo>
                  <a:lnTo>
                    <a:pt x="600" y="431"/>
                  </a:lnTo>
                  <a:lnTo>
                    <a:pt x="605" y="445"/>
                  </a:lnTo>
                  <a:lnTo>
                    <a:pt x="607" y="462"/>
                  </a:lnTo>
                  <a:lnTo>
                    <a:pt x="605" y="479"/>
                  </a:lnTo>
                  <a:lnTo>
                    <a:pt x="599" y="498"/>
                  </a:lnTo>
                  <a:lnTo>
                    <a:pt x="586" y="517"/>
                  </a:lnTo>
                  <a:lnTo>
                    <a:pt x="566" y="536"/>
                  </a:lnTo>
                  <a:close/>
                </a:path>
              </a:pathLst>
            </a:custGeom>
            <a:solidFill>
              <a:srgbClr val="540054">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82" name="Freeform 262">
              <a:extLst>
                <a:ext uri="{FF2B5EF4-FFF2-40B4-BE49-F238E27FC236}">
                  <a16:creationId xmlns:a16="http://schemas.microsoft.com/office/drawing/2014/main" id="{52502785-C967-4C75-B792-9ED28256041B}"/>
                </a:ext>
              </a:extLst>
            </p:cNvPr>
            <p:cNvSpPr>
              <a:spLocks/>
            </p:cNvSpPr>
            <p:nvPr/>
          </p:nvSpPr>
          <p:spPr bwMode="auto">
            <a:xfrm>
              <a:off x="701" y="4156"/>
              <a:ext cx="17" cy="19"/>
            </a:xfrm>
            <a:custGeom>
              <a:avLst/>
              <a:gdLst>
                <a:gd name="T0" fmla="*/ 39 w 50"/>
                <a:gd name="T1" fmla="*/ 27 h 57"/>
                <a:gd name="T2" fmla="*/ 38 w 50"/>
                <a:gd name="T3" fmla="*/ 34 h 57"/>
                <a:gd name="T4" fmla="*/ 40 w 50"/>
                <a:gd name="T5" fmla="*/ 43 h 57"/>
                <a:gd name="T6" fmla="*/ 45 w 50"/>
                <a:gd name="T7" fmla="*/ 52 h 57"/>
                <a:gd name="T8" fmla="*/ 50 w 50"/>
                <a:gd name="T9" fmla="*/ 57 h 57"/>
                <a:gd name="T10" fmla="*/ 40 w 50"/>
                <a:gd name="T11" fmla="*/ 53 h 57"/>
                <a:gd name="T12" fmla="*/ 31 w 50"/>
                <a:gd name="T13" fmla="*/ 47 h 57"/>
                <a:gd name="T14" fmla="*/ 22 w 50"/>
                <a:gd name="T15" fmla="*/ 39 h 57"/>
                <a:gd name="T16" fmla="*/ 16 w 50"/>
                <a:gd name="T17" fmla="*/ 30 h 57"/>
                <a:gd name="T18" fmla="*/ 10 w 50"/>
                <a:gd name="T19" fmla="*/ 22 h 57"/>
                <a:gd name="T20" fmla="*/ 6 w 50"/>
                <a:gd name="T21" fmla="*/ 14 h 57"/>
                <a:gd name="T22" fmla="*/ 2 w 50"/>
                <a:gd name="T23" fmla="*/ 6 h 57"/>
                <a:gd name="T24" fmla="*/ 0 w 50"/>
                <a:gd name="T25" fmla="*/ 0 h 57"/>
                <a:gd name="T26" fmla="*/ 5 w 50"/>
                <a:gd name="T27" fmla="*/ 0 h 57"/>
                <a:gd name="T28" fmla="*/ 10 w 50"/>
                <a:gd name="T29" fmla="*/ 1 h 57"/>
                <a:gd name="T30" fmla="*/ 16 w 50"/>
                <a:gd name="T31" fmla="*/ 4 h 57"/>
                <a:gd name="T32" fmla="*/ 22 w 50"/>
                <a:gd name="T33" fmla="*/ 8 h 57"/>
                <a:gd name="T34" fmla="*/ 29 w 50"/>
                <a:gd name="T35" fmla="*/ 11 h 57"/>
                <a:gd name="T36" fmla="*/ 34 w 50"/>
                <a:gd name="T37" fmla="*/ 16 h 57"/>
                <a:gd name="T38" fmla="*/ 36 w 50"/>
                <a:gd name="T39" fmla="*/ 22 h 57"/>
                <a:gd name="T40" fmla="*/ 39 w 50"/>
                <a:gd name="T41"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57">
                  <a:moveTo>
                    <a:pt x="39" y="27"/>
                  </a:moveTo>
                  <a:lnTo>
                    <a:pt x="38" y="34"/>
                  </a:lnTo>
                  <a:lnTo>
                    <a:pt x="40" y="43"/>
                  </a:lnTo>
                  <a:lnTo>
                    <a:pt x="45" y="52"/>
                  </a:lnTo>
                  <a:lnTo>
                    <a:pt x="50" y="57"/>
                  </a:lnTo>
                  <a:lnTo>
                    <a:pt x="40" y="53"/>
                  </a:lnTo>
                  <a:lnTo>
                    <a:pt x="31" y="47"/>
                  </a:lnTo>
                  <a:lnTo>
                    <a:pt x="22" y="39"/>
                  </a:lnTo>
                  <a:lnTo>
                    <a:pt x="16" y="30"/>
                  </a:lnTo>
                  <a:lnTo>
                    <a:pt x="10" y="22"/>
                  </a:lnTo>
                  <a:lnTo>
                    <a:pt x="6" y="14"/>
                  </a:lnTo>
                  <a:lnTo>
                    <a:pt x="2" y="6"/>
                  </a:lnTo>
                  <a:lnTo>
                    <a:pt x="0" y="0"/>
                  </a:lnTo>
                  <a:lnTo>
                    <a:pt x="5" y="0"/>
                  </a:lnTo>
                  <a:lnTo>
                    <a:pt x="10" y="1"/>
                  </a:lnTo>
                  <a:lnTo>
                    <a:pt x="16" y="4"/>
                  </a:lnTo>
                  <a:lnTo>
                    <a:pt x="22" y="8"/>
                  </a:lnTo>
                  <a:lnTo>
                    <a:pt x="29" y="11"/>
                  </a:lnTo>
                  <a:lnTo>
                    <a:pt x="34" y="16"/>
                  </a:lnTo>
                  <a:lnTo>
                    <a:pt x="36" y="22"/>
                  </a:lnTo>
                  <a:lnTo>
                    <a:pt x="39" y="27"/>
                  </a:lnTo>
                  <a:close/>
                </a:path>
              </a:pathLst>
            </a:custGeom>
            <a:solidFill>
              <a:srgbClr val="540054">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83" name="Freeform 263">
              <a:extLst>
                <a:ext uri="{FF2B5EF4-FFF2-40B4-BE49-F238E27FC236}">
                  <a16:creationId xmlns:a16="http://schemas.microsoft.com/office/drawing/2014/main" id="{212D12A1-10D5-4382-8FA8-820275CEEA6E}"/>
                </a:ext>
              </a:extLst>
            </p:cNvPr>
            <p:cNvSpPr>
              <a:spLocks/>
            </p:cNvSpPr>
            <p:nvPr/>
          </p:nvSpPr>
          <p:spPr bwMode="auto">
            <a:xfrm>
              <a:off x="675" y="4102"/>
              <a:ext cx="108" cy="97"/>
            </a:xfrm>
            <a:custGeom>
              <a:avLst/>
              <a:gdLst>
                <a:gd name="T0" fmla="*/ 123 w 324"/>
                <a:gd name="T1" fmla="*/ 193 h 290"/>
                <a:gd name="T2" fmla="*/ 139 w 324"/>
                <a:gd name="T3" fmla="*/ 200 h 290"/>
                <a:gd name="T4" fmla="*/ 152 w 324"/>
                <a:gd name="T5" fmla="*/ 209 h 290"/>
                <a:gd name="T6" fmla="*/ 164 w 324"/>
                <a:gd name="T7" fmla="*/ 219 h 290"/>
                <a:gd name="T8" fmla="*/ 179 w 324"/>
                <a:gd name="T9" fmla="*/ 242 h 290"/>
                <a:gd name="T10" fmla="*/ 195 w 324"/>
                <a:gd name="T11" fmla="*/ 269 h 290"/>
                <a:gd name="T12" fmla="*/ 213 w 324"/>
                <a:gd name="T13" fmla="*/ 287 h 290"/>
                <a:gd name="T14" fmla="*/ 239 w 324"/>
                <a:gd name="T15" fmla="*/ 290 h 290"/>
                <a:gd name="T16" fmla="*/ 265 w 324"/>
                <a:gd name="T17" fmla="*/ 285 h 290"/>
                <a:gd name="T18" fmla="*/ 277 w 324"/>
                <a:gd name="T19" fmla="*/ 283 h 290"/>
                <a:gd name="T20" fmla="*/ 291 w 324"/>
                <a:gd name="T21" fmla="*/ 277 h 290"/>
                <a:gd name="T22" fmla="*/ 305 w 324"/>
                <a:gd name="T23" fmla="*/ 269 h 290"/>
                <a:gd name="T24" fmla="*/ 318 w 324"/>
                <a:gd name="T25" fmla="*/ 259 h 290"/>
                <a:gd name="T26" fmla="*/ 324 w 324"/>
                <a:gd name="T27" fmla="*/ 238 h 290"/>
                <a:gd name="T28" fmla="*/ 320 w 324"/>
                <a:gd name="T29" fmla="*/ 210 h 290"/>
                <a:gd name="T30" fmla="*/ 304 w 324"/>
                <a:gd name="T31" fmla="*/ 186 h 290"/>
                <a:gd name="T32" fmla="*/ 272 w 324"/>
                <a:gd name="T33" fmla="*/ 167 h 290"/>
                <a:gd name="T34" fmla="*/ 229 w 324"/>
                <a:gd name="T35" fmla="*/ 142 h 290"/>
                <a:gd name="T36" fmla="*/ 186 w 324"/>
                <a:gd name="T37" fmla="*/ 109 h 290"/>
                <a:gd name="T38" fmla="*/ 147 w 324"/>
                <a:gd name="T39" fmla="*/ 68 h 290"/>
                <a:gd name="T40" fmla="*/ 116 w 324"/>
                <a:gd name="T41" fmla="*/ 24 h 290"/>
                <a:gd name="T42" fmla="*/ 84 w 324"/>
                <a:gd name="T43" fmla="*/ 2 h 290"/>
                <a:gd name="T44" fmla="*/ 54 w 324"/>
                <a:gd name="T45" fmla="*/ 1 h 290"/>
                <a:gd name="T46" fmla="*/ 29 w 324"/>
                <a:gd name="T47" fmla="*/ 11 h 290"/>
                <a:gd name="T48" fmla="*/ 6 w 324"/>
                <a:gd name="T49" fmla="*/ 30 h 290"/>
                <a:gd name="T50" fmla="*/ 4 w 324"/>
                <a:gd name="T51" fmla="*/ 82 h 290"/>
                <a:gd name="T52" fmla="*/ 35 w 324"/>
                <a:gd name="T53" fmla="*/ 114 h 290"/>
                <a:gd name="T54" fmla="*/ 55 w 324"/>
                <a:gd name="T55" fmla="*/ 131 h 290"/>
                <a:gd name="T56" fmla="*/ 68 w 324"/>
                <a:gd name="T57" fmla="*/ 143 h 290"/>
                <a:gd name="T58" fmla="*/ 74 w 324"/>
                <a:gd name="T59" fmla="*/ 155 h 290"/>
                <a:gd name="T60" fmla="*/ 82 w 324"/>
                <a:gd name="T61" fmla="*/ 161 h 290"/>
                <a:gd name="T62" fmla="*/ 93 w 324"/>
                <a:gd name="T63" fmla="*/ 165 h 290"/>
                <a:gd name="T64" fmla="*/ 106 w 324"/>
                <a:gd name="T65" fmla="*/ 172 h 290"/>
                <a:gd name="T66" fmla="*/ 113 w 324"/>
                <a:gd name="T67" fmla="*/ 183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290">
                  <a:moveTo>
                    <a:pt x="116" y="188"/>
                  </a:moveTo>
                  <a:lnTo>
                    <a:pt x="123" y="193"/>
                  </a:lnTo>
                  <a:lnTo>
                    <a:pt x="131" y="196"/>
                  </a:lnTo>
                  <a:lnTo>
                    <a:pt x="139" y="200"/>
                  </a:lnTo>
                  <a:lnTo>
                    <a:pt x="146" y="204"/>
                  </a:lnTo>
                  <a:lnTo>
                    <a:pt x="152" y="209"/>
                  </a:lnTo>
                  <a:lnTo>
                    <a:pt x="159" y="214"/>
                  </a:lnTo>
                  <a:lnTo>
                    <a:pt x="164" y="219"/>
                  </a:lnTo>
                  <a:lnTo>
                    <a:pt x="169" y="225"/>
                  </a:lnTo>
                  <a:lnTo>
                    <a:pt x="179" y="242"/>
                  </a:lnTo>
                  <a:lnTo>
                    <a:pt x="186" y="256"/>
                  </a:lnTo>
                  <a:lnTo>
                    <a:pt x="195" y="269"/>
                  </a:lnTo>
                  <a:lnTo>
                    <a:pt x="203" y="280"/>
                  </a:lnTo>
                  <a:lnTo>
                    <a:pt x="213" y="287"/>
                  </a:lnTo>
                  <a:lnTo>
                    <a:pt x="224" y="290"/>
                  </a:lnTo>
                  <a:lnTo>
                    <a:pt x="239" y="290"/>
                  </a:lnTo>
                  <a:lnTo>
                    <a:pt x="258" y="283"/>
                  </a:lnTo>
                  <a:lnTo>
                    <a:pt x="265" y="285"/>
                  </a:lnTo>
                  <a:lnTo>
                    <a:pt x="271" y="285"/>
                  </a:lnTo>
                  <a:lnTo>
                    <a:pt x="277" y="283"/>
                  </a:lnTo>
                  <a:lnTo>
                    <a:pt x="285" y="281"/>
                  </a:lnTo>
                  <a:lnTo>
                    <a:pt x="291" y="277"/>
                  </a:lnTo>
                  <a:lnTo>
                    <a:pt x="299" y="275"/>
                  </a:lnTo>
                  <a:lnTo>
                    <a:pt x="305" y="269"/>
                  </a:lnTo>
                  <a:lnTo>
                    <a:pt x="311" y="266"/>
                  </a:lnTo>
                  <a:lnTo>
                    <a:pt x="318" y="259"/>
                  </a:lnTo>
                  <a:lnTo>
                    <a:pt x="321" y="249"/>
                  </a:lnTo>
                  <a:lnTo>
                    <a:pt x="324" y="238"/>
                  </a:lnTo>
                  <a:lnTo>
                    <a:pt x="324" y="224"/>
                  </a:lnTo>
                  <a:lnTo>
                    <a:pt x="320" y="210"/>
                  </a:lnTo>
                  <a:lnTo>
                    <a:pt x="314" y="198"/>
                  </a:lnTo>
                  <a:lnTo>
                    <a:pt x="304" y="186"/>
                  </a:lnTo>
                  <a:lnTo>
                    <a:pt x="290" y="176"/>
                  </a:lnTo>
                  <a:lnTo>
                    <a:pt x="272" y="167"/>
                  </a:lnTo>
                  <a:lnTo>
                    <a:pt x="251" y="156"/>
                  </a:lnTo>
                  <a:lnTo>
                    <a:pt x="229" y="142"/>
                  </a:lnTo>
                  <a:lnTo>
                    <a:pt x="208" y="127"/>
                  </a:lnTo>
                  <a:lnTo>
                    <a:pt x="186" y="109"/>
                  </a:lnTo>
                  <a:lnTo>
                    <a:pt x="166" y="89"/>
                  </a:lnTo>
                  <a:lnTo>
                    <a:pt x="147" y="68"/>
                  </a:lnTo>
                  <a:lnTo>
                    <a:pt x="131" y="44"/>
                  </a:lnTo>
                  <a:lnTo>
                    <a:pt x="116" y="24"/>
                  </a:lnTo>
                  <a:lnTo>
                    <a:pt x="101" y="10"/>
                  </a:lnTo>
                  <a:lnTo>
                    <a:pt x="84" y="2"/>
                  </a:lnTo>
                  <a:lnTo>
                    <a:pt x="69" y="0"/>
                  </a:lnTo>
                  <a:lnTo>
                    <a:pt x="54" y="1"/>
                  </a:lnTo>
                  <a:lnTo>
                    <a:pt x="41" y="5"/>
                  </a:lnTo>
                  <a:lnTo>
                    <a:pt x="29" y="11"/>
                  </a:lnTo>
                  <a:lnTo>
                    <a:pt x="19" y="16"/>
                  </a:lnTo>
                  <a:lnTo>
                    <a:pt x="6" y="30"/>
                  </a:lnTo>
                  <a:lnTo>
                    <a:pt x="0" y="55"/>
                  </a:lnTo>
                  <a:lnTo>
                    <a:pt x="4" y="82"/>
                  </a:lnTo>
                  <a:lnTo>
                    <a:pt x="22" y="106"/>
                  </a:lnTo>
                  <a:lnTo>
                    <a:pt x="35" y="114"/>
                  </a:lnTo>
                  <a:lnTo>
                    <a:pt x="46" y="123"/>
                  </a:lnTo>
                  <a:lnTo>
                    <a:pt x="55" y="131"/>
                  </a:lnTo>
                  <a:lnTo>
                    <a:pt x="62" y="137"/>
                  </a:lnTo>
                  <a:lnTo>
                    <a:pt x="68" y="143"/>
                  </a:lnTo>
                  <a:lnTo>
                    <a:pt x="72" y="150"/>
                  </a:lnTo>
                  <a:lnTo>
                    <a:pt x="74" y="155"/>
                  </a:lnTo>
                  <a:lnTo>
                    <a:pt x="77" y="161"/>
                  </a:lnTo>
                  <a:lnTo>
                    <a:pt x="82" y="161"/>
                  </a:lnTo>
                  <a:lnTo>
                    <a:pt x="87" y="162"/>
                  </a:lnTo>
                  <a:lnTo>
                    <a:pt x="93" y="165"/>
                  </a:lnTo>
                  <a:lnTo>
                    <a:pt x="99" y="169"/>
                  </a:lnTo>
                  <a:lnTo>
                    <a:pt x="106" y="172"/>
                  </a:lnTo>
                  <a:lnTo>
                    <a:pt x="111" y="177"/>
                  </a:lnTo>
                  <a:lnTo>
                    <a:pt x="113" y="183"/>
                  </a:lnTo>
                  <a:lnTo>
                    <a:pt x="116" y="188"/>
                  </a:lnTo>
                  <a:close/>
                </a:path>
              </a:pathLst>
            </a:custGeom>
            <a:solidFill>
              <a:srgbClr val="540054">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84" name="Freeform 264">
              <a:extLst>
                <a:ext uri="{FF2B5EF4-FFF2-40B4-BE49-F238E27FC236}">
                  <a16:creationId xmlns:a16="http://schemas.microsoft.com/office/drawing/2014/main" id="{A91F3BC2-6D62-4BCA-A6A6-3554A798CE99}"/>
                </a:ext>
              </a:extLst>
            </p:cNvPr>
            <p:cNvSpPr>
              <a:spLocks/>
            </p:cNvSpPr>
            <p:nvPr/>
          </p:nvSpPr>
          <p:spPr bwMode="auto">
            <a:xfrm>
              <a:off x="670" y="3996"/>
              <a:ext cx="72" cy="139"/>
            </a:xfrm>
            <a:custGeom>
              <a:avLst/>
              <a:gdLst>
                <a:gd name="T0" fmla="*/ 195 w 216"/>
                <a:gd name="T1" fmla="*/ 5 h 416"/>
                <a:gd name="T2" fmla="*/ 181 w 216"/>
                <a:gd name="T3" fmla="*/ 1 h 416"/>
                <a:gd name="T4" fmla="*/ 168 w 216"/>
                <a:gd name="T5" fmla="*/ 0 h 416"/>
                <a:gd name="T6" fmla="*/ 156 w 216"/>
                <a:gd name="T7" fmla="*/ 1 h 416"/>
                <a:gd name="T8" fmla="*/ 143 w 216"/>
                <a:gd name="T9" fmla="*/ 5 h 416"/>
                <a:gd name="T10" fmla="*/ 133 w 216"/>
                <a:gd name="T11" fmla="*/ 10 h 416"/>
                <a:gd name="T12" fmla="*/ 124 w 216"/>
                <a:gd name="T13" fmla="*/ 18 h 416"/>
                <a:gd name="T14" fmla="*/ 116 w 216"/>
                <a:gd name="T15" fmla="*/ 27 h 416"/>
                <a:gd name="T16" fmla="*/ 110 w 216"/>
                <a:gd name="T17" fmla="*/ 37 h 416"/>
                <a:gd name="T18" fmla="*/ 101 w 216"/>
                <a:gd name="T19" fmla="*/ 53 h 416"/>
                <a:gd name="T20" fmla="*/ 95 w 216"/>
                <a:gd name="T21" fmla="*/ 64 h 416"/>
                <a:gd name="T22" fmla="*/ 87 w 216"/>
                <a:gd name="T23" fmla="*/ 69 h 416"/>
                <a:gd name="T24" fmla="*/ 76 w 216"/>
                <a:gd name="T25" fmla="*/ 73 h 416"/>
                <a:gd name="T26" fmla="*/ 68 w 216"/>
                <a:gd name="T27" fmla="*/ 75 h 416"/>
                <a:gd name="T28" fmla="*/ 60 w 216"/>
                <a:gd name="T29" fmla="*/ 78 h 416"/>
                <a:gd name="T30" fmla="*/ 50 w 216"/>
                <a:gd name="T31" fmla="*/ 85 h 416"/>
                <a:gd name="T32" fmla="*/ 39 w 216"/>
                <a:gd name="T33" fmla="*/ 92 h 416"/>
                <a:gd name="T34" fmla="*/ 31 w 216"/>
                <a:gd name="T35" fmla="*/ 101 h 416"/>
                <a:gd name="T36" fmla="*/ 23 w 216"/>
                <a:gd name="T37" fmla="*/ 112 h 416"/>
                <a:gd name="T38" fmla="*/ 17 w 216"/>
                <a:gd name="T39" fmla="*/ 125 h 416"/>
                <a:gd name="T40" fmla="*/ 13 w 216"/>
                <a:gd name="T41" fmla="*/ 139 h 416"/>
                <a:gd name="T42" fmla="*/ 8 w 216"/>
                <a:gd name="T43" fmla="*/ 167 h 416"/>
                <a:gd name="T44" fmla="*/ 5 w 216"/>
                <a:gd name="T45" fmla="*/ 192 h 416"/>
                <a:gd name="T46" fmla="*/ 7 w 216"/>
                <a:gd name="T47" fmla="*/ 214 h 416"/>
                <a:gd name="T48" fmla="*/ 12 w 216"/>
                <a:gd name="T49" fmla="*/ 237 h 416"/>
                <a:gd name="T50" fmla="*/ 17 w 216"/>
                <a:gd name="T51" fmla="*/ 261 h 416"/>
                <a:gd name="T52" fmla="*/ 17 w 216"/>
                <a:gd name="T53" fmla="*/ 289 h 416"/>
                <a:gd name="T54" fmla="*/ 13 w 216"/>
                <a:gd name="T55" fmla="*/ 318 h 416"/>
                <a:gd name="T56" fmla="*/ 8 w 216"/>
                <a:gd name="T57" fmla="*/ 342 h 416"/>
                <a:gd name="T58" fmla="*/ 3 w 216"/>
                <a:gd name="T59" fmla="*/ 362 h 416"/>
                <a:gd name="T60" fmla="*/ 0 w 216"/>
                <a:gd name="T61" fmla="*/ 380 h 416"/>
                <a:gd name="T62" fmla="*/ 5 w 216"/>
                <a:gd name="T63" fmla="*/ 395 h 416"/>
                <a:gd name="T64" fmla="*/ 24 w 216"/>
                <a:gd name="T65" fmla="*/ 407 h 416"/>
                <a:gd name="T66" fmla="*/ 38 w 216"/>
                <a:gd name="T67" fmla="*/ 412 h 416"/>
                <a:gd name="T68" fmla="*/ 53 w 216"/>
                <a:gd name="T69" fmla="*/ 415 h 416"/>
                <a:gd name="T70" fmla="*/ 70 w 216"/>
                <a:gd name="T71" fmla="*/ 416 h 416"/>
                <a:gd name="T72" fmla="*/ 85 w 216"/>
                <a:gd name="T73" fmla="*/ 415 h 416"/>
                <a:gd name="T74" fmla="*/ 99 w 216"/>
                <a:gd name="T75" fmla="*/ 410 h 416"/>
                <a:gd name="T76" fmla="*/ 110 w 216"/>
                <a:gd name="T77" fmla="*/ 402 h 416"/>
                <a:gd name="T78" fmla="*/ 119 w 216"/>
                <a:gd name="T79" fmla="*/ 391 h 416"/>
                <a:gd name="T80" fmla="*/ 125 w 216"/>
                <a:gd name="T81" fmla="*/ 376 h 416"/>
                <a:gd name="T82" fmla="*/ 132 w 216"/>
                <a:gd name="T83" fmla="*/ 348 h 416"/>
                <a:gd name="T84" fmla="*/ 140 w 216"/>
                <a:gd name="T85" fmla="*/ 303 h 416"/>
                <a:gd name="T86" fmla="*/ 149 w 216"/>
                <a:gd name="T87" fmla="*/ 256 h 416"/>
                <a:gd name="T88" fmla="*/ 157 w 216"/>
                <a:gd name="T89" fmla="*/ 223 h 416"/>
                <a:gd name="T90" fmla="*/ 161 w 216"/>
                <a:gd name="T91" fmla="*/ 211 h 416"/>
                <a:gd name="T92" fmla="*/ 167 w 216"/>
                <a:gd name="T93" fmla="*/ 193 h 416"/>
                <a:gd name="T94" fmla="*/ 174 w 216"/>
                <a:gd name="T95" fmla="*/ 173 h 416"/>
                <a:gd name="T96" fmla="*/ 182 w 216"/>
                <a:gd name="T97" fmla="*/ 153 h 416"/>
                <a:gd name="T98" fmla="*/ 191 w 216"/>
                <a:gd name="T99" fmla="*/ 133 h 416"/>
                <a:gd name="T100" fmla="*/ 197 w 216"/>
                <a:gd name="T101" fmla="*/ 115 h 416"/>
                <a:gd name="T102" fmla="*/ 203 w 216"/>
                <a:gd name="T103" fmla="*/ 101 h 416"/>
                <a:gd name="T104" fmla="*/ 207 w 216"/>
                <a:gd name="T105" fmla="*/ 92 h 416"/>
                <a:gd name="T106" fmla="*/ 212 w 216"/>
                <a:gd name="T107" fmla="*/ 75 h 416"/>
                <a:gd name="T108" fmla="*/ 216 w 216"/>
                <a:gd name="T109" fmla="*/ 48 h 416"/>
                <a:gd name="T110" fmla="*/ 212 w 216"/>
                <a:gd name="T111" fmla="*/ 23 h 416"/>
                <a:gd name="T112" fmla="*/ 195 w 216"/>
                <a:gd name="T113" fmla="*/ 5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6" h="416">
                  <a:moveTo>
                    <a:pt x="195" y="5"/>
                  </a:moveTo>
                  <a:lnTo>
                    <a:pt x="181" y="1"/>
                  </a:lnTo>
                  <a:lnTo>
                    <a:pt x="168" y="0"/>
                  </a:lnTo>
                  <a:lnTo>
                    <a:pt x="156" y="1"/>
                  </a:lnTo>
                  <a:lnTo>
                    <a:pt x="143" y="5"/>
                  </a:lnTo>
                  <a:lnTo>
                    <a:pt x="133" y="10"/>
                  </a:lnTo>
                  <a:lnTo>
                    <a:pt x="124" y="18"/>
                  </a:lnTo>
                  <a:lnTo>
                    <a:pt x="116" y="27"/>
                  </a:lnTo>
                  <a:lnTo>
                    <a:pt x="110" y="37"/>
                  </a:lnTo>
                  <a:lnTo>
                    <a:pt x="101" y="53"/>
                  </a:lnTo>
                  <a:lnTo>
                    <a:pt x="95" y="64"/>
                  </a:lnTo>
                  <a:lnTo>
                    <a:pt x="87" y="69"/>
                  </a:lnTo>
                  <a:lnTo>
                    <a:pt x="76" y="73"/>
                  </a:lnTo>
                  <a:lnTo>
                    <a:pt x="68" y="75"/>
                  </a:lnTo>
                  <a:lnTo>
                    <a:pt x="60" y="78"/>
                  </a:lnTo>
                  <a:lnTo>
                    <a:pt x="50" y="85"/>
                  </a:lnTo>
                  <a:lnTo>
                    <a:pt x="39" y="92"/>
                  </a:lnTo>
                  <a:lnTo>
                    <a:pt x="31" y="101"/>
                  </a:lnTo>
                  <a:lnTo>
                    <a:pt x="23" y="112"/>
                  </a:lnTo>
                  <a:lnTo>
                    <a:pt x="17" y="125"/>
                  </a:lnTo>
                  <a:lnTo>
                    <a:pt x="13" y="139"/>
                  </a:lnTo>
                  <a:lnTo>
                    <a:pt x="8" y="167"/>
                  </a:lnTo>
                  <a:lnTo>
                    <a:pt x="5" y="192"/>
                  </a:lnTo>
                  <a:lnTo>
                    <a:pt x="7" y="214"/>
                  </a:lnTo>
                  <a:lnTo>
                    <a:pt x="12" y="237"/>
                  </a:lnTo>
                  <a:lnTo>
                    <a:pt x="17" y="261"/>
                  </a:lnTo>
                  <a:lnTo>
                    <a:pt x="17" y="289"/>
                  </a:lnTo>
                  <a:lnTo>
                    <a:pt x="13" y="318"/>
                  </a:lnTo>
                  <a:lnTo>
                    <a:pt x="8" y="342"/>
                  </a:lnTo>
                  <a:lnTo>
                    <a:pt x="3" y="362"/>
                  </a:lnTo>
                  <a:lnTo>
                    <a:pt x="0" y="380"/>
                  </a:lnTo>
                  <a:lnTo>
                    <a:pt x="5" y="395"/>
                  </a:lnTo>
                  <a:lnTo>
                    <a:pt x="24" y="407"/>
                  </a:lnTo>
                  <a:lnTo>
                    <a:pt x="38" y="412"/>
                  </a:lnTo>
                  <a:lnTo>
                    <a:pt x="53" y="415"/>
                  </a:lnTo>
                  <a:lnTo>
                    <a:pt x="70" y="416"/>
                  </a:lnTo>
                  <a:lnTo>
                    <a:pt x="85" y="415"/>
                  </a:lnTo>
                  <a:lnTo>
                    <a:pt x="99" y="410"/>
                  </a:lnTo>
                  <a:lnTo>
                    <a:pt x="110" y="402"/>
                  </a:lnTo>
                  <a:lnTo>
                    <a:pt x="119" y="391"/>
                  </a:lnTo>
                  <a:lnTo>
                    <a:pt x="125" y="376"/>
                  </a:lnTo>
                  <a:lnTo>
                    <a:pt x="132" y="348"/>
                  </a:lnTo>
                  <a:lnTo>
                    <a:pt x="140" y="303"/>
                  </a:lnTo>
                  <a:lnTo>
                    <a:pt x="149" y="256"/>
                  </a:lnTo>
                  <a:lnTo>
                    <a:pt x="157" y="223"/>
                  </a:lnTo>
                  <a:lnTo>
                    <a:pt x="161" y="211"/>
                  </a:lnTo>
                  <a:lnTo>
                    <a:pt x="167" y="193"/>
                  </a:lnTo>
                  <a:lnTo>
                    <a:pt x="174" y="173"/>
                  </a:lnTo>
                  <a:lnTo>
                    <a:pt x="182" y="153"/>
                  </a:lnTo>
                  <a:lnTo>
                    <a:pt x="191" y="133"/>
                  </a:lnTo>
                  <a:lnTo>
                    <a:pt x="197" y="115"/>
                  </a:lnTo>
                  <a:lnTo>
                    <a:pt x="203" y="101"/>
                  </a:lnTo>
                  <a:lnTo>
                    <a:pt x="207" y="92"/>
                  </a:lnTo>
                  <a:lnTo>
                    <a:pt x="212" y="75"/>
                  </a:lnTo>
                  <a:lnTo>
                    <a:pt x="216" y="48"/>
                  </a:lnTo>
                  <a:lnTo>
                    <a:pt x="212" y="23"/>
                  </a:lnTo>
                  <a:lnTo>
                    <a:pt x="195" y="5"/>
                  </a:lnTo>
                  <a:close/>
                </a:path>
              </a:pathLst>
            </a:custGeom>
            <a:solidFill>
              <a:srgbClr val="540054">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85" name="Freeform 265">
              <a:extLst>
                <a:ext uri="{FF2B5EF4-FFF2-40B4-BE49-F238E27FC236}">
                  <a16:creationId xmlns:a16="http://schemas.microsoft.com/office/drawing/2014/main" id="{A37D3560-7B7C-4973-90F0-CEF3609444DB}"/>
                </a:ext>
              </a:extLst>
            </p:cNvPr>
            <p:cNvSpPr>
              <a:spLocks/>
            </p:cNvSpPr>
            <p:nvPr/>
          </p:nvSpPr>
          <p:spPr bwMode="auto">
            <a:xfrm>
              <a:off x="768" y="4151"/>
              <a:ext cx="43" cy="27"/>
            </a:xfrm>
            <a:custGeom>
              <a:avLst/>
              <a:gdLst>
                <a:gd name="T0" fmla="*/ 119 w 127"/>
                <a:gd name="T1" fmla="*/ 0 h 83"/>
                <a:gd name="T2" fmla="*/ 123 w 127"/>
                <a:gd name="T3" fmla="*/ 6 h 83"/>
                <a:gd name="T4" fmla="*/ 122 w 127"/>
                <a:gd name="T5" fmla="*/ 10 h 83"/>
                <a:gd name="T6" fmla="*/ 117 w 127"/>
                <a:gd name="T7" fmla="*/ 13 h 83"/>
                <a:gd name="T8" fmla="*/ 109 w 127"/>
                <a:gd name="T9" fmla="*/ 14 h 83"/>
                <a:gd name="T10" fmla="*/ 103 w 127"/>
                <a:gd name="T11" fmla="*/ 14 h 83"/>
                <a:gd name="T12" fmla="*/ 100 w 127"/>
                <a:gd name="T13" fmla="*/ 11 h 83"/>
                <a:gd name="T14" fmla="*/ 99 w 127"/>
                <a:gd name="T15" fmla="*/ 8 h 83"/>
                <a:gd name="T16" fmla="*/ 98 w 127"/>
                <a:gd name="T17" fmla="*/ 4 h 83"/>
                <a:gd name="T18" fmla="*/ 98 w 127"/>
                <a:gd name="T19" fmla="*/ 9 h 83"/>
                <a:gd name="T20" fmla="*/ 95 w 127"/>
                <a:gd name="T21" fmla="*/ 14 h 83"/>
                <a:gd name="T22" fmla="*/ 90 w 127"/>
                <a:gd name="T23" fmla="*/ 18 h 83"/>
                <a:gd name="T24" fmla="*/ 85 w 127"/>
                <a:gd name="T25" fmla="*/ 20 h 83"/>
                <a:gd name="T26" fmla="*/ 82 w 127"/>
                <a:gd name="T27" fmla="*/ 20 h 83"/>
                <a:gd name="T28" fmla="*/ 79 w 127"/>
                <a:gd name="T29" fmla="*/ 16 h 83"/>
                <a:gd name="T30" fmla="*/ 78 w 127"/>
                <a:gd name="T31" fmla="*/ 11 h 83"/>
                <a:gd name="T32" fmla="*/ 75 w 127"/>
                <a:gd name="T33" fmla="*/ 6 h 83"/>
                <a:gd name="T34" fmla="*/ 74 w 127"/>
                <a:gd name="T35" fmla="*/ 13 h 83"/>
                <a:gd name="T36" fmla="*/ 70 w 127"/>
                <a:gd name="T37" fmla="*/ 19 h 83"/>
                <a:gd name="T38" fmla="*/ 64 w 127"/>
                <a:gd name="T39" fmla="*/ 25 h 83"/>
                <a:gd name="T40" fmla="*/ 59 w 127"/>
                <a:gd name="T41" fmla="*/ 29 h 83"/>
                <a:gd name="T42" fmla="*/ 55 w 127"/>
                <a:gd name="T43" fmla="*/ 30 h 83"/>
                <a:gd name="T44" fmla="*/ 53 w 127"/>
                <a:gd name="T45" fmla="*/ 28 h 83"/>
                <a:gd name="T46" fmla="*/ 51 w 127"/>
                <a:gd name="T47" fmla="*/ 24 h 83"/>
                <a:gd name="T48" fmla="*/ 49 w 127"/>
                <a:gd name="T49" fmla="*/ 19 h 83"/>
                <a:gd name="T50" fmla="*/ 48 w 127"/>
                <a:gd name="T51" fmla="*/ 24 h 83"/>
                <a:gd name="T52" fmla="*/ 45 w 127"/>
                <a:gd name="T53" fmla="*/ 31 h 83"/>
                <a:gd name="T54" fmla="*/ 39 w 127"/>
                <a:gd name="T55" fmla="*/ 39 h 83"/>
                <a:gd name="T56" fmla="*/ 32 w 127"/>
                <a:gd name="T57" fmla="*/ 44 h 83"/>
                <a:gd name="T58" fmla="*/ 25 w 127"/>
                <a:gd name="T59" fmla="*/ 47 h 83"/>
                <a:gd name="T60" fmla="*/ 21 w 127"/>
                <a:gd name="T61" fmla="*/ 44 h 83"/>
                <a:gd name="T62" fmla="*/ 18 w 127"/>
                <a:gd name="T63" fmla="*/ 39 h 83"/>
                <a:gd name="T64" fmla="*/ 16 w 127"/>
                <a:gd name="T65" fmla="*/ 34 h 83"/>
                <a:gd name="T66" fmla="*/ 15 w 127"/>
                <a:gd name="T67" fmla="*/ 47 h 83"/>
                <a:gd name="T68" fmla="*/ 11 w 127"/>
                <a:gd name="T69" fmla="*/ 60 h 83"/>
                <a:gd name="T70" fmla="*/ 6 w 127"/>
                <a:gd name="T71" fmla="*/ 72 h 83"/>
                <a:gd name="T72" fmla="*/ 0 w 127"/>
                <a:gd name="T73" fmla="*/ 79 h 83"/>
                <a:gd name="T74" fmla="*/ 5 w 127"/>
                <a:gd name="T75" fmla="*/ 82 h 83"/>
                <a:gd name="T76" fmla="*/ 10 w 127"/>
                <a:gd name="T77" fmla="*/ 83 h 83"/>
                <a:gd name="T78" fmla="*/ 16 w 127"/>
                <a:gd name="T79" fmla="*/ 82 h 83"/>
                <a:gd name="T80" fmla="*/ 21 w 127"/>
                <a:gd name="T81" fmla="*/ 79 h 83"/>
                <a:gd name="T82" fmla="*/ 27 w 127"/>
                <a:gd name="T83" fmla="*/ 74 h 83"/>
                <a:gd name="T84" fmla="*/ 36 w 127"/>
                <a:gd name="T85" fmla="*/ 69 h 83"/>
                <a:gd name="T86" fmla="*/ 46 w 127"/>
                <a:gd name="T87" fmla="*/ 63 h 83"/>
                <a:gd name="T88" fmla="*/ 58 w 127"/>
                <a:gd name="T89" fmla="*/ 57 h 83"/>
                <a:gd name="T90" fmla="*/ 70 w 127"/>
                <a:gd name="T91" fmla="*/ 50 h 83"/>
                <a:gd name="T92" fmla="*/ 83 w 127"/>
                <a:gd name="T93" fmla="*/ 45 h 83"/>
                <a:gd name="T94" fmla="*/ 95 w 127"/>
                <a:gd name="T95" fmla="*/ 43 h 83"/>
                <a:gd name="T96" fmla="*/ 106 w 127"/>
                <a:gd name="T97" fmla="*/ 42 h 83"/>
                <a:gd name="T98" fmla="*/ 119 w 127"/>
                <a:gd name="T99" fmla="*/ 37 h 83"/>
                <a:gd name="T100" fmla="*/ 126 w 127"/>
                <a:gd name="T101" fmla="*/ 26 h 83"/>
                <a:gd name="T102" fmla="*/ 127 w 127"/>
                <a:gd name="T103" fmla="*/ 13 h 83"/>
                <a:gd name="T104" fmla="*/ 119 w 127"/>
                <a:gd name="T10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 h="83">
                  <a:moveTo>
                    <a:pt x="119" y="0"/>
                  </a:moveTo>
                  <a:lnTo>
                    <a:pt x="123" y="6"/>
                  </a:lnTo>
                  <a:lnTo>
                    <a:pt x="122" y="10"/>
                  </a:lnTo>
                  <a:lnTo>
                    <a:pt x="117" y="13"/>
                  </a:lnTo>
                  <a:lnTo>
                    <a:pt x="109" y="14"/>
                  </a:lnTo>
                  <a:lnTo>
                    <a:pt x="103" y="14"/>
                  </a:lnTo>
                  <a:lnTo>
                    <a:pt x="100" y="11"/>
                  </a:lnTo>
                  <a:lnTo>
                    <a:pt x="99" y="8"/>
                  </a:lnTo>
                  <a:lnTo>
                    <a:pt x="98" y="4"/>
                  </a:lnTo>
                  <a:lnTo>
                    <a:pt x="98" y="9"/>
                  </a:lnTo>
                  <a:lnTo>
                    <a:pt x="95" y="14"/>
                  </a:lnTo>
                  <a:lnTo>
                    <a:pt x="90" y="18"/>
                  </a:lnTo>
                  <a:lnTo>
                    <a:pt x="85" y="20"/>
                  </a:lnTo>
                  <a:lnTo>
                    <a:pt x="82" y="20"/>
                  </a:lnTo>
                  <a:lnTo>
                    <a:pt x="79" y="16"/>
                  </a:lnTo>
                  <a:lnTo>
                    <a:pt x="78" y="11"/>
                  </a:lnTo>
                  <a:lnTo>
                    <a:pt x="75" y="6"/>
                  </a:lnTo>
                  <a:lnTo>
                    <a:pt x="74" y="13"/>
                  </a:lnTo>
                  <a:lnTo>
                    <a:pt x="70" y="19"/>
                  </a:lnTo>
                  <a:lnTo>
                    <a:pt x="64" y="25"/>
                  </a:lnTo>
                  <a:lnTo>
                    <a:pt x="59" y="29"/>
                  </a:lnTo>
                  <a:lnTo>
                    <a:pt x="55" y="30"/>
                  </a:lnTo>
                  <a:lnTo>
                    <a:pt x="53" y="28"/>
                  </a:lnTo>
                  <a:lnTo>
                    <a:pt x="51" y="24"/>
                  </a:lnTo>
                  <a:lnTo>
                    <a:pt x="49" y="19"/>
                  </a:lnTo>
                  <a:lnTo>
                    <a:pt x="48" y="24"/>
                  </a:lnTo>
                  <a:lnTo>
                    <a:pt x="45" y="31"/>
                  </a:lnTo>
                  <a:lnTo>
                    <a:pt x="39" y="39"/>
                  </a:lnTo>
                  <a:lnTo>
                    <a:pt x="32" y="44"/>
                  </a:lnTo>
                  <a:lnTo>
                    <a:pt x="25" y="47"/>
                  </a:lnTo>
                  <a:lnTo>
                    <a:pt x="21" y="44"/>
                  </a:lnTo>
                  <a:lnTo>
                    <a:pt x="18" y="39"/>
                  </a:lnTo>
                  <a:lnTo>
                    <a:pt x="16" y="34"/>
                  </a:lnTo>
                  <a:lnTo>
                    <a:pt x="15" y="47"/>
                  </a:lnTo>
                  <a:lnTo>
                    <a:pt x="11" y="60"/>
                  </a:lnTo>
                  <a:lnTo>
                    <a:pt x="6" y="72"/>
                  </a:lnTo>
                  <a:lnTo>
                    <a:pt x="0" y="79"/>
                  </a:lnTo>
                  <a:lnTo>
                    <a:pt x="5" y="82"/>
                  </a:lnTo>
                  <a:lnTo>
                    <a:pt x="10" y="83"/>
                  </a:lnTo>
                  <a:lnTo>
                    <a:pt x="16" y="82"/>
                  </a:lnTo>
                  <a:lnTo>
                    <a:pt x="21" y="79"/>
                  </a:lnTo>
                  <a:lnTo>
                    <a:pt x="27" y="74"/>
                  </a:lnTo>
                  <a:lnTo>
                    <a:pt x="36" y="69"/>
                  </a:lnTo>
                  <a:lnTo>
                    <a:pt x="46" y="63"/>
                  </a:lnTo>
                  <a:lnTo>
                    <a:pt x="58" y="57"/>
                  </a:lnTo>
                  <a:lnTo>
                    <a:pt x="70" y="50"/>
                  </a:lnTo>
                  <a:lnTo>
                    <a:pt x="83" y="45"/>
                  </a:lnTo>
                  <a:lnTo>
                    <a:pt x="95" y="43"/>
                  </a:lnTo>
                  <a:lnTo>
                    <a:pt x="106" y="42"/>
                  </a:lnTo>
                  <a:lnTo>
                    <a:pt x="119" y="37"/>
                  </a:lnTo>
                  <a:lnTo>
                    <a:pt x="126" y="26"/>
                  </a:lnTo>
                  <a:lnTo>
                    <a:pt x="127" y="13"/>
                  </a:lnTo>
                  <a:lnTo>
                    <a:pt x="119" y="0"/>
                  </a:lnTo>
                  <a:close/>
                </a:path>
              </a:pathLst>
            </a:custGeom>
            <a:solidFill>
              <a:srgbClr val="540054">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86" name="Freeform 266">
              <a:extLst>
                <a:ext uri="{FF2B5EF4-FFF2-40B4-BE49-F238E27FC236}">
                  <a16:creationId xmlns:a16="http://schemas.microsoft.com/office/drawing/2014/main" id="{B8B2DF4E-530B-4FAA-B097-37D617136E09}"/>
                </a:ext>
              </a:extLst>
            </p:cNvPr>
            <p:cNvSpPr>
              <a:spLocks/>
            </p:cNvSpPr>
            <p:nvPr/>
          </p:nvSpPr>
          <p:spPr bwMode="auto">
            <a:xfrm>
              <a:off x="764" y="4148"/>
              <a:ext cx="45" cy="29"/>
            </a:xfrm>
            <a:custGeom>
              <a:avLst/>
              <a:gdLst>
                <a:gd name="T0" fmla="*/ 30 w 137"/>
                <a:gd name="T1" fmla="*/ 43 h 88"/>
                <a:gd name="T2" fmla="*/ 32 w 137"/>
                <a:gd name="T3" fmla="*/ 48 h 88"/>
                <a:gd name="T4" fmla="*/ 35 w 137"/>
                <a:gd name="T5" fmla="*/ 53 h 88"/>
                <a:gd name="T6" fmla="*/ 39 w 137"/>
                <a:gd name="T7" fmla="*/ 56 h 88"/>
                <a:gd name="T8" fmla="*/ 46 w 137"/>
                <a:gd name="T9" fmla="*/ 53 h 88"/>
                <a:gd name="T10" fmla="*/ 53 w 137"/>
                <a:gd name="T11" fmla="*/ 48 h 88"/>
                <a:gd name="T12" fmla="*/ 59 w 137"/>
                <a:gd name="T13" fmla="*/ 40 h 88"/>
                <a:gd name="T14" fmla="*/ 62 w 137"/>
                <a:gd name="T15" fmla="*/ 33 h 88"/>
                <a:gd name="T16" fmla="*/ 63 w 137"/>
                <a:gd name="T17" fmla="*/ 28 h 88"/>
                <a:gd name="T18" fmla="*/ 65 w 137"/>
                <a:gd name="T19" fmla="*/ 33 h 88"/>
                <a:gd name="T20" fmla="*/ 67 w 137"/>
                <a:gd name="T21" fmla="*/ 37 h 88"/>
                <a:gd name="T22" fmla="*/ 69 w 137"/>
                <a:gd name="T23" fmla="*/ 39 h 88"/>
                <a:gd name="T24" fmla="*/ 73 w 137"/>
                <a:gd name="T25" fmla="*/ 38 h 88"/>
                <a:gd name="T26" fmla="*/ 78 w 137"/>
                <a:gd name="T27" fmla="*/ 34 h 88"/>
                <a:gd name="T28" fmla="*/ 84 w 137"/>
                <a:gd name="T29" fmla="*/ 28 h 88"/>
                <a:gd name="T30" fmla="*/ 88 w 137"/>
                <a:gd name="T31" fmla="*/ 22 h 88"/>
                <a:gd name="T32" fmla="*/ 89 w 137"/>
                <a:gd name="T33" fmla="*/ 15 h 88"/>
                <a:gd name="T34" fmla="*/ 92 w 137"/>
                <a:gd name="T35" fmla="*/ 20 h 88"/>
                <a:gd name="T36" fmla="*/ 93 w 137"/>
                <a:gd name="T37" fmla="*/ 25 h 88"/>
                <a:gd name="T38" fmla="*/ 96 w 137"/>
                <a:gd name="T39" fmla="*/ 29 h 88"/>
                <a:gd name="T40" fmla="*/ 99 w 137"/>
                <a:gd name="T41" fmla="*/ 29 h 88"/>
                <a:gd name="T42" fmla="*/ 104 w 137"/>
                <a:gd name="T43" fmla="*/ 27 h 88"/>
                <a:gd name="T44" fmla="*/ 109 w 137"/>
                <a:gd name="T45" fmla="*/ 23 h 88"/>
                <a:gd name="T46" fmla="*/ 112 w 137"/>
                <a:gd name="T47" fmla="*/ 18 h 88"/>
                <a:gd name="T48" fmla="*/ 112 w 137"/>
                <a:gd name="T49" fmla="*/ 13 h 88"/>
                <a:gd name="T50" fmla="*/ 113 w 137"/>
                <a:gd name="T51" fmla="*/ 17 h 88"/>
                <a:gd name="T52" fmla="*/ 114 w 137"/>
                <a:gd name="T53" fmla="*/ 20 h 88"/>
                <a:gd name="T54" fmla="*/ 117 w 137"/>
                <a:gd name="T55" fmla="*/ 23 h 88"/>
                <a:gd name="T56" fmla="*/ 123 w 137"/>
                <a:gd name="T57" fmla="*/ 23 h 88"/>
                <a:gd name="T58" fmla="*/ 131 w 137"/>
                <a:gd name="T59" fmla="*/ 22 h 88"/>
                <a:gd name="T60" fmla="*/ 136 w 137"/>
                <a:gd name="T61" fmla="*/ 19 h 88"/>
                <a:gd name="T62" fmla="*/ 137 w 137"/>
                <a:gd name="T63" fmla="*/ 15 h 88"/>
                <a:gd name="T64" fmla="*/ 133 w 137"/>
                <a:gd name="T65" fmla="*/ 9 h 88"/>
                <a:gd name="T66" fmla="*/ 130 w 137"/>
                <a:gd name="T67" fmla="*/ 6 h 88"/>
                <a:gd name="T68" fmla="*/ 123 w 137"/>
                <a:gd name="T69" fmla="*/ 4 h 88"/>
                <a:gd name="T70" fmla="*/ 116 w 137"/>
                <a:gd name="T71" fmla="*/ 1 h 88"/>
                <a:gd name="T72" fmla="*/ 108 w 137"/>
                <a:gd name="T73" fmla="*/ 0 h 88"/>
                <a:gd name="T74" fmla="*/ 98 w 137"/>
                <a:gd name="T75" fmla="*/ 1 h 88"/>
                <a:gd name="T76" fmla="*/ 87 w 137"/>
                <a:gd name="T77" fmla="*/ 3 h 88"/>
                <a:gd name="T78" fmla="*/ 73 w 137"/>
                <a:gd name="T79" fmla="*/ 6 h 88"/>
                <a:gd name="T80" fmla="*/ 58 w 137"/>
                <a:gd name="T81" fmla="*/ 11 h 88"/>
                <a:gd name="T82" fmla="*/ 43 w 137"/>
                <a:gd name="T83" fmla="*/ 19 h 88"/>
                <a:gd name="T84" fmla="*/ 30 w 137"/>
                <a:gd name="T85" fmla="*/ 27 h 88"/>
                <a:gd name="T86" fmla="*/ 19 w 137"/>
                <a:gd name="T87" fmla="*/ 35 h 88"/>
                <a:gd name="T88" fmla="*/ 11 w 137"/>
                <a:gd name="T89" fmla="*/ 44 h 88"/>
                <a:gd name="T90" fmla="*/ 5 w 137"/>
                <a:gd name="T91" fmla="*/ 53 h 88"/>
                <a:gd name="T92" fmla="*/ 1 w 137"/>
                <a:gd name="T93" fmla="*/ 61 h 88"/>
                <a:gd name="T94" fmla="*/ 0 w 137"/>
                <a:gd name="T95" fmla="*/ 68 h 88"/>
                <a:gd name="T96" fmla="*/ 2 w 137"/>
                <a:gd name="T97" fmla="*/ 75 h 88"/>
                <a:gd name="T98" fmla="*/ 5 w 137"/>
                <a:gd name="T99" fmla="*/ 78 h 88"/>
                <a:gd name="T100" fmla="*/ 7 w 137"/>
                <a:gd name="T101" fmla="*/ 82 h 88"/>
                <a:gd name="T102" fmla="*/ 11 w 137"/>
                <a:gd name="T103" fmla="*/ 86 h 88"/>
                <a:gd name="T104" fmla="*/ 14 w 137"/>
                <a:gd name="T105" fmla="*/ 88 h 88"/>
                <a:gd name="T106" fmla="*/ 20 w 137"/>
                <a:gd name="T107" fmla="*/ 81 h 88"/>
                <a:gd name="T108" fmla="*/ 25 w 137"/>
                <a:gd name="T109" fmla="*/ 69 h 88"/>
                <a:gd name="T110" fmla="*/ 29 w 137"/>
                <a:gd name="T111" fmla="*/ 56 h 88"/>
                <a:gd name="T112" fmla="*/ 30 w 137"/>
                <a:gd name="T113" fmla="*/ 4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 h="88">
                  <a:moveTo>
                    <a:pt x="30" y="43"/>
                  </a:moveTo>
                  <a:lnTo>
                    <a:pt x="32" y="48"/>
                  </a:lnTo>
                  <a:lnTo>
                    <a:pt x="35" y="53"/>
                  </a:lnTo>
                  <a:lnTo>
                    <a:pt x="39" y="56"/>
                  </a:lnTo>
                  <a:lnTo>
                    <a:pt x="46" y="53"/>
                  </a:lnTo>
                  <a:lnTo>
                    <a:pt x="53" y="48"/>
                  </a:lnTo>
                  <a:lnTo>
                    <a:pt x="59" y="40"/>
                  </a:lnTo>
                  <a:lnTo>
                    <a:pt x="62" y="33"/>
                  </a:lnTo>
                  <a:lnTo>
                    <a:pt x="63" y="28"/>
                  </a:lnTo>
                  <a:lnTo>
                    <a:pt x="65" y="33"/>
                  </a:lnTo>
                  <a:lnTo>
                    <a:pt x="67" y="37"/>
                  </a:lnTo>
                  <a:lnTo>
                    <a:pt x="69" y="39"/>
                  </a:lnTo>
                  <a:lnTo>
                    <a:pt x="73" y="38"/>
                  </a:lnTo>
                  <a:lnTo>
                    <a:pt x="78" y="34"/>
                  </a:lnTo>
                  <a:lnTo>
                    <a:pt x="84" y="28"/>
                  </a:lnTo>
                  <a:lnTo>
                    <a:pt x="88" y="22"/>
                  </a:lnTo>
                  <a:lnTo>
                    <a:pt x="89" y="15"/>
                  </a:lnTo>
                  <a:lnTo>
                    <a:pt x="92" y="20"/>
                  </a:lnTo>
                  <a:lnTo>
                    <a:pt x="93" y="25"/>
                  </a:lnTo>
                  <a:lnTo>
                    <a:pt x="96" y="29"/>
                  </a:lnTo>
                  <a:lnTo>
                    <a:pt x="99" y="29"/>
                  </a:lnTo>
                  <a:lnTo>
                    <a:pt x="104" y="27"/>
                  </a:lnTo>
                  <a:lnTo>
                    <a:pt x="109" y="23"/>
                  </a:lnTo>
                  <a:lnTo>
                    <a:pt x="112" y="18"/>
                  </a:lnTo>
                  <a:lnTo>
                    <a:pt x="112" y="13"/>
                  </a:lnTo>
                  <a:lnTo>
                    <a:pt x="113" y="17"/>
                  </a:lnTo>
                  <a:lnTo>
                    <a:pt x="114" y="20"/>
                  </a:lnTo>
                  <a:lnTo>
                    <a:pt x="117" y="23"/>
                  </a:lnTo>
                  <a:lnTo>
                    <a:pt x="123" y="23"/>
                  </a:lnTo>
                  <a:lnTo>
                    <a:pt x="131" y="22"/>
                  </a:lnTo>
                  <a:lnTo>
                    <a:pt x="136" y="19"/>
                  </a:lnTo>
                  <a:lnTo>
                    <a:pt x="137" y="15"/>
                  </a:lnTo>
                  <a:lnTo>
                    <a:pt x="133" y="9"/>
                  </a:lnTo>
                  <a:lnTo>
                    <a:pt x="130" y="6"/>
                  </a:lnTo>
                  <a:lnTo>
                    <a:pt x="123" y="4"/>
                  </a:lnTo>
                  <a:lnTo>
                    <a:pt x="116" y="1"/>
                  </a:lnTo>
                  <a:lnTo>
                    <a:pt x="108" y="0"/>
                  </a:lnTo>
                  <a:lnTo>
                    <a:pt x="98" y="1"/>
                  </a:lnTo>
                  <a:lnTo>
                    <a:pt x="87" y="3"/>
                  </a:lnTo>
                  <a:lnTo>
                    <a:pt x="73" y="6"/>
                  </a:lnTo>
                  <a:lnTo>
                    <a:pt x="58" y="11"/>
                  </a:lnTo>
                  <a:lnTo>
                    <a:pt x="43" y="19"/>
                  </a:lnTo>
                  <a:lnTo>
                    <a:pt x="30" y="27"/>
                  </a:lnTo>
                  <a:lnTo>
                    <a:pt x="19" y="35"/>
                  </a:lnTo>
                  <a:lnTo>
                    <a:pt x="11" y="44"/>
                  </a:lnTo>
                  <a:lnTo>
                    <a:pt x="5" y="53"/>
                  </a:lnTo>
                  <a:lnTo>
                    <a:pt x="1" y="61"/>
                  </a:lnTo>
                  <a:lnTo>
                    <a:pt x="0" y="68"/>
                  </a:lnTo>
                  <a:lnTo>
                    <a:pt x="2" y="75"/>
                  </a:lnTo>
                  <a:lnTo>
                    <a:pt x="5" y="78"/>
                  </a:lnTo>
                  <a:lnTo>
                    <a:pt x="7" y="82"/>
                  </a:lnTo>
                  <a:lnTo>
                    <a:pt x="11" y="86"/>
                  </a:lnTo>
                  <a:lnTo>
                    <a:pt x="14" y="88"/>
                  </a:lnTo>
                  <a:lnTo>
                    <a:pt x="20" y="81"/>
                  </a:lnTo>
                  <a:lnTo>
                    <a:pt x="25" y="69"/>
                  </a:lnTo>
                  <a:lnTo>
                    <a:pt x="29" y="56"/>
                  </a:lnTo>
                  <a:lnTo>
                    <a:pt x="30" y="43"/>
                  </a:lnTo>
                  <a:close/>
                </a:path>
              </a:pathLst>
            </a:custGeom>
            <a:solidFill>
              <a:srgbClr val="540054">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87" name="Freeform 267">
              <a:extLst>
                <a:ext uri="{FF2B5EF4-FFF2-40B4-BE49-F238E27FC236}">
                  <a16:creationId xmlns:a16="http://schemas.microsoft.com/office/drawing/2014/main" id="{0AE3DC6E-785F-4620-B1C5-0B42A6073368}"/>
                </a:ext>
              </a:extLst>
            </p:cNvPr>
            <p:cNvSpPr>
              <a:spLocks/>
            </p:cNvSpPr>
            <p:nvPr/>
          </p:nvSpPr>
          <p:spPr bwMode="auto">
            <a:xfrm>
              <a:off x="770" y="4161"/>
              <a:ext cx="45" cy="22"/>
            </a:xfrm>
            <a:custGeom>
              <a:avLst/>
              <a:gdLst>
                <a:gd name="T0" fmla="*/ 130 w 135"/>
                <a:gd name="T1" fmla="*/ 2 h 67"/>
                <a:gd name="T2" fmla="*/ 132 w 135"/>
                <a:gd name="T3" fmla="*/ 9 h 67"/>
                <a:gd name="T4" fmla="*/ 131 w 135"/>
                <a:gd name="T5" fmla="*/ 13 h 67"/>
                <a:gd name="T6" fmla="*/ 127 w 135"/>
                <a:gd name="T7" fmla="*/ 16 h 67"/>
                <a:gd name="T8" fmla="*/ 119 w 135"/>
                <a:gd name="T9" fmla="*/ 17 h 67"/>
                <a:gd name="T10" fmla="*/ 113 w 135"/>
                <a:gd name="T11" fmla="*/ 16 h 67"/>
                <a:gd name="T12" fmla="*/ 111 w 135"/>
                <a:gd name="T13" fmla="*/ 13 h 67"/>
                <a:gd name="T14" fmla="*/ 109 w 135"/>
                <a:gd name="T15" fmla="*/ 11 h 67"/>
                <a:gd name="T16" fmla="*/ 109 w 135"/>
                <a:gd name="T17" fmla="*/ 6 h 67"/>
                <a:gd name="T18" fmla="*/ 108 w 135"/>
                <a:gd name="T19" fmla="*/ 9 h 67"/>
                <a:gd name="T20" fmla="*/ 104 w 135"/>
                <a:gd name="T21" fmla="*/ 14 h 67"/>
                <a:gd name="T22" fmla="*/ 99 w 135"/>
                <a:gd name="T23" fmla="*/ 18 h 67"/>
                <a:gd name="T24" fmla="*/ 93 w 135"/>
                <a:gd name="T25" fmla="*/ 19 h 67"/>
                <a:gd name="T26" fmla="*/ 89 w 135"/>
                <a:gd name="T27" fmla="*/ 18 h 67"/>
                <a:gd name="T28" fmla="*/ 87 w 135"/>
                <a:gd name="T29" fmla="*/ 13 h 67"/>
                <a:gd name="T30" fmla="*/ 85 w 135"/>
                <a:gd name="T31" fmla="*/ 7 h 67"/>
                <a:gd name="T32" fmla="*/ 83 w 135"/>
                <a:gd name="T33" fmla="*/ 0 h 67"/>
                <a:gd name="T34" fmla="*/ 80 w 135"/>
                <a:gd name="T35" fmla="*/ 7 h 67"/>
                <a:gd name="T36" fmla="*/ 75 w 135"/>
                <a:gd name="T37" fmla="*/ 12 h 67"/>
                <a:gd name="T38" fmla="*/ 69 w 135"/>
                <a:gd name="T39" fmla="*/ 17 h 67"/>
                <a:gd name="T40" fmla="*/ 63 w 135"/>
                <a:gd name="T41" fmla="*/ 21 h 67"/>
                <a:gd name="T42" fmla="*/ 58 w 135"/>
                <a:gd name="T43" fmla="*/ 22 h 67"/>
                <a:gd name="T44" fmla="*/ 56 w 135"/>
                <a:gd name="T45" fmla="*/ 18 h 67"/>
                <a:gd name="T46" fmla="*/ 56 w 135"/>
                <a:gd name="T47" fmla="*/ 14 h 67"/>
                <a:gd name="T48" fmla="*/ 54 w 135"/>
                <a:gd name="T49" fmla="*/ 9 h 67"/>
                <a:gd name="T50" fmla="*/ 53 w 135"/>
                <a:gd name="T51" fmla="*/ 14 h 67"/>
                <a:gd name="T52" fmla="*/ 49 w 135"/>
                <a:gd name="T53" fmla="*/ 21 h 67"/>
                <a:gd name="T54" fmla="*/ 41 w 135"/>
                <a:gd name="T55" fmla="*/ 27 h 67"/>
                <a:gd name="T56" fmla="*/ 35 w 135"/>
                <a:gd name="T57" fmla="*/ 31 h 67"/>
                <a:gd name="T58" fmla="*/ 26 w 135"/>
                <a:gd name="T59" fmla="*/ 32 h 67"/>
                <a:gd name="T60" fmla="*/ 24 w 135"/>
                <a:gd name="T61" fmla="*/ 29 h 67"/>
                <a:gd name="T62" fmla="*/ 21 w 135"/>
                <a:gd name="T63" fmla="*/ 24 h 67"/>
                <a:gd name="T64" fmla="*/ 20 w 135"/>
                <a:gd name="T65" fmla="*/ 19 h 67"/>
                <a:gd name="T66" fmla="*/ 16 w 135"/>
                <a:gd name="T67" fmla="*/ 37 h 67"/>
                <a:gd name="T68" fmla="*/ 11 w 135"/>
                <a:gd name="T69" fmla="*/ 51 h 67"/>
                <a:gd name="T70" fmla="*/ 6 w 135"/>
                <a:gd name="T71" fmla="*/ 60 h 67"/>
                <a:gd name="T72" fmla="*/ 0 w 135"/>
                <a:gd name="T73" fmla="*/ 63 h 67"/>
                <a:gd name="T74" fmla="*/ 3 w 135"/>
                <a:gd name="T75" fmla="*/ 66 h 67"/>
                <a:gd name="T76" fmla="*/ 8 w 135"/>
                <a:gd name="T77" fmla="*/ 67 h 67"/>
                <a:gd name="T78" fmla="*/ 15 w 135"/>
                <a:gd name="T79" fmla="*/ 67 h 67"/>
                <a:gd name="T80" fmla="*/ 20 w 135"/>
                <a:gd name="T81" fmla="*/ 65 h 67"/>
                <a:gd name="T82" fmla="*/ 26 w 135"/>
                <a:gd name="T83" fmla="*/ 61 h 67"/>
                <a:gd name="T84" fmla="*/ 36 w 135"/>
                <a:gd name="T85" fmla="*/ 57 h 67"/>
                <a:gd name="T86" fmla="*/ 48 w 135"/>
                <a:gd name="T87" fmla="*/ 52 h 67"/>
                <a:gd name="T88" fmla="*/ 60 w 135"/>
                <a:gd name="T89" fmla="*/ 47 h 67"/>
                <a:gd name="T90" fmla="*/ 73 w 135"/>
                <a:gd name="T91" fmla="*/ 43 h 67"/>
                <a:gd name="T92" fmla="*/ 85 w 135"/>
                <a:gd name="T93" fmla="*/ 41 h 67"/>
                <a:gd name="T94" fmla="*/ 98 w 135"/>
                <a:gd name="T95" fmla="*/ 40 h 67"/>
                <a:gd name="T96" fmla="*/ 108 w 135"/>
                <a:gd name="T97" fmla="*/ 41 h 67"/>
                <a:gd name="T98" fmla="*/ 122 w 135"/>
                <a:gd name="T99" fmla="*/ 38 h 67"/>
                <a:gd name="T100" fmla="*/ 132 w 135"/>
                <a:gd name="T101" fmla="*/ 28 h 67"/>
                <a:gd name="T102" fmla="*/ 135 w 135"/>
                <a:gd name="T103" fmla="*/ 14 h 67"/>
                <a:gd name="T104" fmla="*/ 130 w 135"/>
                <a:gd name="T105" fmla="*/ 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5" h="67">
                  <a:moveTo>
                    <a:pt x="130" y="2"/>
                  </a:moveTo>
                  <a:lnTo>
                    <a:pt x="132" y="9"/>
                  </a:lnTo>
                  <a:lnTo>
                    <a:pt x="131" y="13"/>
                  </a:lnTo>
                  <a:lnTo>
                    <a:pt x="127" y="16"/>
                  </a:lnTo>
                  <a:lnTo>
                    <a:pt x="119" y="17"/>
                  </a:lnTo>
                  <a:lnTo>
                    <a:pt x="113" y="16"/>
                  </a:lnTo>
                  <a:lnTo>
                    <a:pt x="111" y="13"/>
                  </a:lnTo>
                  <a:lnTo>
                    <a:pt x="109" y="11"/>
                  </a:lnTo>
                  <a:lnTo>
                    <a:pt x="109" y="6"/>
                  </a:lnTo>
                  <a:lnTo>
                    <a:pt x="108" y="9"/>
                  </a:lnTo>
                  <a:lnTo>
                    <a:pt x="104" y="14"/>
                  </a:lnTo>
                  <a:lnTo>
                    <a:pt x="99" y="18"/>
                  </a:lnTo>
                  <a:lnTo>
                    <a:pt x="93" y="19"/>
                  </a:lnTo>
                  <a:lnTo>
                    <a:pt x="89" y="18"/>
                  </a:lnTo>
                  <a:lnTo>
                    <a:pt x="87" y="13"/>
                  </a:lnTo>
                  <a:lnTo>
                    <a:pt x="85" y="7"/>
                  </a:lnTo>
                  <a:lnTo>
                    <a:pt x="83" y="0"/>
                  </a:lnTo>
                  <a:lnTo>
                    <a:pt x="80" y="7"/>
                  </a:lnTo>
                  <a:lnTo>
                    <a:pt x="75" y="12"/>
                  </a:lnTo>
                  <a:lnTo>
                    <a:pt x="69" y="17"/>
                  </a:lnTo>
                  <a:lnTo>
                    <a:pt x="63" y="21"/>
                  </a:lnTo>
                  <a:lnTo>
                    <a:pt x="58" y="22"/>
                  </a:lnTo>
                  <a:lnTo>
                    <a:pt x="56" y="18"/>
                  </a:lnTo>
                  <a:lnTo>
                    <a:pt x="56" y="14"/>
                  </a:lnTo>
                  <a:lnTo>
                    <a:pt x="54" y="9"/>
                  </a:lnTo>
                  <a:lnTo>
                    <a:pt x="53" y="14"/>
                  </a:lnTo>
                  <a:lnTo>
                    <a:pt x="49" y="21"/>
                  </a:lnTo>
                  <a:lnTo>
                    <a:pt x="41" y="27"/>
                  </a:lnTo>
                  <a:lnTo>
                    <a:pt x="35" y="31"/>
                  </a:lnTo>
                  <a:lnTo>
                    <a:pt x="26" y="32"/>
                  </a:lnTo>
                  <a:lnTo>
                    <a:pt x="24" y="29"/>
                  </a:lnTo>
                  <a:lnTo>
                    <a:pt x="21" y="24"/>
                  </a:lnTo>
                  <a:lnTo>
                    <a:pt x="20" y="19"/>
                  </a:lnTo>
                  <a:lnTo>
                    <a:pt x="16" y="37"/>
                  </a:lnTo>
                  <a:lnTo>
                    <a:pt x="11" y="51"/>
                  </a:lnTo>
                  <a:lnTo>
                    <a:pt x="6" y="60"/>
                  </a:lnTo>
                  <a:lnTo>
                    <a:pt x="0" y="63"/>
                  </a:lnTo>
                  <a:lnTo>
                    <a:pt x="3" y="66"/>
                  </a:lnTo>
                  <a:lnTo>
                    <a:pt x="8" y="67"/>
                  </a:lnTo>
                  <a:lnTo>
                    <a:pt x="15" y="67"/>
                  </a:lnTo>
                  <a:lnTo>
                    <a:pt x="20" y="65"/>
                  </a:lnTo>
                  <a:lnTo>
                    <a:pt x="26" y="61"/>
                  </a:lnTo>
                  <a:lnTo>
                    <a:pt x="36" y="57"/>
                  </a:lnTo>
                  <a:lnTo>
                    <a:pt x="48" y="52"/>
                  </a:lnTo>
                  <a:lnTo>
                    <a:pt x="60" y="47"/>
                  </a:lnTo>
                  <a:lnTo>
                    <a:pt x="73" y="43"/>
                  </a:lnTo>
                  <a:lnTo>
                    <a:pt x="85" y="41"/>
                  </a:lnTo>
                  <a:lnTo>
                    <a:pt x="98" y="40"/>
                  </a:lnTo>
                  <a:lnTo>
                    <a:pt x="108" y="41"/>
                  </a:lnTo>
                  <a:lnTo>
                    <a:pt x="122" y="38"/>
                  </a:lnTo>
                  <a:lnTo>
                    <a:pt x="132" y="28"/>
                  </a:lnTo>
                  <a:lnTo>
                    <a:pt x="135" y="14"/>
                  </a:lnTo>
                  <a:lnTo>
                    <a:pt x="130" y="2"/>
                  </a:lnTo>
                  <a:close/>
                </a:path>
              </a:pathLst>
            </a:custGeom>
            <a:solidFill>
              <a:srgbClr val="540054">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88" name="Freeform 268">
              <a:extLst>
                <a:ext uri="{FF2B5EF4-FFF2-40B4-BE49-F238E27FC236}">
                  <a16:creationId xmlns:a16="http://schemas.microsoft.com/office/drawing/2014/main" id="{E628E0A4-39BF-45A3-A433-A40B3770B6D8}"/>
                </a:ext>
              </a:extLst>
            </p:cNvPr>
            <p:cNvSpPr>
              <a:spLocks/>
            </p:cNvSpPr>
            <p:nvPr/>
          </p:nvSpPr>
          <p:spPr bwMode="auto">
            <a:xfrm>
              <a:off x="766" y="4157"/>
              <a:ext cx="48" cy="25"/>
            </a:xfrm>
            <a:custGeom>
              <a:avLst/>
              <a:gdLst>
                <a:gd name="T0" fmla="*/ 32 w 144"/>
                <a:gd name="T1" fmla="*/ 31 h 75"/>
                <a:gd name="T2" fmla="*/ 33 w 144"/>
                <a:gd name="T3" fmla="*/ 36 h 75"/>
                <a:gd name="T4" fmla="*/ 36 w 144"/>
                <a:gd name="T5" fmla="*/ 41 h 75"/>
                <a:gd name="T6" fmla="*/ 38 w 144"/>
                <a:gd name="T7" fmla="*/ 44 h 75"/>
                <a:gd name="T8" fmla="*/ 47 w 144"/>
                <a:gd name="T9" fmla="*/ 43 h 75"/>
                <a:gd name="T10" fmla="*/ 53 w 144"/>
                <a:gd name="T11" fmla="*/ 39 h 75"/>
                <a:gd name="T12" fmla="*/ 61 w 144"/>
                <a:gd name="T13" fmla="*/ 33 h 75"/>
                <a:gd name="T14" fmla="*/ 65 w 144"/>
                <a:gd name="T15" fmla="*/ 26 h 75"/>
                <a:gd name="T16" fmla="*/ 66 w 144"/>
                <a:gd name="T17" fmla="*/ 21 h 75"/>
                <a:gd name="T18" fmla="*/ 68 w 144"/>
                <a:gd name="T19" fmla="*/ 26 h 75"/>
                <a:gd name="T20" fmla="*/ 68 w 144"/>
                <a:gd name="T21" fmla="*/ 30 h 75"/>
                <a:gd name="T22" fmla="*/ 70 w 144"/>
                <a:gd name="T23" fmla="*/ 34 h 75"/>
                <a:gd name="T24" fmla="*/ 75 w 144"/>
                <a:gd name="T25" fmla="*/ 33 h 75"/>
                <a:gd name="T26" fmla="*/ 81 w 144"/>
                <a:gd name="T27" fmla="*/ 29 h 75"/>
                <a:gd name="T28" fmla="*/ 87 w 144"/>
                <a:gd name="T29" fmla="*/ 24 h 75"/>
                <a:gd name="T30" fmla="*/ 92 w 144"/>
                <a:gd name="T31" fmla="*/ 19 h 75"/>
                <a:gd name="T32" fmla="*/ 95 w 144"/>
                <a:gd name="T33" fmla="*/ 12 h 75"/>
                <a:gd name="T34" fmla="*/ 97 w 144"/>
                <a:gd name="T35" fmla="*/ 19 h 75"/>
                <a:gd name="T36" fmla="*/ 99 w 144"/>
                <a:gd name="T37" fmla="*/ 25 h 75"/>
                <a:gd name="T38" fmla="*/ 101 w 144"/>
                <a:gd name="T39" fmla="*/ 30 h 75"/>
                <a:gd name="T40" fmla="*/ 105 w 144"/>
                <a:gd name="T41" fmla="*/ 31 h 75"/>
                <a:gd name="T42" fmla="*/ 111 w 144"/>
                <a:gd name="T43" fmla="*/ 30 h 75"/>
                <a:gd name="T44" fmla="*/ 116 w 144"/>
                <a:gd name="T45" fmla="*/ 26 h 75"/>
                <a:gd name="T46" fmla="*/ 120 w 144"/>
                <a:gd name="T47" fmla="*/ 21 h 75"/>
                <a:gd name="T48" fmla="*/ 121 w 144"/>
                <a:gd name="T49" fmla="*/ 18 h 75"/>
                <a:gd name="T50" fmla="*/ 121 w 144"/>
                <a:gd name="T51" fmla="*/ 23 h 75"/>
                <a:gd name="T52" fmla="*/ 123 w 144"/>
                <a:gd name="T53" fmla="*/ 25 h 75"/>
                <a:gd name="T54" fmla="*/ 125 w 144"/>
                <a:gd name="T55" fmla="*/ 28 h 75"/>
                <a:gd name="T56" fmla="*/ 131 w 144"/>
                <a:gd name="T57" fmla="*/ 29 h 75"/>
                <a:gd name="T58" fmla="*/ 139 w 144"/>
                <a:gd name="T59" fmla="*/ 28 h 75"/>
                <a:gd name="T60" fmla="*/ 143 w 144"/>
                <a:gd name="T61" fmla="*/ 25 h 75"/>
                <a:gd name="T62" fmla="*/ 144 w 144"/>
                <a:gd name="T63" fmla="*/ 21 h 75"/>
                <a:gd name="T64" fmla="*/ 142 w 144"/>
                <a:gd name="T65" fmla="*/ 14 h 75"/>
                <a:gd name="T66" fmla="*/ 138 w 144"/>
                <a:gd name="T67" fmla="*/ 10 h 75"/>
                <a:gd name="T68" fmla="*/ 133 w 144"/>
                <a:gd name="T69" fmla="*/ 6 h 75"/>
                <a:gd name="T70" fmla="*/ 125 w 144"/>
                <a:gd name="T71" fmla="*/ 4 h 75"/>
                <a:gd name="T72" fmla="*/ 116 w 144"/>
                <a:gd name="T73" fmla="*/ 1 h 75"/>
                <a:gd name="T74" fmla="*/ 106 w 144"/>
                <a:gd name="T75" fmla="*/ 0 h 75"/>
                <a:gd name="T76" fmla="*/ 95 w 144"/>
                <a:gd name="T77" fmla="*/ 0 h 75"/>
                <a:gd name="T78" fmla="*/ 81 w 144"/>
                <a:gd name="T79" fmla="*/ 2 h 75"/>
                <a:gd name="T80" fmla="*/ 65 w 144"/>
                <a:gd name="T81" fmla="*/ 5 h 75"/>
                <a:gd name="T82" fmla="*/ 49 w 144"/>
                <a:gd name="T83" fmla="*/ 10 h 75"/>
                <a:gd name="T84" fmla="*/ 36 w 144"/>
                <a:gd name="T85" fmla="*/ 16 h 75"/>
                <a:gd name="T86" fmla="*/ 23 w 144"/>
                <a:gd name="T87" fmla="*/ 23 h 75"/>
                <a:gd name="T88" fmla="*/ 14 w 144"/>
                <a:gd name="T89" fmla="*/ 30 h 75"/>
                <a:gd name="T90" fmla="*/ 7 w 144"/>
                <a:gd name="T91" fmla="*/ 38 h 75"/>
                <a:gd name="T92" fmla="*/ 3 w 144"/>
                <a:gd name="T93" fmla="*/ 45 h 75"/>
                <a:gd name="T94" fmla="*/ 0 w 144"/>
                <a:gd name="T95" fmla="*/ 53 h 75"/>
                <a:gd name="T96" fmla="*/ 2 w 144"/>
                <a:gd name="T97" fmla="*/ 59 h 75"/>
                <a:gd name="T98" fmla="*/ 4 w 144"/>
                <a:gd name="T99" fmla="*/ 64 h 75"/>
                <a:gd name="T100" fmla="*/ 5 w 144"/>
                <a:gd name="T101" fmla="*/ 68 h 75"/>
                <a:gd name="T102" fmla="*/ 8 w 144"/>
                <a:gd name="T103" fmla="*/ 72 h 75"/>
                <a:gd name="T104" fmla="*/ 12 w 144"/>
                <a:gd name="T105" fmla="*/ 75 h 75"/>
                <a:gd name="T106" fmla="*/ 18 w 144"/>
                <a:gd name="T107" fmla="*/ 72 h 75"/>
                <a:gd name="T108" fmla="*/ 23 w 144"/>
                <a:gd name="T109" fmla="*/ 63 h 75"/>
                <a:gd name="T110" fmla="*/ 28 w 144"/>
                <a:gd name="T111" fmla="*/ 49 h 75"/>
                <a:gd name="T112" fmla="*/ 32 w 144"/>
                <a:gd name="T113" fmla="*/ 3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 h="75">
                  <a:moveTo>
                    <a:pt x="32" y="31"/>
                  </a:moveTo>
                  <a:lnTo>
                    <a:pt x="33" y="36"/>
                  </a:lnTo>
                  <a:lnTo>
                    <a:pt x="36" y="41"/>
                  </a:lnTo>
                  <a:lnTo>
                    <a:pt x="38" y="44"/>
                  </a:lnTo>
                  <a:lnTo>
                    <a:pt x="47" y="43"/>
                  </a:lnTo>
                  <a:lnTo>
                    <a:pt x="53" y="39"/>
                  </a:lnTo>
                  <a:lnTo>
                    <a:pt x="61" y="33"/>
                  </a:lnTo>
                  <a:lnTo>
                    <a:pt x="65" y="26"/>
                  </a:lnTo>
                  <a:lnTo>
                    <a:pt x="66" y="21"/>
                  </a:lnTo>
                  <a:lnTo>
                    <a:pt x="68" y="26"/>
                  </a:lnTo>
                  <a:lnTo>
                    <a:pt x="68" y="30"/>
                  </a:lnTo>
                  <a:lnTo>
                    <a:pt x="70" y="34"/>
                  </a:lnTo>
                  <a:lnTo>
                    <a:pt x="75" y="33"/>
                  </a:lnTo>
                  <a:lnTo>
                    <a:pt x="81" y="29"/>
                  </a:lnTo>
                  <a:lnTo>
                    <a:pt x="87" y="24"/>
                  </a:lnTo>
                  <a:lnTo>
                    <a:pt x="92" y="19"/>
                  </a:lnTo>
                  <a:lnTo>
                    <a:pt x="95" y="12"/>
                  </a:lnTo>
                  <a:lnTo>
                    <a:pt x="97" y="19"/>
                  </a:lnTo>
                  <a:lnTo>
                    <a:pt x="99" y="25"/>
                  </a:lnTo>
                  <a:lnTo>
                    <a:pt x="101" y="30"/>
                  </a:lnTo>
                  <a:lnTo>
                    <a:pt x="105" y="31"/>
                  </a:lnTo>
                  <a:lnTo>
                    <a:pt x="111" y="30"/>
                  </a:lnTo>
                  <a:lnTo>
                    <a:pt x="116" y="26"/>
                  </a:lnTo>
                  <a:lnTo>
                    <a:pt x="120" y="21"/>
                  </a:lnTo>
                  <a:lnTo>
                    <a:pt x="121" y="18"/>
                  </a:lnTo>
                  <a:lnTo>
                    <a:pt x="121" y="23"/>
                  </a:lnTo>
                  <a:lnTo>
                    <a:pt x="123" y="25"/>
                  </a:lnTo>
                  <a:lnTo>
                    <a:pt x="125" y="28"/>
                  </a:lnTo>
                  <a:lnTo>
                    <a:pt x="131" y="29"/>
                  </a:lnTo>
                  <a:lnTo>
                    <a:pt x="139" y="28"/>
                  </a:lnTo>
                  <a:lnTo>
                    <a:pt x="143" y="25"/>
                  </a:lnTo>
                  <a:lnTo>
                    <a:pt x="144" y="21"/>
                  </a:lnTo>
                  <a:lnTo>
                    <a:pt x="142" y="14"/>
                  </a:lnTo>
                  <a:lnTo>
                    <a:pt x="138" y="10"/>
                  </a:lnTo>
                  <a:lnTo>
                    <a:pt x="133" y="6"/>
                  </a:lnTo>
                  <a:lnTo>
                    <a:pt x="125" y="4"/>
                  </a:lnTo>
                  <a:lnTo>
                    <a:pt x="116" y="1"/>
                  </a:lnTo>
                  <a:lnTo>
                    <a:pt x="106" y="0"/>
                  </a:lnTo>
                  <a:lnTo>
                    <a:pt x="95" y="0"/>
                  </a:lnTo>
                  <a:lnTo>
                    <a:pt x="81" y="2"/>
                  </a:lnTo>
                  <a:lnTo>
                    <a:pt x="65" y="5"/>
                  </a:lnTo>
                  <a:lnTo>
                    <a:pt x="49" y="10"/>
                  </a:lnTo>
                  <a:lnTo>
                    <a:pt x="36" y="16"/>
                  </a:lnTo>
                  <a:lnTo>
                    <a:pt x="23" y="23"/>
                  </a:lnTo>
                  <a:lnTo>
                    <a:pt x="14" y="30"/>
                  </a:lnTo>
                  <a:lnTo>
                    <a:pt x="7" y="38"/>
                  </a:lnTo>
                  <a:lnTo>
                    <a:pt x="3" y="45"/>
                  </a:lnTo>
                  <a:lnTo>
                    <a:pt x="0" y="53"/>
                  </a:lnTo>
                  <a:lnTo>
                    <a:pt x="2" y="59"/>
                  </a:lnTo>
                  <a:lnTo>
                    <a:pt x="4" y="64"/>
                  </a:lnTo>
                  <a:lnTo>
                    <a:pt x="5" y="68"/>
                  </a:lnTo>
                  <a:lnTo>
                    <a:pt x="8" y="72"/>
                  </a:lnTo>
                  <a:lnTo>
                    <a:pt x="12" y="75"/>
                  </a:lnTo>
                  <a:lnTo>
                    <a:pt x="18" y="72"/>
                  </a:lnTo>
                  <a:lnTo>
                    <a:pt x="23" y="63"/>
                  </a:lnTo>
                  <a:lnTo>
                    <a:pt x="28" y="49"/>
                  </a:lnTo>
                  <a:lnTo>
                    <a:pt x="32" y="31"/>
                  </a:lnTo>
                  <a:close/>
                </a:path>
              </a:pathLst>
            </a:custGeom>
            <a:solidFill>
              <a:srgbClr val="540054">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89" name="Freeform 269">
              <a:extLst>
                <a:ext uri="{FF2B5EF4-FFF2-40B4-BE49-F238E27FC236}">
                  <a16:creationId xmlns:a16="http://schemas.microsoft.com/office/drawing/2014/main" id="{E06B18AB-AC53-4F8B-857B-607945965C6C}"/>
                </a:ext>
              </a:extLst>
            </p:cNvPr>
            <p:cNvSpPr>
              <a:spLocks/>
            </p:cNvSpPr>
            <p:nvPr/>
          </p:nvSpPr>
          <p:spPr bwMode="auto">
            <a:xfrm>
              <a:off x="767" y="4169"/>
              <a:ext cx="49" cy="24"/>
            </a:xfrm>
            <a:custGeom>
              <a:avLst/>
              <a:gdLst>
                <a:gd name="T0" fmla="*/ 144 w 147"/>
                <a:gd name="T1" fmla="*/ 18 h 73"/>
                <a:gd name="T2" fmla="*/ 140 w 147"/>
                <a:gd name="T3" fmla="*/ 14 h 73"/>
                <a:gd name="T4" fmla="*/ 135 w 147"/>
                <a:gd name="T5" fmla="*/ 10 h 73"/>
                <a:gd name="T6" fmla="*/ 128 w 147"/>
                <a:gd name="T7" fmla="*/ 6 h 73"/>
                <a:gd name="T8" fmla="*/ 121 w 147"/>
                <a:gd name="T9" fmla="*/ 4 h 73"/>
                <a:gd name="T10" fmla="*/ 111 w 147"/>
                <a:gd name="T11" fmla="*/ 1 h 73"/>
                <a:gd name="T12" fmla="*/ 99 w 147"/>
                <a:gd name="T13" fmla="*/ 0 h 73"/>
                <a:gd name="T14" fmla="*/ 86 w 147"/>
                <a:gd name="T15" fmla="*/ 1 h 73"/>
                <a:gd name="T16" fmla="*/ 69 w 147"/>
                <a:gd name="T17" fmla="*/ 3 h 73"/>
                <a:gd name="T18" fmla="*/ 53 w 147"/>
                <a:gd name="T19" fmla="*/ 6 h 73"/>
                <a:gd name="T20" fmla="*/ 38 w 147"/>
                <a:gd name="T21" fmla="*/ 12 h 73"/>
                <a:gd name="T22" fmla="*/ 26 w 147"/>
                <a:gd name="T23" fmla="*/ 17 h 73"/>
                <a:gd name="T24" fmla="*/ 16 w 147"/>
                <a:gd name="T25" fmla="*/ 23 h 73"/>
                <a:gd name="T26" fmla="*/ 7 w 147"/>
                <a:gd name="T27" fmla="*/ 30 h 73"/>
                <a:gd name="T28" fmla="*/ 2 w 147"/>
                <a:gd name="T29" fmla="*/ 37 h 73"/>
                <a:gd name="T30" fmla="*/ 0 w 147"/>
                <a:gd name="T31" fmla="*/ 44 h 73"/>
                <a:gd name="T32" fmla="*/ 0 w 147"/>
                <a:gd name="T33" fmla="*/ 51 h 73"/>
                <a:gd name="T34" fmla="*/ 4 w 147"/>
                <a:gd name="T35" fmla="*/ 61 h 73"/>
                <a:gd name="T36" fmla="*/ 10 w 147"/>
                <a:gd name="T37" fmla="*/ 69 h 73"/>
                <a:gd name="T38" fmla="*/ 19 w 147"/>
                <a:gd name="T39" fmla="*/ 73 h 73"/>
                <a:gd name="T40" fmla="*/ 29 w 147"/>
                <a:gd name="T41" fmla="*/ 72 h 73"/>
                <a:gd name="T42" fmla="*/ 36 w 147"/>
                <a:gd name="T43" fmla="*/ 69 h 73"/>
                <a:gd name="T44" fmla="*/ 46 w 147"/>
                <a:gd name="T45" fmla="*/ 66 h 73"/>
                <a:gd name="T46" fmla="*/ 58 w 147"/>
                <a:gd name="T47" fmla="*/ 62 h 73"/>
                <a:gd name="T48" fmla="*/ 70 w 147"/>
                <a:gd name="T49" fmla="*/ 58 h 73"/>
                <a:gd name="T50" fmla="*/ 84 w 147"/>
                <a:gd name="T51" fmla="*/ 56 h 73"/>
                <a:gd name="T52" fmla="*/ 97 w 147"/>
                <a:gd name="T53" fmla="*/ 54 h 73"/>
                <a:gd name="T54" fmla="*/ 110 w 147"/>
                <a:gd name="T55" fmla="*/ 53 h 73"/>
                <a:gd name="T56" fmla="*/ 120 w 147"/>
                <a:gd name="T57" fmla="*/ 54 h 73"/>
                <a:gd name="T58" fmla="*/ 134 w 147"/>
                <a:gd name="T59" fmla="*/ 54 h 73"/>
                <a:gd name="T60" fmla="*/ 144 w 147"/>
                <a:gd name="T61" fmla="*/ 46 h 73"/>
                <a:gd name="T62" fmla="*/ 147 w 147"/>
                <a:gd name="T63" fmla="*/ 32 h 73"/>
                <a:gd name="T64" fmla="*/ 144 w 147"/>
                <a:gd name="T65" fmla="*/ 1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7" h="73">
                  <a:moveTo>
                    <a:pt x="144" y="18"/>
                  </a:moveTo>
                  <a:lnTo>
                    <a:pt x="140" y="14"/>
                  </a:lnTo>
                  <a:lnTo>
                    <a:pt x="135" y="10"/>
                  </a:lnTo>
                  <a:lnTo>
                    <a:pt x="128" y="6"/>
                  </a:lnTo>
                  <a:lnTo>
                    <a:pt x="121" y="4"/>
                  </a:lnTo>
                  <a:lnTo>
                    <a:pt x="111" y="1"/>
                  </a:lnTo>
                  <a:lnTo>
                    <a:pt x="99" y="0"/>
                  </a:lnTo>
                  <a:lnTo>
                    <a:pt x="86" y="1"/>
                  </a:lnTo>
                  <a:lnTo>
                    <a:pt x="69" y="3"/>
                  </a:lnTo>
                  <a:lnTo>
                    <a:pt x="53" y="6"/>
                  </a:lnTo>
                  <a:lnTo>
                    <a:pt x="38" y="12"/>
                  </a:lnTo>
                  <a:lnTo>
                    <a:pt x="26" y="17"/>
                  </a:lnTo>
                  <a:lnTo>
                    <a:pt x="16" y="23"/>
                  </a:lnTo>
                  <a:lnTo>
                    <a:pt x="7" y="30"/>
                  </a:lnTo>
                  <a:lnTo>
                    <a:pt x="2" y="37"/>
                  </a:lnTo>
                  <a:lnTo>
                    <a:pt x="0" y="44"/>
                  </a:lnTo>
                  <a:lnTo>
                    <a:pt x="0" y="51"/>
                  </a:lnTo>
                  <a:lnTo>
                    <a:pt x="4" y="61"/>
                  </a:lnTo>
                  <a:lnTo>
                    <a:pt x="10" y="69"/>
                  </a:lnTo>
                  <a:lnTo>
                    <a:pt x="19" y="73"/>
                  </a:lnTo>
                  <a:lnTo>
                    <a:pt x="29" y="72"/>
                  </a:lnTo>
                  <a:lnTo>
                    <a:pt x="36" y="69"/>
                  </a:lnTo>
                  <a:lnTo>
                    <a:pt x="46" y="66"/>
                  </a:lnTo>
                  <a:lnTo>
                    <a:pt x="58" y="62"/>
                  </a:lnTo>
                  <a:lnTo>
                    <a:pt x="70" y="58"/>
                  </a:lnTo>
                  <a:lnTo>
                    <a:pt x="84" y="56"/>
                  </a:lnTo>
                  <a:lnTo>
                    <a:pt x="97" y="54"/>
                  </a:lnTo>
                  <a:lnTo>
                    <a:pt x="110" y="53"/>
                  </a:lnTo>
                  <a:lnTo>
                    <a:pt x="120" y="54"/>
                  </a:lnTo>
                  <a:lnTo>
                    <a:pt x="134" y="54"/>
                  </a:lnTo>
                  <a:lnTo>
                    <a:pt x="144" y="46"/>
                  </a:lnTo>
                  <a:lnTo>
                    <a:pt x="147" y="32"/>
                  </a:lnTo>
                  <a:lnTo>
                    <a:pt x="144" y="18"/>
                  </a:lnTo>
                  <a:close/>
                </a:path>
              </a:pathLst>
            </a:custGeom>
            <a:solidFill>
              <a:srgbClr val="540054">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90" name="Freeform 270">
              <a:extLst>
                <a:ext uri="{FF2B5EF4-FFF2-40B4-BE49-F238E27FC236}">
                  <a16:creationId xmlns:a16="http://schemas.microsoft.com/office/drawing/2014/main" id="{988D555F-20D1-418A-B948-61C05DDA07EF}"/>
                </a:ext>
              </a:extLst>
            </p:cNvPr>
            <p:cNvSpPr>
              <a:spLocks/>
            </p:cNvSpPr>
            <p:nvPr/>
          </p:nvSpPr>
          <p:spPr bwMode="auto">
            <a:xfrm>
              <a:off x="808" y="4149"/>
              <a:ext cx="21" cy="10"/>
            </a:xfrm>
            <a:custGeom>
              <a:avLst/>
              <a:gdLst>
                <a:gd name="T0" fmla="*/ 7 w 64"/>
                <a:gd name="T1" fmla="*/ 32 h 32"/>
                <a:gd name="T2" fmla="*/ 8 w 64"/>
                <a:gd name="T3" fmla="*/ 25 h 32"/>
                <a:gd name="T4" fmla="*/ 8 w 64"/>
                <a:gd name="T5" fmla="*/ 19 h 32"/>
                <a:gd name="T6" fmla="*/ 5 w 64"/>
                <a:gd name="T7" fmla="*/ 11 h 32"/>
                <a:gd name="T8" fmla="*/ 0 w 64"/>
                <a:gd name="T9" fmla="*/ 6 h 32"/>
                <a:gd name="T10" fmla="*/ 4 w 64"/>
                <a:gd name="T11" fmla="*/ 3 h 32"/>
                <a:gd name="T12" fmla="*/ 9 w 64"/>
                <a:gd name="T13" fmla="*/ 1 h 32"/>
                <a:gd name="T14" fmla="*/ 16 w 64"/>
                <a:gd name="T15" fmla="*/ 0 h 32"/>
                <a:gd name="T16" fmla="*/ 23 w 64"/>
                <a:gd name="T17" fmla="*/ 0 h 32"/>
                <a:gd name="T18" fmla="*/ 32 w 64"/>
                <a:gd name="T19" fmla="*/ 1 h 32"/>
                <a:gd name="T20" fmla="*/ 42 w 64"/>
                <a:gd name="T21" fmla="*/ 5 h 32"/>
                <a:gd name="T22" fmla="*/ 52 w 64"/>
                <a:gd name="T23" fmla="*/ 11 h 32"/>
                <a:gd name="T24" fmla="*/ 64 w 64"/>
                <a:gd name="T25" fmla="*/ 20 h 32"/>
                <a:gd name="T26" fmla="*/ 61 w 64"/>
                <a:gd name="T27" fmla="*/ 19 h 32"/>
                <a:gd name="T28" fmla="*/ 56 w 64"/>
                <a:gd name="T29" fmla="*/ 19 h 32"/>
                <a:gd name="T30" fmla="*/ 50 w 64"/>
                <a:gd name="T31" fmla="*/ 19 h 32"/>
                <a:gd name="T32" fmla="*/ 42 w 64"/>
                <a:gd name="T33" fmla="*/ 19 h 32"/>
                <a:gd name="T34" fmla="*/ 34 w 64"/>
                <a:gd name="T35" fmla="*/ 21 h 32"/>
                <a:gd name="T36" fmla="*/ 24 w 64"/>
                <a:gd name="T37" fmla="*/ 24 h 32"/>
                <a:gd name="T38" fmla="*/ 16 w 64"/>
                <a:gd name="T39" fmla="*/ 27 h 32"/>
                <a:gd name="T40" fmla="*/ 7 w 64"/>
                <a:gd name="T4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32">
                  <a:moveTo>
                    <a:pt x="7" y="32"/>
                  </a:moveTo>
                  <a:lnTo>
                    <a:pt x="8" y="25"/>
                  </a:lnTo>
                  <a:lnTo>
                    <a:pt x="8" y="19"/>
                  </a:lnTo>
                  <a:lnTo>
                    <a:pt x="5" y="11"/>
                  </a:lnTo>
                  <a:lnTo>
                    <a:pt x="0" y="6"/>
                  </a:lnTo>
                  <a:lnTo>
                    <a:pt x="4" y="3"/>
                  </a:lnTo>
                  <a:lnTo>
                    <a:pt x="9" y="1"/>
                  </a:lnTo>
                  <a:lnTo>
                    <a:pt x="16" y="0"/>
                  </a:lnTo>
                  <a:lnTo>
                    <a:pt x="23" y="0"/>
                  </a:lnTo>
                  <a:lnTo>
                    <a:pt x="32" y="1"/>
                  </a:lnTo>
                  <a:lnTo>
                    <a:pt x="42" y="5"/>
                  </a:lnTo>
                  <a:lnTo>
                    <a:pt x="52" y="11"/>
                  </a:lnTo>
                  <a:lnTo>
                    <a:pt x="64" y="20"/>
                  </a:lnTo>
                  <a:lnTo>
                    <a:pt x="61" y="19"/>
                  </a:lnTo>
                  <a:lnTo>
                    <a:pt x="56" y="19"/>
                  </a:lnTo>
                  <a:lnTo>
                    <a:pt x="50" y="19"/>
                  </a:lnTo>
                  <a:lnTo>
                    <a:pt x="42" y="19"/>
                  </a:lnTo>
                  <a:lnTo>
                    <a:pt x="34" y="21"/>
                  </a:lnTo>
                  <a:lnTo>
                    <a:pt x="24" y="24"/>
                  </a:lnTo>
                  <a:lnTo>
                    <a:pt x="16" y="27"/>
                  </a:lnTo>
                  <a:lnTo>
                    <a:pt x="7" y="32"/>
                  </a:lnTo>
                  <a:close/>
                </a:path>
              </a:pathLst>
            </a:custGeom>
            <a:solidFill>
              <a:srgbClr val="540054">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91" name="Freeform 271">
              <a:extLst>
                <a:ext uri="{FF2B5EF4-FFF2-40B4-BE49-F238E27FC236}">
                  <a16:creationId xmlns:a16="http://schemas.microsoft.com/office/drawing/2014/main" id="{88EF9F4F-B3FD-44D4-8E78-D0E7A131AE41}"/>
                </a:ext>
              </a:extLst>
            </p:cNvPr>
            <p:cNvSpPr>
              <a:spLocks/>
            </p:cNvSpPr>
            <p:nvPr/>
          </p:nvSpPr>
          <p:spPr bwMode="auto">
            <a:xfrm>
              <a:off x="813" y="4160"/>
              <a:ext cx="20" cy="11"/>
            </a:xfrm>
            <a:custGeom>
              <a:avLst/>
              <a:gdLst>
                <a:gd name="T0" fmla="*/ 1 w 59"/>
                <a:gd name="T1" fmla="*/ 31 h 31"/>
                <a:gd name="T2" fmla="*/ 3 w 59"/>
                <a:gd name="T3" fmla="*/ 24 h 31"/>
                <a:gd name="T4" fmla="*/ 5 w 59"/>
                <a:gd name="T5" fmla="*/ 18 h 31"/>
                <a:gd name="T6" fmla="*/ 3 w 59"/>
                <a:gd name="T7" fmla="*/ 10 h 31"/>
                <a:gd name="T8" fmla="*/ 0 w 59"/>
                <a:gd name="T9" fmla="*/ 4 h 31"/>
                <a:gd name="T10" fmla="*/ 3 w 59"/>
                <a:gd name="T11" fmla="*/ 2 h 31"/>
                <a:gd name="T12" fmla="*/ 8 w 59"/>
                <a:gd name="T13" fmla="*/ 0 h 31"/>
                <a:gd name="T14" fmla="*/ 15 w 59"/>
                <a:gd name="T15" fmla="*/ 0 h 31"/>
                <a:gd name="T16" fmla="*/ 22 w 59"/>
                <a:gd name="T17" fmla="*/ 1 h 31"/>
                <a:gd name="T18" fmla="*/ 31 w 59"/>
                <a:gd name="T19" fmla="*/ 4 h 31"/>
                <a:gd name="T20" fmla="*/ 40 w 59"/>
                <a:gd name="T21" fmla="*/ 9 h 31"/>
                <a:gd name="T22" fmla="*/ 49 w 59"/>
                <a:gd name="T23" fmla="*/ 16 h 31"/>
                <a:gd name="T24" fmla="*/ 59 w 59"/>
                <a:gd name="T25" fmla="*/ 26 h 31"/>
                <a:gd name="T26" fmla="*/ 56 w 59"/>
                <a:gd name="T27" fmla="*/ 25 h 31"/>
                <a:gd name="T28" fmla="*/ 51 w 59"/>
                <a:gd name="T29" fmla="*/ 24 h 31"/>
                <a:gd name="T30" fmla="*/ 45 w 59"/>
                <a:gd name="T31" fmla="*/ 24 h 31"/>
                <a:gd name="T32" fmla="*/ 37 w 59"/>
                <a:gd name="T33" fmla="*/ 23 h 31"/>
                <a:gd name="T34" fmla="*/ 30 w 59"/>
                <a:gd name="T35" fmla="*/ 24 h 31"/>
                <a:gd name="T36" fmla="*/ 20 w 59"/>
                <a:gd name="T37" fmla="*/ 25 h 31"/>
                <a:gd name="T38" fmla="*/ 11 w 59"/>
                <a:gd name="T39" fmla="*/ 28 h 31"/>
                <a:gd name="T40" fmla="*/ 1 w 59"/>
                <a:gd name="T4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31">
                  <a:moveTo>
                    <a:pt x="1" y="31"/>
                  </a:moveTo>
                  <a:lnTo>
                    <a:pt x="3" y="24"/>
                  </a:lnTo>
                  <a:lnTo>
                    <a:pt x="5" y="18"/>
                  </a:lnTo>
                  <a:lnTo>
                    <a:pt x="3" y="10"/>
                  </a:lnTo>
                  <a:lnTo>
                    <a:pt x="0" y="4"/>
                  </a:lnTo>
                  <a:lnTo>
                    <a:pt x="3" y="2"/>
                  </a:lnTo>
                  <a:lnTo>
                    <a:pt x="8" y="0"/>
                  </a:lnTo>
                  <a:lnTo>
                    <a:pt x="15" y="0"/>
                  </a:lnTo>
                  <a:lnTo>
                    <a:pt x="22" y="1"/>
                  </a:lnTo>
                  <a:lnTo>
                    <a:pt x="31" y="4"/>
                  </a:lnTo>
                  <a:lnTo>
                    <a:pt x="40" y="9"/>
                  </a:lnTo>
                  <a:lnTo>
                    <a:pt x="49" y="16"/>
                  </a:lnTo>
                  <a:lnTo>
                    <a:pt x="59" y="26"/>
                  </a:lnTo>
                  <a:lnTo>
                    <a:pt x="56" y="25"/>
                  </a:lnTo>
                  <a:lnTo>
                    <a:pt x="51" y="24"/>
                  </a:lnTo>
                  <a:lnTo>
                    <a:pt x="45" y="24"/>
                  </a:lnTo>
                  <a:lnTo>
                    <a:pt x="37" y="23"/>
                  </a:lnTo>
                  <a:lnTo>
                    <a:pt x="30" y="24"/>
                  </a:lnTo>
                  <a:lnTo>
                    <a:pt x="20" y="25"/>
                  </a:lnTo>
                  <a:lnTo>
                    <a:pt x="11" y="28"/>
                  </a:lnTo>
                  <a:lnTo>
                    <a:pt x="1" y="31"/>
                  </a:lnTo>
                  <a:close/>
                </a:path>
              </a:pathLst>
            </a:custGeom>
            <a:solidFill>
              <a:srgbClr val="540054">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92" name="Freeform 272">
              <a:extLst>
                <a:ext uri="{FF2B5EF4-FFF2-40B4-BE49-F238E27FC236}">
                  <a16:creationId xmlns:a16="http://schemas.microsoft.com/office/drawing/2014/main" id="{DF966B2A-5BDD-4258-A9D3-E706F032F295}"/>
                </a:ext>
              </a:extLst>
            </p:cNvPr>
            <p:cNvSpPr>
              <a:spLocks/>
            </p:cNvSpPr>
            <p:nvPr/>
          </p:nvSpPr>
          <p:spPr bwMode="auto">
            <a:xfrm>
              <a:off x="815" y="4174"/>
              <a:ext cx="19" cy="10"/>
            </a:xfrm>
            <a:custGeom>
              <a:avLst/>
              <a:gdLst>
                <a:gd name="T0" fmla="*/ 0 w 58"/>
                <a:gd name="T1" fmla="*/ 31 h 32"/>
                <a:gd name="T2" fmla="*/ 2 w 58"/>
                <a:gd name="T3" fmla="*/ 24 h 32"/>
                <a:gd name="T4" fmla="*/ 3 w 58"/>
                <a:gd name="T5" fmla="*/ 17 h 32"/>
                <a:gd name="T6" fmla="*/ 3 w 58"/>
                <a:gd name="T7" fmla="*/ 10 h 32"/>
                <a:gd name="T8" fmla="*/ 0 w 58"/>
                <a:gd name="T9" fmla="*/ 3 h 32"/>
                <a:gd name="T10" fmla="*/ 3 w 58"/>
                <a:gd name="T11" fmla="*/ 2 h 32"/>
                <a:gd name="T12" fmla="*/ 10 w 58"/>
                <a:gd name="T13" fmla="*/ 0 h 32"/>
                <a:gd name="T14" fmla="*/ 16 w 58"/>
                <a:gd name="T15" fmla="*/ 2 h 32"/>
                <a:gd name="T16" fmla="*/ 24 w 58"/>
                <a:gd name="T17" fmla="*/ 3 h 32"/>
                <a:gd name="T18" fmla="*/ 31 w 58"/>
                <a:gd name="T19" fmla="*/ 7 h 32"/>
                <a:gd name="T20" fmla="*/ 40 w 58"/>
                <a:gd name="T21" fmla="*/ 12 h 32"/>
                <a:gd name="T22" fmla="*/ 49 w 58"/>
                <a:gd name="T23" fmla="*/ 20 h 32"/>
                <a:gd name="T24" fmla="*/ 58 w 58"/>
                <a:gd name="T25" fmla="*/ 32 h 32"/>
                <a:gd name="T26" fmla="*/ 55 w 58"/>
                <a:gd name="T27" fmla="*/ 31 h 32"/>
                <a:gd name="T28" fmla="*/ 50 w 58"/>
                <a:gd name="T29" fmla="*/ 28 h 32"/>
                <a:gd name="T30" fmla="*/ 44 w 58"/>
                <a:gd name="T31" fmla="*/ 27 h 32"/>
                <a:gd name="T32" fmla="*/ 36 w 58"/>
                <a:gd name="T33" fmla="*/ 25 h 32"/>
                <a:gd name="T34" fmla="*/ 29 w 58"/>
                <a:gd name="T35" fmla="*/ 25 h 32"/>
                <a:gd name="T36" fmla="*/ 19 w 58"/>
                <a:gd name="T37" fmla="*/ 25 h 32"/>
                <a:gd name="T38" fmla="*/ 10 w 58"/>
                <a:gd name="T39" fmla="*/ 28 h 32"/>
                <a:gd name="T40" fmla="*/ 0 w 58"/>
                <a:gd name="T41"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32">
                  <a:moveTo>
                    <a:pt x="0" y="31"/>
                  </a:moveTo>
                  <a:lnTo>
                    <a:pt x="2" y="24"/>
                  </a:lnTo>
                  <a:lnTo>
                    <a:pt x="3" y="17"/>
                  </a:lnTo>
                  <a:lnTo>
                    <a:pt x="3" y="10"/>
                  </a:lnTo>
                  <a:lnTo>
                    <a:pt x="0" y="3"/>
                  </a:lnTo>
                  <a:lnTo>
                    <a:pt x="3" y="2"/>
                  </a:lnTo>
                  <a:lnTo>
                    <a:pt x="10" y="0"/>
                  </a:lnTo>
                  <a:lnTo>
                    <a:pt x="16" y="2"/>
                  </a:lnTo>
                  <a:lnTo>
                    <a:pt x="24" y="3"/>
                  </a:lnTo>
                  <a:lnTo>
                    <a:pt x="31" y="7"/>
                  </a:lnTo>
                  <a:lnTo>
                    <a:pt x="40" y="12"/>
                  </a:lnTo>
                  <a:lnTo>
                    <a:pt x="49" y="20"/>
                  </a:lnTo>
                  <a:lnTo>
                    <a:pt x="58" y="32"/>
                  </a:lnTo>
                  <a:lnTo>
                    <a:pt x="55" y="31"/>
                  </a:lnTo>
                  <a:lnTo>
                    <a:pt x="50" y="28"/>
                  </a:lnTo>
                  <a:lnTo>
                    <a:pt x="44" y="27"/>
                  </a:lnTo>
                  <a:lnTo>
                    <a:pt x="36" y="25"/>
                  </a:lnTo>
                  <a:lnTo>
                    <a:pt x="29" y="25"/>
                  </a:lnTo>
                  <a:lnTo>
                    <a:pt x="19" y="25"/>
                  </a:lnTo>
                  <a:lnTo>
                    <a:pt x="10" y="28"/>
                  </a:lnTo>
                  <a:lnTo>
                    <a:pt x="0" y="31"/>
                  </a:lnTo>
                  <a:close/>
                </a:path>
              </a:pathLst>
            </a:custGeom>
            <a:solidFill>
              <a:srgbClr val="540054">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93" name="Freeform 273">
              <a:extLst>
                <a:ext uri="{FF2B5EF4-FFF2-40B4-BE49-F238E27FC236}">
                  <a16:creationId xmlns:a16="http://schemas.microsoft.com/office/drawing/2014/main" id="{F144DAD7-5DCC-456A-BE64-AF1721CCF1F3}"/>
                </a:ext>
              </a:extLst>
            </p:cNvPr>
            <p:cNvSpPr>
              <a:spLocks/>
            </p:cNvSpPr>
            <p:nvPr/>
          </p:nvSpPr>
          <p:spPr bwMode="auto">
            <a:xfrm>
              <a:off x="487" y="3786"/>
              <a:ext cx="292" cy="271"/>
            </a:xfrm>
            <a:custGeom>
              <a:avLst/>
              <a:gdLst>
                <a:gd name="T0" fmla="*/ 19 w 874"/>
                <a:gd name="T1" fmla="*/ 358 h 813"/>
                <a:gd name="T2" fmla="*/ 60 w 874"/>
                <a:gd name="T3" fmla="*/ 280 h 813"/>
                <a:gd name="T4" fmla="*/ 117 w 874"/>
                <a:gd name="T5" fmla="*/ 222 h 813"/>
                <a:gd name="T6" fmla="*/ 173 w 874"/>
                <a:gd name="T7" fmla="*/ 178 h 813"/>
                <a:gd name="T8" fmla="*/ 207 w 874"/>
                <a:gd name="T9" fmla="*/ 149 h 813"/>
                <a:gd name="T10" fmla="*/ 242 w 874"/>
                <a:gd name="T11" fmla="*/ 124 h 813"/>
                <a:gd name="T12" fmla="*/ 287 w 874"/>
                <a:gd name="T13" fmla="*/ 97 h 813"/>
                <a:gd name="T14" fmla="*/ 337 w 874"/>
                <a:gd name="T15" fmla="*/ 79 h 813"/>
                <a:gd name="T16" fmla="*/ 381 w 874"/>
                <a:gd name="T17" fmla="*/ 77 h 813"/>
                <a:gd name="T18" fmla="*/ 410 w 874"/>
                <a:gd name="T19" fmla="*/ 76 h 813"/>
                <a:gd name="T20" fmla="*/ 426 w 874"/>
                <a:gd name="T21" fmla="*/ 74 h 813"/>
                <a:gd name="T22" fmla="*/ 439 w 874"/>
                <a:gd name="T23" fmla="*/ 72 h 813"/>
                <a:gd name="T24" fmla="*/ 456 w 874"/>
                <a:gd name="T25" fmla="*/ 68 h 813"/>
                <a:gd name="T26" fmla="*/ 487 w 874"/>
                <a:gd name="T27" fmla="*/ 63 h 813"/>
                <a:gd name="T28" fmla="*/ 521 w 874"/>
                <a:gd name="T29" fmla="*/ 57 h 813"/>
                <a:gd name="T30" fmla="*/ 549 w 874"/>
                <a:gd name="T31" fmla="*/ 48 h 813"/>
                <a:gd name="T32" fmla="*/ 562 w 874"/>
                <a:gd name="T33" fmla="*/ 40 h 813"/>
                <a:gd name="T34" fmla="*/ 579 w 874"/>
                <a:gd name="T35" fmla="*/ 30 h 813"/>
                <a:gd name="T36" fmla="*/ 602 w 874"/>
                <a:gd name="T37" fmla="*/ 19 h 813"/>
                <a:gd name="T38" fmla="*/ 631 w 874"/>
                <a:gd name="T39" fmla="*/ 8 h 813"/>
                <a:gd name="T40" fmla="*/ 666 w 874"/>
                <a:gd name="T41" fmla="*/ 1 h 813"/>
                <a:gd name="T42" fmla="*/ 704 w 874"/>
                <a:gd name="T43" fmla="*/ 1 h 813"/>
                <a:gd name="T44" fmla="*/ 745 w 874"/>
                <a:gd name="T45" fmla="*/ 13 h 813"/>
                <a:gd name="T46" fmla="*/ 788 w 874"/>
                <a:gd name="T47" fmla="*/ 37 h 813"/>
                <a:gd name="T48" fmla="*/ 844 w 874"/>
                <a:gd name="T49" fmla="*/ 93 h 813"/>
                <a:gd name="T50" fmla="*/ 874 w 874"/>
                <a:gd name="T51" fmla="*/ 165 h 813"/>
                <a:gd name="T52" fmla="*/ 869 w 874"/>
                <a:gd name="T53" fmla="*/ 227 h 813"/>
                <a:gd name="T54" fmla="*/ 851 w 874"/>
                <a:gd name="T55" fmla="*/ 271 h 813"/>
                <a:gd name="T56" fmla="*/ 835 w 874"/>
                <a:gd name="T57" fmla="*/ 292 h 813"/>
                <a:gd name="T58" fmla="*/ 815 w 874"/>
                <a:gd name="T59" fmla="*/ 314 h 813"/>
                <a:gd name="T60" fmla="*/ 790 w 874"/>
                <a:gd name="T61" fmla="*/ 339 h 813"/>
                <a:gd name="T62" fmla="*/ 766 w 874"/>
                <a:gd name="T63" fmla="*/ 360 h 813"/>
                <a:gd name="T64" fmla="*/ 747 w 874"/>
                <a:gd name="T65" fmla="*/ 378 h 813"/>
                <a:gd name="T66" fmla="*/ 716 w 874"/>
                <a:gd name="T67" fmla="*/ 405 h 813"/>
                <a:gd name="T68" fmla="*/ 679 w 874"/>
                <a:gd name="T69" fmla="*/ 440 h 813"/>
                <a:gd name="T70" fmla="*/ 644 w 874"/>
                <a:gd name="T71" fmla="*/ 484 h 813"/>
                <a:gd name="T72" fmla="*/ 619 w 874"/>
                <a:gd name="T73" fmla="*/ 532 h 813"/>
                <a:gd name="T74" fmla="*/ 600 w 874"/>
                <a:gd name="T75" fmla="*/ 573 h 813"/>
                <a:gd name="T76" fmla="*/ 585 w 874"/>
                <a:gd name="T77" fmla="*/ 609 h 813"/>
                <a:gd name="T78" fmla="*/ 574 w 874"/>
                <a:gd name="T79" fmla="*/ 636 h 813"/>
                <a:gd name="T80" fmla="*/ 564 w 874"/>
                <a:gd name="T81" fmla="*/ 660 h 813"/>
                <a:gd name="T82" fmla="*/ 550 w 874"/>
                <a:gd name="T83" fmla="*/ 684 h 813"/>
                <a:gd name="T84" fmla="*/ 531 w 874"/>
                <a:gd name="T85" fmla="*/ 706 h 813"/>
                <a:gd name="T86" fmla="*/ 507 w 874"/>
                <a:gd name="T87" fmla="*/ 727 h 813"/>
                <a:gd name="T88" fmla="*/ 479 w 874"/>
                <a:gd name="T89" fmla="*/ 746 h 813"/>
                <a:gd name="T90" fmla="*/ 445 w 874"/>
                <a:gd name="T91" fmla="*/ 764 h 813"/>
                <a:gd name="T92" fmla="*/ 406 w 874"/>
                <a:gd name="T93" fmla="*/ 780 h 813"/>
                <a:gd name="T94" fmla="*/ 363 w 874"/>
                <a:gd name="T95" fmla="*/ 795 h 813"/>
                <a:gd name="T96" fmla="*/ 315 w 874"/>
                <a:gd name="T97" fmla="*/ 808 h 813"/>
                <a:gd name="T98" fmla="*/ 270 w 874"/>
                <a:gd name="T99" fmla="*/ 813 h 813"/>
                <a:gd name="T100" fmla="*/ 227 w 874"/>
                <a:gd name="T101" fmla="*/ 808 h 813"/>
                <a:gd name="T102" fmla="*/ 186 w 874"/>
                <a:gd name="T103" fmla="*/ 795 h 813"/>
                <a:gd name="T104" fmla="*/ 149 w 874"/>
                <a:gd name="T105" fmla="*/ 776 h 813"/>
                <a:gd name="T106" fmla="*/ 115 w 874"/>
                <a:gd name="T107" fmla="*/ 751 h 813"/>
                <a:gd name="T108" fmla="*/ 83 w 874"/>
                <a:gd name="T109" fmla="*/ 721 h 813"/>
                <a:gd name="T110" fmla="*/ 57 w 874"/>
                <a:gd name="T111" fmla="*/ 688 h 813"/>
                <a:gd name="T112" fmla="*/ 24 w 874"/>
                <a:gd name="T113" fmla="*/ 634 h 813"/>
                <a:gd name="T114" fmla="*/ 2 w 874"/>
                <a:gd name="T115" fmla="*/ 553 h 813"/>
                <a:gd name="T116" fmla="*/ 0 w 874"/>
                <a:gd name="T117" fmla="*/ 478 h 813"/>
                <a:gd name="T118" fmla="*/ 4 w 874"/>
                <a:gd name="T119" fmla="*/ 422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4" h="813">
                  <a:moveTo>
                    <a:pt x="6" y="406"/>
                  </a:moveTo>
                  <a:lnTo>
                    <a:pt x="19" y="358"/>
                  </a:lnTo>
                  <a:lnTo>
                    <a:pt x="36" y="315"/>
                  </a:lnTo>
                  <a:lnTo>
                    <a:pt x="60" y="280"/>
                  </a:lnTo>
                  <a:lnTo>
                    <a:pt x="88" y="248"/>
                  </a:lnTo>
                  <a:lnTo>
                    <a:pt x="117" y="222"/>
                  </a:lnTo>
                  <a:lnTo>
                    <a:pt x="145" y="199"/>
                  </a:lnTo>
                  <a:lnTo>
                    <a:pt x="173" y="178"/>
                  </a:lnTo>
                  <a:lnTo>
                    <a:pt x="195" y="159"/>
                  </a:lnTo>
                  <a:lnTo>
                    <a:pt x="207" y="149"/>
                  </a:lnTo>
                  <a:lnTo>
                    <a:pt x="222" y="136"/>
                  </a:lnTo>
                  <a:lnTo>
                    <a:pt x="242" y="124"/>
                  </a:lnTo>
                  <a:lnTo>
                    <a:pt x="263" y="110"/>
                  </a:lnTo>
                  <a:lnTo>
                    <a:pt x="287" y="97"/>
                  </a:lnTo>
                  <a:lnTo>
                    <a:pt x="311" y="87"/>
                  </a:lnTo>
                  <a:lnTo>
                    <a:pt x="337" y="79"/>
                  </a:lnTo>
                  <a:lnTo>
                    <a:pt x="361" y="77"/>
                  </a:lnTo>
                  <a:lnTo>
                    <a:pt x="381" y="77"/>
                  </a:lnTo>
                  <a:lnTo>
                    <a:pt x="397" y="77"/>
                  </a:lnTo>
                  <a:lnTo>
                    <a:pt x="410" y="76"/>
                  </a:lnTo>
                  <a:lnTo>
                    <a:pt x="419" y="76"/>
                  </a:lnTo>
                  <a:lnTo>
                    <a:pt x="426" y="74"/>
                  </a:lnTo>
                  <a:lnTo>
                    <a:pt x="434" y="73"/>
                  </a:lnTo>
                  <a:lnTo>
                    <a:pt x="439" y="72"/>
                  </a:lnTo>
                  <a:lnTo>
                    <a:pt x="446" y="71"/>
                  </a:lnTo>
                  <a:lnTo>
                    <a:pt x="456" y="68"/>
                  </a:lnTo>
                  <a:lnTo>
                    <a:pt x="470" y="66"/>
                  </a:lnTo>
                  <a:lnTo>
                    <a:pt x="487" y="63"/>
                  </a:lnTo>
                  <a:lnTo>
                    <a:pt x="504" y="59"/>
                  </a:lnTo>
                  <a:lnTo>
                    <a:pt x="521" y="57"/>
                  </a:lnTo>
                  <a:lnTo>
                    <a:pt x="536" y="53"/>
                  </a:lnTo>
                  <a:lnTo>
                    <a:pt x="549" y="48"/>
                  </a:lnTo>
                  <a:lnTo>
                    <a:pt x="557" y="44"/>
                  </a:lnTo>
                  <a:lnTo>
                    <a:pt x="562" y="40"/>
                  </a:lnTo>
                  <a:lnTo>
                    <a:pt x="569" y="37"/>
                  </a:lnTo>
                  <a:lnTo>
                    <a:pt x="579" y="30"/>
                  </a:lnTo>
                  <a:lnTo>
                    <a:pt x="589" y="25"/>
                  </a:lnTo>
                  <a:lnTo>
                    <a:pt x="602" y="19"/>
                  </a:lnTo>
                  <a:lnTo>
                    <a:pt x="615" y="13"/>
                  </a:lnTo>
                  <a:lnTo>
                    <a:pt x="631" y="8"/>
                  </a:lnTo>
                  <a:lnTo>
                    <a:pt x="648" y="4"/>
                  </a:lnTo>
                  <a:lnTo>
                    <a:pt x="666" y="1"/>
                  </a:lnTo>
                  <a:lnTo>
                    <a:pt x="685" y="0"/>
                  </a:lnTo>
                  <a:lnTo>
                    <a:pt x="704" y="1"/>
                  </a:lnTo>
                  <a:lnTo>
                    <a:pt x="724" y="5"/>
                  </a:lnTo>
                  <a:lnTo>
                    <a:pt x="745" y="13"/>
                  </a:lnTo>
                  <a:lnTo>
                    <a:pt x="767" y="23"/>
                  </a:lnTo>
                  <a:lnTo>
                    <a:pt x="788" y="37"/>
                  </a:lnTo>
                  <a:lnTo>
                    <a:pt x="810" y="54"/>
                  </a:lnTo>
                  <a:lnTo>
                    <a:pt x="844" y="93"/>
                  </a:lnTo>
                  <a:lnTo>
                    <a:pt x="864" y="130"/>
                  </a:lnTo>
                  <a:lnTo>
                    <a:pt x="874" y="165"/>
                  </a:lnTo>
                  <a:lnTo>
                    <a:pt x="874" y="198"/>
                  </a:lnTo>
                  <a:lnTo>
                    <a:pt x="869" y="227"/>
                  </a:lnTo>
                  <a:lnTo>
                    <a:pt x="860" y="251"/>
                  </a:lnTo>
                  <a:lnTo>
                    <a:pt x="851" y="271"/>
                  </a:lnTo>
                  <a:lnTo>
                    <a:pt x="843" y="284"/>
                  </a:lnTo>
                  <a:lnTo>
                    <a:pt x="835" y="292"/>
                  </a:lnTo>
                  <a:lnTo>
                    <a:pt x="826" y="303"/>
                  </a:lnTo>
                  <a:lnTo>
                    <a:pt x="815" y="314"/>
                  </a:lnTo>
                  <a:lnTo>
                    <a:pt x="802" y="326"/>
                  </a:lnTo>
                  <a:lnTo>
                    <a:pt x="790" y="339"/>
                  </a:lnTo>
                  <a:lnTo>
                    <a:pt x="777" y="350"/>
                  </a:lnTo>
                  <a:lnTo>
                    <a:pt x="766" y="360"/>
                  </a:lnTo>
                  <a:lnTo>
                    <a:pt x="757" y="369"/>
                  </a:lnTo>
                  <a:lnTo>
                    <a:pt x="747" y="378"/>
                  </a:lnTo>
                  <a:lnTo>
                    <a:pt x="733" y="389"/>
                  </a:lnTo>
                  <a:lnTo>
                    <a:pt x="716" y="405"/>
                  </a:lnTo>
                  <a:lnTo>
                    <a:pt x="697" y="421"/>
                  </a:lnTo>
                  <a:lnTo>
                    <a:pt x="679" y="440"/>
                  </a:lnTo>
                  <a:lnTo>
                    <a:pt x="661" y="461"/>
                  </a:lnTo>
                  <a:lnTo>
                    <a:pt x="644" y="484"/>
                  </a:lnTo>
                  <a:lnTo>
                    <a:pt x="631" y="508"/>
                  </a:lnTo>
                  <a:lnTo>
                    <a:pt x="619" y="532"/>
                  </a:lnTo>
                  <a:lnTo>
                    <a:pt x="609" y="553"/>
                  </a:lnTo>
                  <a:lnTo>
                    <a:pt x="600" y="573"/>
                  </a:lnTo>
                  <a:lnTo>
                    <a:pt x="593" y="592"/>
                  </a:lnTo>
                  <a:lnTo>
                    <a:pt x="585" y="609"/>
                  </a:lnTo>
                  <a:lnTo>
                    <a:pt x="579" y="624"/>
                  </a:lnTo>
                  <a:lnTo>
                    <a:pt x="574" y="636"/>
                  </a:lnTo>
                  <a:lnTo>
                    <a:pt x="569" y="648"/>
                  </a:lnTo>
                  <a:lnTo>
                    <a:pt x="564" y="660"/>
                  </a:lnTo>
                  <a:lnTo>
                    <a:pt x="557" y="672"/>
                  </a:lnTo>
                  <a:lnTo>
                    <a:pt x="550" y="684"/>
                  </a:lnTo>
                  <a:lnTo>
                    <a:pt x="541" y="694"/>
                  </a:lnTo>
                  <a:lnTo>
                    <a:pt x="531" y="706"/>
                  </a:lnTo>
                  <a:lnTo>
                    <a:pt x="520" y="717"/>
                  </a:lnTo>
                  <a:lnTo>
                    <a:pt x="507" y="727"/>
                  </a:lnTo>
                  <a:lnTo>
                    <a:pt x="494" y="736"/>
                  </a:lnTo>
                  <a:lnTo>
                    <a:pt x="479" y="746"/>
                  </a:lnTo>
                  <a:lnTo>
                    <a:pt x="463" y="755"/>
                  </a:lnTo>
                  <a:lnTo>
                    <a:pt x="445" y="764"/>
                  </a:lnTo>
                  <a:lnTo>
                    <a:pt x="426" y="773"/>
                  </a:lnTo>
                  <a:lnTo>
                    <a:pt x="406" y="780"/>
                  </a:lnTo>
                  <a:lnTo>
                    <a:pt x="386" y="789"/>
                  </a:lnTo>
                  <a:lnTo>
                    <a:pt x="363" y="795"/>
                  </a:lnTo>
                  <a:lnTo>
                    <a:pt x="339" y="803"/>
                  </a:lnTo>
                  <a:lnTo>
                    <a:pt x="315" y="808"/>
                  </a:lnTo>
                  <a:lnTo>
                    <a:pt x="292" y="812"/>
                  </a:lnTo>
                  <a:lnTo>
                    <a:pt x="270" y="813"/>
                  </a:lnTo>
                  <a:lnTo>
                    <a:pt x="247" y="812"/>
                  </a:lnTo>
                  <a:lnTo>
                    <a:pt x="227" y="808"/>
                  </a:lnTo>
                  <a:lnTo>
                    <a:pt x="205" y="803"/>
                  </a:lnTo>
                  <a:lnTo>
                    <a:pt x="186" y="795"/>
                  </a:lnTo>
                  <a:lnTo>
                    <a:pt x="168" y="786"/>
                  </a:lnTo>
                  <a:lnTo>
                    <a:pt x="149" y="776"/>
                  </a:lnTo>
                  <a:lnTo>
                    <a:pt x="131" y="764"/>
                  </a:lnTo>
                  <a:lnTo>
                    <a:pt x="115" y="751"/>
                  </a:lnTo>
                  <a:lnTo>
                    <a:pt x="98" y="737"/>
                  </a:lnTo>
                  <a:lnTo>
                    <a:pt x="83" y="721"/>
                  </a:lnTo>
                  <a:lnTo>
                    <a:pt x="69" y="706"/>
                  </a:lnTo>
                  <a:lnTo>
                    <a:pt x="57" y="688"/>
                  </a:lnTo>
                  <a:lnTo>
                    <a:pt x="44" y="671"/>
                  </a:lnTo>
                  <a:lnTo>
                    <a:pt x="24" y="634"/>
                  </a:lnTo>
                  <a:lnTo>
                    <a:pt x="11" y="594"/>
                  </a:lnTo>
                  <a:lnTo>
                    <a:pt x="2" y="553"/>
                  </a:lnTo>
                  <a:lnTo>
                    <a:pt x="0" y="514"/>
                  </a:lnTo>
                  <a:lnTo>
                    <a:pt x="0" y="478"/>
                  </a:lnTo>
                  <a:lnTo>
                    <a:pt x="1" y="446"/>
                  </a:lnTo>
                  <a:lnTo>
                    <a:pt x="4" y="422"/>
                  </a:lnTo>
                  <a:lnTo>
                    <a:pt x="6" y="406"/>
                  </a:lnTo>
                  <a:close/>
                </a:path>
              </a:pathLst>
            </a:custGeom>
            <a:solidFill>
              <a:srgbClr val="540054">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94" name="Freeform 274">
              <a:extLst>
                <a:ext uri="{FF2B5EF4-FFF2-40B4-BE49-F238E27FC236}">
                  <a16:creationId xmlns:a16="http://schemas.microsoft.com/office/drawing/2014/main" id="{85969D5A-2F35-4B72-9435-67703E2A4566}"/>
                </a:ext>
              </a:extLst>
            </p:cNvPr>
            <p:cNvSpPr>
              <a:spLocks/>
            </p:cNvSpPr>
            <p:nvPr/>
          </p:nvSpPr>
          <p:spPr bwMode="auto">
            <a:xfrm>
              <a:off x="75" y="3889"/>
              <a:ext cx="535" cy="210"/>
            </a:xfrm>
            <a:custGeom>
              <a:avLst/>
              <a:gdLst>
                <a:gd name="T0" fmla="*/ 1239 w 1604"/>
                <a:gd name="T1" fmla="*/ 41 h 630"/>
                <a:gd name="T2" fmla="*/ 1148 w 1604"/>
                <a:gd name="T3" fmla="*/ 44 h 630"/>
                <a:gd name="T4" fmla="*/ 1056 w 1604"/>
                <a:gd name="T5" fmla="*/ 41 h 630"/>
                <a:gd name="T6" fmla="*/ 981 w 1604"/>
                <a:gd name="T7" fmla="*/ 35 h 630"/>
                <a:gd name="T8" fmla="*/ 902 w 1604"/>
                <a:gd name="T9" fmla="*/ 25 h 630"/>
                <a:gd name="T10" fmla="*/ 757 w 1604"/>
                <a:gd name="T11" fmla="*/ 10 h 630"/>
                <a:gd name="T12" fmla="*/ 573 w 1604"/>
                <a:gd name="T13" fmla="*/ 0 h 630"/>
                <a:gd name="T14" fmla="*/ 384 w 1604"/>
                <a:gd name="T15" fmla="*/ 7 h 630"/>
                <a:gd name="T16" fmla="*/ 224 w 1604"/>
                <a:gd name="T17" fmla="*/ 40 h 630"/>
                <a:gd name="T18" fmla="*/ 115 w 1604"/>
                <a:gd name="T19" fmla="*/ 90 h 630"/>
                <a:gd name="T20" fmla="*/ 51 w 1604"/>
                <a:gd name="T21" fmla="*/ 151 h 630"/>
                <a:gd name="T22" fmla="*/ 15 w 1604"/>
                <a:gd name="T23" fmla="*/ 218 h 630"/>
                <a:gd name="T24" fmla="*/ 0 w 1604"/>
                <a:gd name="T25" fmla="*/ 294 h 630"/>
                <a:gd name="T26" fmla="*/ 20 w 1604"/>
                <a:gd name="T27" fmla="*/ 391 h 630"/>
                <a:gd name="T28" fmla="*/ 77 w 1604"/>
                <a:gd name="T29" fmla="*/ 473 h 630"/>
                <a:gd name="T30" fmla="*/ 168 w 1604"/>
                <a:gd name="T31" fmla="*/ 536 h 630"/>
                <a:gd name="T32" fmla="*/ 292 w 1604"/>
                <a:gd name="T33" fmla="*/ 570 h 630"/>
                <a:gd name="T34" fmla="*/ 399 w 1604"/>
                <a:gd name="T35" fmla="*/ 567 h 630"/>
                <a:gd name="T36" fmla="*/ 518 w 1604"/>
                <a:gd name="T37" fmla="*/ 565 h 630"/>
                <a:gd name="T38" fmla="*/ 678 w 1604"/>
                <a:gd name="T39" fmla="*/ 607 h 630"/>
                <a:gd name="T40" fmla="*/ 702 w 1604"/>
                <a:gd name="T41" fmla="*/ 594 h 630"/>
                <a:gd name="T42" fmla="*/ 656 w 1604"/>
                <a:gd name="T43" fmla="*/ 554 h 630"/>
                <a:gd name="T44" fmla="*/ 596 w 1604"/>
                <a:gd name="T45" fmla="*/ 519 h 630"/>
                <a:gd name="T46" fmla="*/ 513 w 1604"/>
                <a:gd name="T47" fmla="*/ 492 h 630"/>
                <a:gd name="T48" fmla="*/ 428 w 1604"/>
                <a:gd name="T49" fmla="*/ 477 h 630"/>
                <a:gd name="T50" fmla="*/ 361 w 1604"/>
                <a:gd name="T51" fmla="*/ 472 h 630"/>
                <a:gd name="T52" fmla="*/ 308 w 1604"/>
                <a:gd name="T53" fmla="*/ 472 h 630"/>
                <a:gd name="T54" fmla="*/ 268 w 1604"/>
                <a:gd name="T55" fmla="*/ 471 h 630"/>
                <a:gd name="T56" fmla="*/ 193 w 1604"/>
                <a:gd name="T57" fmla="*/ 432 h 630"/>
                <a:gd name="T58" fmla="*/ 157 w 1604"/>
                <a:gd name="T59" fmla="*/ 345 h 630"/>
                <a:gd name="T60" fmla="*/ 174 w 1604"/>
                <a:gd name="T61" fmla="*/ 288 h 630"/>
                <a:gd name="T62" fmla="*/ 220 w 1604"/>
                <a:gd name="T63" fmla="*/ 247 h 630"/>
                <a:gd name="T64" fmla="*/ 302 w 1604"/>
                <a:gd name="T65" fmla="*/ 223 h 630"/>
                <a:gd name="T66" fmla="*/ 431 w 1604"/>
                <a:gd name="T67" fmla="*/ 230 h 630"/>
                <a:gd name="T68" fmla="*/ 520 w 1604"/>
                <a:gd name="T69" fmla="*/ 255 h 630"/>
                <a:gd name="T70" fmla="*/ 606 w 1604"/>
                <a:gd name="T71" fmla="*/ 294 h 630"/>
                <a:gd name="T72" fmla="*/ 694 w 1604"/>
                <a:gd name="T73" fmla="*/ 339 h 630"/>
                <a:gd name="T74" fmla="*/ 762 w 1604"/>
                <a:gd name="T75" fmla="*/ 375 h 630"/>
                <a:gd name="T76" fmla="*/ 823 w 1604"/>
                <a:gd name="T77" fmla="*/ 407 h 630"/>
                <a:gd name="T78" fmla="*/ 939 w 1604"/>
                <a:gd name="T79" fmla="*/ 456 h 630"/>
                <a:gd name="T80" fmla="*/ 1094 w 1604"/>
                <a:gd name="T81" fmla="*/ 509 h 630"/>
                <a:gd name="T82" fmla="*/ 1265 w 1604"/>
                <a:gd name="T83" fmla="*/ 549 h 630"/>
                <a:gd name="T84" fmla="*/ 1373 w 1604"/>
                <a:gd name="T85" fmla="*/ 558 h 630"/>
                <a:gd name="T86" fmla="*/ 1434 w 1604"/>
                <a:gd name="T87" fmla="*/ 540 h 630"/>
                <a:gd name="T88" fmla="*/ 1475 w 1604"/>
                <a:gd name="T89" fmla="*/ 504 h 630"/>
                <a:gd name="T90" fmla="*/ 1517 w 1604"/>
                <a:gd name="T91" fmla="*/ 453 h 630"/>
                <a:gd name="T92" fmla="*/ 1581 w 1604"/>
                <a:gd name="T93" fmla="*/ 361 h 630"/>
                <a:gd name="T94" fmla="*/ 1603 w 1604"/>
                <a:gd name="T95" fmla="*/ 245 h 630"/>
                <a:gd name="T96" fmla="*/ 1561 w 1604"/>
                <a:gd name="T97" fmla="*/ 133 h 630"/>
                <a:gd name="T98" fmla="*/ 1508 w 1604"/>
                <a:gd name="T99" fmla="*/ 60 h 630"/>
                <a:gd name="T100" fmla="*/ 1435 w 1604"/>
                <a:gd name="T101" fmla="*/ 27 h 630"/>
                <a:gd name="T102" fmla="*/ 1329 w 1604"/>
                <a:gd name="T103" fmla="*/ 3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04" h="630">
                  <a:moveTo>
                    <a:pt x="1296" y="35"/>
                  </a:moveTo>
                  <a:lnTo>
                    <a:pt x="1278" y="37"/>
                  </a:lnTo>
                  <a:lnTo>
                    <a:pt x="1259" y="40"/>
                  </a:lnTo>
                  <a:lnTo>
                    <a:pt x="1239" y="41"/>
                  </a:lnTo>
                  <a:lnTo>
                    <a:pt x="1218" y="42"/>
                  </a:lnTo>
                  <a:lnTo>
                    <a:pt x="1195" y="44"/>
                  </a:lnTo>
                  <a:lnTo>
                    <a:pt x="1171" y="44"/>
                  </a:lnTo>
                  <a:lnTo>
                    <a:pt x="1148" y="44"/>
                  </a:lnTo>
                  <a:lnTo>
                    <a:pt x="1124" y="44"/>
                  </a:lnTo>
                  <a:lnTo>
                    <a:pt x="1102" y="44"/>
                  </a:lnTo>
                  <a:lnTo>
                    <a:pt x="1079" y="42"/>
                  </a:lnTo>
                  <a:lnTo>
                    <a:pt x="1056" y="41"/>
                  </a:lnTo>
                  <a:lnTo>
                    <a:pt x="1036" y="40"/>
                  </a:lnTo>
                  <a:lnTo>
                    <a:pt x="1016" y="39"/>
                  </a:lnTo>
                  <a:lnTo>
                    <a:pt x="997" y="37"/>
                  </a:lnTo>
                  <a:lnTo>
                    <a:pt x="981" y="35"/>
                  </a:lnTo>
                  <a:lnTo>
                    <a:pt x="967" y="34"/>
                  </a:lnTo>
                  <a:lnTo>
                    <a:pt x="950" y="31"/>
                  </a:lnTo>
                  <a:lnTo>
                    <a:pt x="929" y="29"/>
                  </a:lnTo>
                  <a:lnTo>
                    <a:pt x="902" y="25"/>
                  </a:lnTo>
                  <a:lnTo>
                    <a:pt x="871" y="21"/>
                  </a:lnTo>
                  <a:lnTo>
                    <a:pt x="837" y="17"/>
                  </a:lnTo>
                  <a:lnTo>
                    <a:pt x="798" y="13"/>
                  </a:lnTo>
                  <a:lnTo>
                    <a:pt x="757" y="10"/>
                  </a:lnTo>
                  <a:lnTo>
                    <a:pt x="713" y="6"/>
                  </a:lnTo>
                  <a:lnTo>
                    <a:pt x="668" y="3"/>
                  </a:lnTo>
                  <a:lnTo>
                    <a:pt x="621" y="1"/>
                  </a:lnTo>
                  <a:lnTo>
                    <a:pt x="573" y="0"/>
                  </a:lnTo>
                  <a:lnTo>
                    <a:pt x="525" y="0"/>
                  </a:lnTo>
                  <a:lnTo>
                    <a:pt x="477" y="1"/>
                  </a:lnTo>
                  <a:lnTo>
                    <a:pt x="431" y="3"/>
                  </a:lnTo>
                  <a:lnTo>
                    <a:pt x="384" y="7"/>
                  </a:lnTo>
                  <a:lnTo>
                    <a:pt x="340" y="13"/>
                  </a:lnTo>
                  <a:lnTo>
                    <a:pt x="297" y="21"/>
                  </a:lnTo>
                  <a:lnTo>
                    <a:pt x="258" y="30"/>
                  </a:lnTo>
                  <a:lnTo>
                    <a:pt x="224" y="40"/>
                  </a:lnTo>
                  <a:lnTo>
                    <a:pt x="192" y="51"/>
                  </a:lnTo>
                  <a:lnTo>
                    <a:pt x="163" y="63"/>
                  </a:lnTo>
                  <a:lnTo>
                    <a:pt x="138" y="76"/>
                  </a:lnTo>
                  <a:lnTo>
                    <a:pt x="115" y="90"/>
                  </a:lnTo>
                  <a:lnTo>
                    <a:pt x="96" y="104"/>
                  </a:lnTo>
                  <a:lnTo>
                    <a:pt x="79" y="119"/>
                  </a:lnTo>
                  <a:lnTo>
                    <a:pt x="63" y="136"/>
                  </a:lnTo>
                  <a:lnTo>
                    <a:pt x="51" y="151"/>
                  </a:lnTo>
                  <a:lnTo>
                    <a:pt x="39" y="167"/>
                  </a:lnTo>
                  <a:lnTo>
                    <a:pt x="31" y="184"/>
                  </a:lnTo>
                  <a:lnTo>
                    <a:pt x="22" y="201"/>
                  </a:lnTo>
                  <a:lnTo>
                    <a:pt x="15" y="218"/>
                  </a:lnTo>
                  <a:lnTo>
                    <a:pt x="9" y="234"/>
                  </a:lnTo>
                  <a:lnTo>
                    <a:pt x="4" y="253"/>
                  </a:lnTo>
                  <a:lnTo>
                    <a:pt x="2" y="273"/>
                  </a:lnTo>
                  <a:lnTo>
                    <a:pt x="0" y="294"/>
                  </a:lnTo>
                  <a:lnTo>
                    <a:pt x="2" y="318"/>
                  </a:lnTo>
                  <a:lnTo>
                    <a:pt x="5" y="342"/>
                  </a:lnTo>
                  <a:lnTo>
                    <a:pt x="12" y="368"/>
                  </a:lnTo>
                  <a:lnTo>
                    <a:pt x="20" y="391"/>
                  </a:lnTo>
                  <a:lnTo>
                    <a:pt x="33" y="417"/>
                  </a:lnTo>
                  <a:lnTo>
                    <a:pt x="46" y="437"/>
                  </a:lnTo>
                  <a:lnTo>
                    <a:pt x="60" y="456"/>
                  </a:lnTo>
                  <a:lnTo>
                    <a:pt x="77" y="473"/>
                  </a:lnTo>
                  <a:lnTo>
                    <a:pt x="96" y="491"/>
                  </a:lnTo>
                  <a:lnTo>
                    <a:pt x="118" y="507"/>
                  </a:lnTo>
                  <a:lnTo>
                    <a:pt x="142" y="523"/>
                  </a:lnTo>
                  <a:lnTo>
                    <a:pt x="168" y="536"/>
                  </a:lnTo>
                  <a:lnTo>
                    <a:pt x="198" y="549"/>
                  </a:lnTo>
                  <a:lnTo>
                    <a:pt x="231" y="560"/>
                  </a:lnTo>
                  <a:lnTo>
                    <a:pt x="263" y="567"/>
                  </a:lnTo>
                  <a:lnTo>
                    <a:pt x="292" y="570"/>
                  </a:lnTo>
                  <a:lnTo>
                    <a:pt x="320" y="572"/>
                  </a:lnTo>
                  <a:lnTo>
                    <a:pt x="346" y="572"/>
                  </a:lnTo>
                  <a:lnTo>
                    <a:pt x="373" y="569"/>
                  </a:lnTo>
                  <a:lnTo>
                    <a:pt x="399" y="567"/>
                  </a:lnTo>
                  <a:lnTo>
                    <a:pt x="427" y="564"/>
                  </a:lnTo>
                  <a:lnTo>
                    <a:pt x="456" y="563"/>
                  </a:lnTo>
                  <a:lnTo>
                    <a:pt x="486" y="563"/>
                  </a:lnTo>
                  <a:lnTo>
                    <a:pt x="518" y="565"/>
                  </a:lnTo>
                  <a:lnTo>
                    <a:pt x="553" y="570"/>
                  </a:lnTo>
                  <a:lnTo>
                    <a:pt x="591" y="578"/>
                  </a:lnTo>
                  <a:lnTo>
                    <a:pt x="632" y="591"/>
                  </a:lnTo>
                  <a:lnTo>
                    <a:pt x="678" y="607"/>
                  </a:lnTo>
                  <a:lnTo>
                    <a:pt x="728" y="630"/>
                  </a:lnTo>
                  <a:lnTo>
                    <a:pt x="719" y="618"/>
                  </a:lnTo>
                  <a:lnTo>
                    <a:pt x="711" y="606"/>
                  </a:lnTo>
                  <a:lnTo>
                    <a:pt x="702" y="594"/>
                  </a:lnTo>
                  <a:lnTo>
                    <a:pt x="692" y="584"/>
                  </a:lnTo>
                  <a:lnTo>
                    <a:pt x="680" y="573"/>
                  </a:lnTo>
                  <a:lnTo>
                    <a:pt x="669" y="563"/>
                  </a:lnTo>
                  <a:lnTo>
                    <a:pt x="656" y="554"/>
                  </a:lnTo>
                  <a:lnTo>
                    <a:pt x="644" y="544"/>
                  </a:lnTo>
                  <a:lnTo>
                    <a:pt x="629" y="535"/>
                  </a:lnTo>
                  <a:lnTo>
                    <a:pt x="613" y="528"/>
                  </a:lnTo>
                  <a:lnTo>
                    <a:pt x="596" y="519"/>
                  </a:lnTo>
                  <a:lnTo>
                    <a:pt x="577" y="511"/>
                  </a:lnTo>
                  <a:lnTo>
                    <a:pt x="557" y="505"/>
                  </a:lnTo>
                  <a:lnTo>
                    <a:pt x="535" y="499"/>
                  </a:lnTo>
                  <a:lnTo>
                    <a:pt x="513" y="492"/>
                  </a:lnTo>
                  <a:lnTo>
                    <a:pt x="487" y="487"/>
                  </a:lnTo>
                  <a:lnTo>
                    <a:pt x="467" y="483"/>
                  </a:lnTo>
                  <a:lnTo>
                    <a:pt x="447" y="480"/>
                  </a:lnTo>
                  <a:lnTo>
                    <a:pt x="428" y="477"/>
                  </a:lnTo>
                  <a:lnTo>
                    <a:pt x="410" y="476"/>
                  </a:lnTo>
                  <a:lnTo>
                    <a:pt x="393" y="475"/>
                  </a:lnTo>
                  <a:lnTo>
                    <a:pt x="376" y="473"/>
                  </a:lnTo>
                  <a:lnTo>
                    <a:pt x="361" y="472"/>
                  </a:lnTo>
                  <a:lnTo>
                    <a:pt x="347" y="472"/>
                  </a:lnTo>
                  <a:lnTo>
                    <a:pt x="333" y="472"/>
                  </a:lnTo>
                  <a:lnTo>
                    <a:pt x="321" y="472"/>
                  </a:lnTo>
                  <a:lnTo>
                    <a:pt x="308" y="472"/>
                  </a:lnTo>
                  <a:lnTo>
                    <a:pt x="297" y="472"/>
                  </a:lnTo>
                  <a:lnTo>
                    <a:pt x="287" y="472"/>
                  </a:lnTo>
                  <a:lnTo>
                    <a:pt x="277" y="472"/>
                  </a:lnTo>
                  <a:lnTo>
                    <a:pt x="268" y="471"/>
                  </a:lnTo>
                  <a:lnTo>
                    <a:pt x="260" y="471"/>
                  </a:lnTo>
                  <a:lnTo>
                    <a:pt x="235" y="462"/>
                  </a:lnTo>
                  <a:lnTo>
                    <a:pt x="212" y="449"/>
                  </a:lnTo>
                  <a:lnTo>
                    <a:pt x="193" y="432"/>
                  </a:lnTo>
                  <a:lnTo>
                    <a:pt x="178" y="412"/>
                  </a:lnTo>
                  <a:lnTo>
                    <a:pt x="167" y="389"/>
                  </a:lnTo>
                  <a:lnTo>
                    <a:pt x="159" y="366"/>
                  </a:lnTo>
                  <a:lnTo>
                    <a:pt x="157" y="345"/>
                  </a:lnTo>
                  <a:lnTo>
                    <a:pt x="159" y="325"/>
                  </a:lnTo>
                  <a:lnTo>
                    <a:pt x="163" y="312"/>
                  </a:lnTo>
                  <a:lnTo>
                    <a:pt x="168" y="301"/>
                  </a:lnTo>
                  <a:lnTo>
                    <a:pt x="174" y="288"/>
                  </a:lnTo>
                  <a:lnTo>
                    <a:pt x="182" y="277"/>
                  </a:lnTo>
                  <a:lnTo>
                    <a:pt x="193" y="265"/>
                  </a:lnTo>
                  <a:lnTo>
                    <a:pt x="205" y="255"/>
                  </a:lnTo>
                  <a:lnTo>
                    <a:pt x="220" y="247"/>
                  </a:lnTo>
                  <a:lnTo>
                    <a:pt x="236" y="238"/>
                  </a:lnTo>
                  <a:lnTo>
                    <a:pt x="256" y="231"/>
                  </a:lnTo>
                  <a:lnTo>
                    <a:pt x="278" y="226"/>
                  </a:lnTo>
                  <a:lnTo>
                    <a:pt x="302" y="223"/>
                  </a:lnTo>
                  <a:lnTo>
                    <a:pt x="330" y="221"/>
                  </a:lnTo>
                  <a:lnTo>
                    <a:pt x="360" y="221"/>
                  </a:lnTo>
                  <a:lnTo>
                    <a:pt x="394" y="225"/>
                  </a:lnTo>
                  <a:lnTo>
                    <a:pt x="431" y="230"/>
                  </a:lnTo>
                  <a:lnTo>
                    <a:pt x="471" y="239"/>
                  </a:lnTo>
                  <a:lnTo>
                    <a:pt x="485" y="243"/>
                  </a:lnTo>
                  <a:lnTo>
                    <a:pt x="501" y="249"/>
                  </a:lnTo>
                  <a:lnTo>
                    <a:pt x="520" y="255"/>
                  </a:lnTo>
                  <a:lnTo>
                    <a:pt x="540" y="264"/>
                  </a:lnTo>
                  <a:lnTo>
                    <a:pt x="562" y="273"/>
                  </a:lnTo>
                  <a:lnTo>
                    <a:pt x="583" y="283"/>
                  </a:lnTo>
                  <a:lnTo>
                    <a:pt x="606" y="294"/>
                  </a:lnTo>
                  <a:lnTo>
                    <a:pt x="629" y="306"/>
                  </a:lnTo>
                  <a:lnTo>
                    <a:pt x="651" y="317"/>
                  </a:lnTo>
                  <a:lnTo>
                    <a:pt x="674" y="328"/>
                  </a:lnTo>
                  <a:lnTo>
                    <a:pt x="694" y="339"/>
                  </a:lnTo>
                  <a:lnTo>
                    <a:pt x="714" y="349"/>
                  </a:lnTo>
                  <a:lnTo>
                    <a:pt x="733" y="359"/>
                  </a:lnTo>
                  <a:lnTo>
                    <a:pt x="748" y="368"/>
                  </a:lnTo>
                  <a:lnTo>
                    <a:pt x="762" y="375"/>
                  </a:lnTo>
                  <a:lnTo>
                    <a:pt x="774" y="381"/>
                  </a:lnTo>
                  <a:lnTo>
                    <a:pt x="785" y="388"/>
                  </a:lnTo>
                  <a:lnTo>
                    <a:pt x="801" y="397"/>
                  </a:lnTo>
                  <a:lnTo>
                    <a:pt x="823" y="407"/>
                  </a:lnTo>
                  <a:lnTo>
                    <a:pt x="847" y="418"/>
                  </a:lnTo>
                  <a:lnTo>
                    <a:pt x="875" y="429"/>
                  </a:lnTo>
                  <a:lnTo>
                    <a:pt x="905" y="442"/>
                  </a:lnTo>
                  <a:lnTo>
                    <a:pt x="939" y="456"/>
                  </a:lnTo>
                  <a:lnTo>
                    <a:pt x="976" y="470"/>
                  </a:lnTo>
                  <a:lnTo>
                    <a:pt x="1013" y="482"/>
                  </a:lnTo>
                  <a:lnTo>
                    <a:pt x="1053" y="496"/>
                  </a:lnTo>
                  <a:lnTo>
                    <a:pt x="1094" y="509"/>
                  </a:lnTo>
                  <a:lnTo>
                    <a:pt x="1136" y="521"/>
                  </a:lnTo>
                  <a:lnTo>
                    <a:pt x="1179" y="531"/>
                  </a:lnTo>
                  <a:lnTo>
                    <a:pt x="1222" y="541"/>
                  </a:lnTo>
                  <a:lnTo>
                    <a:pt x="1265" y="549"/>
                  </a:lnTo>
                  <a:lnTo>
                    <a:pt x="1306" y="555"/>
                  </a:lnTo>
                  <a:lnTo>
                    <a:pt x="1331" y="558"/>
                  </a:lnTo>
                  <a:lnTo>
                    <a:pt x="1353" y="558"/>
                  </a:lnTo>
                  <a:lnTo>
                    <a:pt x="1373" y="558"/>
                  </a:lnTo>
                  <a:lnTo>
                    <a:pt x="1391" y="555"/>
                  </a:lnTo>
                  <a:lnTo>
                    <a:pt x="1406" y="552"/>
                  </a:lnTo>
                  <a:lnTo>
                    <a:pt x="1421" y="547"/>
                  </a:lnTo>
                  <a:lnTo>
                    <a:pt x="1434" y="540"/>
                  </a:lnTo>
                  <a:lnTo>
                    <a:pt x="1445" y="533"/>
                  </a:lnTo>
                  <a:lnTo>
                    <a:pt x="1455" y="524"/>
                  </a:lnTo>
                  <a:lnTo>
                    <a:pt x="1466" y="514"/>
                  </a:lnTo>
                  <a:lnTo>
                    <a:pt x="1475" y="504"/>
                  </a:lnTo>
                  <a:lnTo>
                    <a:pt x="1485" y="492"/>
                  </a:lnTo>
                  <a:lnTo>
                    <a:pt x="1495" y="480"/>
                  </a:lnTo>
                  <a:lnTo>
                    <a:pt x="1505" y="467"/>
                  </a:lnTo>
                  <a:lnTo>
                    <a:pt x="1517" y="453"/>
                  </a:lnTo>
                  <a:lnTo>
                    <a:pt x="1529" y="439"/>
                  </a:lnTo>
                  <a:lnTo>
                    <a:pt x="1548" y="415"/>
                  </a:lnTo>
                  <a:lnTo>
                    <a:pt x="1566" y="389"/>
                  </a:lnTo>
                  <a:lnTo>
                    <a:pt x="1581" y="361"/>
                  </a:lnTo>
                  <a:lnTo>
                    <a:pt x="1593" y="334"/>
                  </a:lnTo>
                  <a:lnTo>
                    <a:pt x="1601" y="303"/>
                  </a:lnTo>
                  <a:lnTo>
                    <a:pt x="1604" y="274"/>
                  </a:lnTo>
                  <a:lnTo>
                    <a:pt x="1603" y="245"/>
                  </a:lnTo>
                  <a:lnTo>
                    <a:pt x="1596" y="216"/>
                  </a:lnTo>
                  <a:lnTo>
                    <a:pt x="1585" y="186"/>
                  </a:lnTo>
                  <a:lnTo>
                    <a:pt x="1574" y="158"/>
                  </a:lnTo>
                  <a:lnTo>
                    <a:pt x="1561" y="133"/>
                  </a:lnTo>
                  <a:lnTo>
                    <a:pt x="1550" y="110"/>
                  </a:lnTo>
                  <a:lnTo>
                    <a:pt x="1536" y="92"/>
                  </a:lnTo>
                  <a:lnTo>
                    <a:pt x="1523" y="74"/>
                  </a:lnTo>
                  <a:lnTo>
                    <a:pt x="1508" y="60"/>
                  </a:lnTo>
                  <a:lnTo>
                    <a:pt x="1492" y="47"/>
                  </a:lnTo>
                  <a:lnTo>
                    <a:pt x="1475" y="39"/>
                  </a:lnTo>
                  <a:lnTo>
                    <a:pt x="1456" y="31"/>
                  </a:lnTo>
                  <a:lnTo>
                    <a:pt x="1435" y="27"/>
                  </a:lnTo>
                  <a:lnTo>
                    <a:pt x="1412" y="25"/>
                  </a:lnTo>
                  <a:lnTo>
                    <a:pt x="1387" y="23"/>
                  </a:lnTo>
                  <a:lnTo>
                    <a:pt x="1359" y="26"/>
                  </a:lnTo>
                  <a:lnTo>
                    <a:pt x="1329" y="30"/>
                  </a:lnTo>
                  <a:lnTo>
                    <a:pt x="1296" y="35"/>
                  </a:lnTo>
                  <a:close/>
                </a:path>
              </a:pathLst>
            </a:custGeom>
            <a:solidFill>
              <a:srgbClr val="540054">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95" name="Freeform 275">
              <a:extLst>
                <a:ext uri="{FF2B5EF4-FFF2-40B4-BE49-F238E27FC236}">
                  <a16:creationId xmlns:a16="http://schemas.microsoft.com/office/drawing/2014/main" id="{262678B7-B578-4B05-A4B0-AC7558E4C118}"/>
                </a:ext>
              </a:extLst>
            </p:cNvPr>
            <p:cNvSpPr>
              <a:spLocks/>
            </p:cNvSpPr>
            <p:nvPr/>
          </p:nvSpPr>
          <p:spPr bwMode="auto">
            <a:xfrm>
              <a:off x="781" y="3736"/>
              <a:ext cx="91" cy="30"/>
            </a:xfrm>
            <a:custGeom>
              <a:avLst/>
              <a:gdLst>
                <a:gd name="T0" fmla="*/ 0 w 275"/>
                <a:gd name="T1" fmla="*/ 63 h 91"/>
                <a:gd name="T2" fmla="*/ 0 w 275"/>
                <a:gd name="T3" fmla="*/ 56 h 91"/>
                <a:gd name="T4" fmla="*/ 2 w 275"/>
                <a:gd name="T5" fmla="*/ 47 h 91"/>
                <a:gd name="T6" fmla="*/ 5 w 275"/>
                <a:gd name="T7" fmla="*/ 35 h 91"/>
                <a:gd name="T8" fmla="*/ 11 w 275"/>
                <a:gd name="T9" fmla="*/ 24 h 91"/>
                <a:gd name="T10" fmla="*/ 19 w 275"/>
                <a:gd name="T11" fmla="*/ 14 h 91"/>
                <a:gd name="T12" fmla="*/ 29 w 275"/>
                <a:gd name="T13" fmla="*/ 5 h 91"/>
                <a:gd name="T14" fmla="*/ 43 w 275"/>
                <a:gd name="T15" fmla="*/ 0 h 91"/>
                <a:gd name="T16" fmla="*/ 61 w 275"/>
                <a:gd name="T17" fmla="*/ 0 h 91"/>
                <a:gd name="T18" fmla="*/ 71 w 275"/>
                <a:gd name="T19" fmla="*/ 1 h 91"/>
                <a:gd name="T20" fmla="*/ 82 w 275"/>
                <a:gd name="T21" fmla="*/ 4 h 91"/>
                <a:gd name="T22" fmla="*/ 95 w 275"/>
                <a:gd name="T23" fmla="*/ 6 h 91"/>
                <a:gd name="T24" fmla="*/ 109 w 275"/>
                <a:gd name="T25" fmla="*/ 10 h 91"/>
                <a:gd name="T26" fmla="*/ 124 w 275"/>
                <a:gd name="T27" fmla="*/ 14 h 91"/>
                <a:gd name="T28" fmla="*/ 138 w 275"/>
                <a:gd name="T29" fmla="*/ 18 h 91"/>
                <a:gd name="T30" fmla="*/ 154 w 275"/>
                <a:gd name="T31" fmla="*/ 21 h 91"/>
                <a:gd name="T32" fmla="*/ 169 w 275"/>
                <a:gd name="T33" fmla="*/ 24 h 91"/>
                <a:gd name="T34" fmla="*/ 185 w 275"/>
                <a:gd name="T35" fmla="*/ 28 h 91"/>
                <a:gd name="T36" fmla="*/ 198 w 275"/>
                <a:gd name="T37" fmla="*/ 32 h 91"/>
                <a:gd name="T38" fmla="*/ 212 w 275"/>
                <a:gd name="T39" fmla="*/ 34 h 91"/>
                <a:gd name="T40" fmla="*/ 226 w 275"/>
                <a:gd name="T41" fmla="*/ 37 h 91"/>
                <a:gd name="T42" fmla="*/ 238 w 275"/>
                <a:gd name="T43" fmla="*/ 38 h 91"/>
                <a:gd name="T44" fmla="*/ 249 w 275"/>
                <a:gd name="T45" fmla="*/ 39 h 91"/>
                <a:gd name="T46" fmla="*/ 258 w 275"/>
                <a:gd name="T47" fmla="*/ 39 h 91"/>
                <a:gd name="T48" fmla="*/ 264 w 275"/>
                <a:gd name="T49" fmla="*/ 38 h 91"/>
                <a:gd name="T50" fmla="*/ 273 w 275"/>
                <a:gd name="T51" fmla="*/ 37 h 91"/>
                <a:gd name="T52" fmla="*/ 275 w 275"/>
                <a:gd name="T53" fmla="*/ 37 h 91"/>
                <a:gd name="T54" fmla="*/ 273 w 275"/>
                <a:gd name="T55" fmla="*/ 40 h 91"/>
                <a:gd name="T56" fmla="*/ 267 w 275"/>
                <a:gd name="T57" fmla="*/ 44 h 91"/>
                <a:gd name="T58" fmla="*/ 259 w 275"/>
                <a:gd name="T59" fmla="*/ 49 h 91"/>
                <a:gd name="T60" fmla="*/ 249 w 275"/>
                <a:gd name="T61" fmla="*/ 54 h 91"/>
                <a:gd name="T62" fmla="*/ 240 w 275"/>
                <a:gd name="T63" fmla="*/ 58 h 91"/>
                <a:gd name="T64" fmla="*/ 231 w 275"/>
                <a:gd name="T65" fmla="*/ 61 h 91"/>
                <a:gd name="T66" fmla="*/ 220 w 275"/>
                <a:gd name="T67" fmla="*/ 62 h 91"/>
                <a:gd name="T68" fmla="*/ 202 w 275"/>
                <a:gd name="T69" fmla="*/ 63 h 91"/>
                <a:gd name="T70" fmla="*/ 180 w 275"/>
                <a:gd name="T71" fmla="*/ 64 h 91"/>
                <a:gd name="T72" fmla="*/ 154 w 275"/>
                <a:gd name="T73" fmla="*/ 66 h 91"/>
                <a:gd name="T74" fmla="*/ 129 w 275"/>
                <a:gd name="T75" fmla="*/ 67 h 91"/>
                <a:gd name="T76" fmla="*/ 104 w 275"/>
                <a:gd name="T77" fmla="*/ 69 h 91"/>
                <a:gd name="T78" fmla="*/ 81 w 275"/>
                <a:gd name="T79" fmla="*/ 73 h 91"/>
                <a:gd name="T80" fmla="*/ 65 w 275"/>
                <a:gd name="T81" fmla="*/ 79 h 91"/>
                <a:gd name="T82" fmla="*/ 52 w 275"/>
                <a:gd name="T83" fmla="*/ 86 h 91"/>
                <a:gd name="T84" fmla="*/ 40 w 275"/>
                <a:gd name="T85" fmla="*/ 90 h 91"/>
                <a:gd name="T86" fmla="*/ 29 w 275"/>
                <a:gd name="T87" fmla="*/ 91 h 91"/>
                <a:gd name="T88" fmla="*/ 21 w 275"/>
                <a:gd name="T89" fmla="*/ 90 h 91"/>
                <a:gd name="T90" fmla="*/ 13 w 275"/>
                <a:gd name="T91" fmla="*/ 87 h 91"/>
                <a:gd name="T92" fmla="*/ 8 w 275"/>
                <a:gd name="T93" fmla="*/ 81 h 91"/>
                <a:gd name="T94" fmla="*/ 3 w 275"/>
                <a:gd name="T95" fmla="*/ 73 h 91"/>
                <a:gd name="T96" fmla="*/ 0 w 275"/>
                <a:gd name="T97" fmla="*/ 6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5" h="91">
                  <a:moveTo>
                    <a:pt x="0" y="63"/>
                  </a:moveTo>
                  <a:lnTo>
                    <a:pt x="0" y="56"/>
                  </a:lnTo>
                  <a:lnTo>
                    <a:pt x="2" y="47"/>
                  </a:lnTo>
                  <a:lnTo>
                    <a:pt x="5" y="35"/>
                  </a:lnTo>
                  <a:lnTo>
                    <a:pt x="11" y="24"/>
                  </a:lnTo>
                  <a:lnTo>
                    <a:pt x="19" y="14"/>
                  </a:lnTo>
                  <a:lnTo>
                    <a:pt x="29" y="5"/>
                  </a:lnTo>
                  <a:lnTo>
                    <a:pt x="43" y="0"/>
                  </a:lnTo>
                  <a:lnTo>
                    <a:pt x="61" y="0"/>
                  </a:lnTo>
                  <a:lnTo>
                    <a:pt x="71" y="1"/>
                  </a:lnTo>
                  <a:lnTo>
                    <a:pt x="82" y="4"/>
                  </a:lnTo>
                  <a:lnTo>
                    <a:pt x="95" y="6"/>
                  </a:lnTo>
                  <a:lnTo>
                    <a:pt x="109" y="10"/>
                  </a:lnTo>
                  <a:lnTo>
                    <a:pt x="124" y="14"/>
                  </a:lnTo>
                  <a:lnTo>
                    <a:pt x="138" y="18"/>
                  </a:lnTo>
                  <a:lnTo>
                    <a:pt x="154" y="21"/>
                  </a:lnTo>
                  <a:lnTo>
                    <a:pt x="169" y="24"/>
                  </a:lnTo>
                  <a:lnTo>
                    <a:pt x="185" y="28"/>
                  </a:lnTo>
                  <a:lnTo>
                    <a:pt x="198" y="32"/>
                  </a:lnTo>
                  <a:lnTo>
                    <a:pt x="212" y="34"/>
                  </a:lnTo>
                  <a:lnTo>
                    <a:pt x="226" y="37"/>
                  </a:lnTo>
                  <a:lnTo>
                    <a:pt x="238" y="38"/>
                  </a:lnTo>
                  <a:lnTo>
                    <a:pt x="249" y="39"/>
                  </a:lnTo>
                  <a:lnTo>
                    <a:pt x="258" y="39"/>
                  </a:lnTo>
                  <a:lnTo>
                    <a:pt x="264" y="38"/>
                  </a:lnTo>
                  <a:lnTo>
                    <a:pt x="273" y="37"/>
                  </a:lnTo>
                  <a:lnTo>
                    <a:pt x="275" y="37"/>
                  </a:lnTo>
                  <a:lnTo>
                    <a:pt x="273" y="40"/>
                  </a:lnTo>
                  <a:lnTo>
                    <a:pt x="267" y="44"/>
                  </a:lnTo>
                  <a:lnTo>
                    <a:pt x="259" y="49"/>
                  </a:lnTo>
                  <a:lnTo>
                    <a:pt x="249" y="54"/>
                  </a:lnTo>
                  <a:lnTo>
                    <a:pt x="240" y="58"/>
                  </a:lnTo>
                  <a:lnTo>
                    <a:pt x="231" y="61"/>
                  </a:lnTo>
                  <a:lnTo>
                    <a:pt x="220" y="62"/>
                  </a:lnTo>
                  <a:lnTo>
                    <a:pt x="202" y="63"/>
                  </a:lnTo>
                  <a:lnTo>
                    <a:pt x="180" y="64"/>
                  </a:lnTo>
                  <a:lnTo>
                    <a:pt x="154" y="66"/>
                  </a:lnTo>
                  <a:lnTo>
                    <a:pt x="129" y="67"/>
                  </a:lnTo>
                  <a:lnTo>
                    <a:pt x="104" y="69"/>
                  </a:lnTo>
                  <a:lnTo>
                    <a:pt x="81" y="73"/>
                  </a:lnTo>
                  <a:lnTo>
                    <a:pt x="65" y="79"/>
                  </a:lnTo>
                  <a:lnTo>
                    <a:pt x="52" y="86"/>
                  </a:lnTo>
                  <a:lnTo>
                    <a:pt x="40" y="90"/>
                  </a:lnTo>
                  <a:lnTo>
                    <a:pt x="29" y="91"/>
                  </a:lnTo>
                  <a:lnTo>
                    <a:pt x="21" y="90"/>
                  </a:lnTo>
                  <a:lnTo>
                    <a:pt x="13" y="87"/>
                  </a:lnTo>
                  <a:lnTo>
                    <a:pt x="8" y="81"/>
                  </a:lnTo>
                  <a:lnTo>
                    <a:pt x="3" y="73"/>
                  </a:lnTo>
                  <a:lnTo>
                    <a:pt x="0" y="63"/>
                  </a:lnTo>
                  <a:close/>
                </a:path>
              </a:pathLst>
            </a:custGeom>
            <a:solidFill>
              <a:srgbClr val="540054">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96" name="Freeform 276">
              <a:extLst>
                <a:ext uri="{FF2B5EF4-FFF2-40B4-BE49-F238E27FC236}">
                  <a16:creationId xmlns:a16="http://schemas.microsoft.com/office/drawing/2014/main" id="{9B01B439-520F-478F-A243-6179D5A3134F}"/>
                </a:ext>
              </a:extLst>
            </p:cNvPr>
            <p:cNvSpPr>
              <a:spLocks/>
            </p:cNvSpPr>
            <p:nvPr/>
          </p:nvSpPr>
          <p:spPr bwMode="auto">
            <a:xfrm>
              <a:off x="683" y="3679"/>
              <a:ext cx="128" cy="187"/>
            </a:xfrm>
            <a:custGeom>
              <a:avLst/>
              <a:gdLst>
                <a:gd name="T0" fmla="*/ 250 w 385"/>
                <a:gd name="T1" fmla="*/ 2 h 561"/>
                <a:gd name="T2" fmla="*/ 228 w 385"/>
                <a:gd name="T3" fmla="*/ 0 h 561"/>
                <a:gd name="T4" fmla="*/ 205 w 385"/>
                <a:gd name="T5" fmla="*/ 1 h 561"/>
                <a:gd name="T6" fmla="*/ 192 w 385"/>
                <a:gd name="T7" fmla="*/ 7 h 561"/>
                <a:gd name="T8" fmla="*/ 185 w 385"/>
                <a:gd name="T9" fmla="*/ 16 h 561"/>
                <a:gd name="T10" fmla="*/ 161 w 385"/>
                <a:gd name="T11" fmla="*/ 24 h 561"/>
                <a:gd name="T12" fmla="*/ 138 w 385"/>
                <a:gd name="T13" fmla="*/ 38 h 561"/>
                <a:gd name="T14" fmla="*/ 130 w 385"/>
                <a:gd name="T15" fmla="*/ 57 h 561"/>
                <a:gd name="T16" fmla="*/ 128 w 385"/>
                <a:gd name="T17" fmla="*/ 72 h 561"/>
                <a:gd name="T18" fmla="*/ 114 w 385"/>
                <a:gd name="T19" fmla="*/ 83 h 561"/>
                <a:gd name="T20" fmla="*/ 104 w 385"/>
                <a:gd name="T21" fmla="*/ 97 h 561"/>
                <a:gd name="T22" fmla="*/ 105 w 385"/>
                <a:gd name="T23" fmla="*/ 111 h 561"/>
                <a:gd name="T24" fmla="*/ 106 w 385"/>
                <a:gd name="T25" fmla="*/ 122 h 561"/>
                <a:gd name="T26" fmla="*/ 93 w 385"/>
                <a:gd name="T27" fmla="*/ 137 h 561"/>
                <a:gd name="T28" fmla="*/ 81 w 385"/>
                <a:gd name="T29" fmla="*/ 155 h 561"/>
                <a:gd name="T30" fmla="*/ 81 w 385"/>
                <a:gd name="T31" fmla="*/ 173 h 561"/>
                <a:gd name="T32" fmla="*/ 81 w 385"/>
                <a:gd name="T33" fmla="*/ 199 h 561"/>
                <a:gd name="T34" fmla="*/ 67 w 385"/>
                <a:gd name="T35" fmla="*/ 246 h 561"/>
                <a:gd name="T36" fmla="*/ 61 w 385"/>
                <a:gd name="T37" fmla="*/ 280 h 561"/>
                <a:gd name="T38" fmla="*/ 24 w 385"/>
                <a:gd name="T39" fmla="*/ 343 h 561"/>
                <a:gd name="T40" fmla="*/ 0 w 385"/>
                <a:gd name="T41" fmla="*/ 428 h 561"/>
                <a:gd name="T42" fmla="*/ 32 w 385"/>
                <a:gd name="T43" fmla="*/ 509 h 561"/>
                <a:gd name="T44" fmla="*/ 109 w 385"/>
                <a:gd name="T45" fmla="*/ 552 h 561"/>
                <a:gd name="T46" fmla="*/ 161 w 385"/>
                <a:gd name="T47" fmla="*/ 561 h 561"/>
                <a:gd name="T48" fmla="*/ 201 w 385"/>
                <a:gd name="T49" fmla="*/ 557 h 561"/>
                <a:gd name="T50" fmla="*/ 234 w 385"/>
                <a:gd name="T51" fmla="*/ 542 h 561"/>
                <a:gd name="T52" fmla="*/ 258 w 385"/>
                <a:gd name="T53" fmla="*/ 522 h 561"/>
                <a:gd name="T54" fmla="*/ 274 w 385"/>
                <a:gd name="T55" fmla="*/ 498 h 561"/>
                <a:gd name="T56" fmla="*/ 286 w 385"/>
                <a:gd name="T57" fmla="*/ 474 h 561"/>
                <a:gd name="T58" fmla="*/ 291 w 385"/>
                <a:gd name="T59" fmla="*/ 454 h 561"/>
                <a:gd name="T60" fmla="*/ 294 w 385"/>
                <a:gd name="T61" fmla="*/ 431 h 561"/>
                <a:gd name="T62" fmla="*/ 301 w 385"/>
                <a:gd name="T63" fmla="*/ 397 h 561"/>
                <a:gd name="T64" fmla="*/ 313 w 385"/>
                <a:gd name="T65" fmla="*/ 359 h 561"/>
                <a:gd name="T66" fmla="*/ 328 w 385"/>
                <a:gd name="T67" fmla="*/ 325 h 561"/>
                <a:gd name="T68" fmla="*/ 352 w 385"/>
                <a:gd name="T69" fmla="*/ 286 h 561"/>
                <a:gd name="T70" fmla="*/ 380 w 385"/>
                <a:gd name="T71" fmla="*/ 204 h 561"/>
                <a:gd name="T72" fmla="*/ 380 w 385"/>
                <a:gd name="T73" fmla="*/ 108 h 561"/>
                <a:gd name="T74" fmla="*/ 320 w 385"/>
                <a:gd name="T75" fmla="*/ 29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5" h="561">
                  <a:moveTo>
                    <a:pt x="259" y="4"/>
                  </a:moveTo>
                  <a:lnTo>
                    <a:pt x="250" y="2"/>
                  </a:lnTo>
                  <a:lnTo>
                    <a:pt x="239" y="1"/>
                  </a:lnTo>
                  <a:lnTo>
                    <a:pt x="228" y="0"/>
                  </a:lnTo>
                  <a:lnTo>
                    <a:pt x="215" y="0"/>
                  </a:lnTo>
                  <a:lnTo>
                    <a:pt x="205" y="1"/>
                  </a:lnTo>
                  <a:lnTo>
                    <a:pt x="197" y="4"/>
                  </a:lnTo>
                  <a:lnTo>
                    <a:pt x="192" y="7"/>
                  </a:lnTo>
                  <a:lnTo>
                    <a:pt x="193" y="14"/>
                  </a:lnTo>
                  <a:lnTo>
                    <a:pt x="185" y="16"/>
                  </a:lnTo>
                  <a:lnTo>
                    <a:pt x="173" y="19"/>
                  </a:lnTo>
                  <a:lnTo>
                    <a:pt x="161" y="24"/>
                  </a:lnTo>
                  <a:lnTo>
                    <a:pt x="149" y="30"/>
                  </a:lnTo>
                  <a:lnTo>
                    <a:pt x="138" y="38"/>
                  </a:lnTo>
                  <a:lnTo>
                    <a:pt x="132" y="47"/>
                  </a:lnTo>
                  <a:lnTo>
                    <a:pt x="130" y="57"/>
                  </a:lnTo>
                  <a:lnTo>
                    <a:pt x="134" y="68"/>
                  </a:lnTo>
                  <a:lnTo>
                    <a:pt x="128" y="72"/>
                  </a:lnTo>
                  <a:lnTo>
                    <a:pt x="120" y="77"/>
                  </a:lnTo>
                  <a:lnTo>
                    <a:pt x="114" y="83"/>
                  </a:lnTo>
                  <a:lnTo>
                    <a:pt x="108" y="91"/>
                  </a:lnTo>
                  <a:lnTo>
                    <a:pt x="104" y="97"/>
                  </a:lnTo>
                  <a:lnTo>
                    <a:pt x="103" y="105"/>
                  </a:lnTo>
                  <a:lnTo>
                    <a:pt x="105" y="111"/>
                  </a:lnTo>
                  <a:lnTo>
                    <a:pt x="111" y="117"/>
                  </a:lnTo>
                  <a:lnTo>
                    <a:pt x="106" y="122"/>
                  </a:lnTo>
                  <a:lnTo>
                    <a:pt x="99" y="130"/>
                  </a:lnTo>
                  <a:lnTo>
                    <a:pt x="93" y="137"/>
                  </a:lnTo>
                  <a:lnTo>
                    <a:pt x="86" y="145"/>
                  </a:lnTo>
                  <a:lnTo>
                    <a:pt x="81" y="155"/>
                  </a:lnTo>
                  <a:lnTo>
                    <a:pt x="80" y="164"/>
                  </a:lnTo>
                  <a:lnTo>
                    <a:pt x="81" y="173"/>
                  </a:lnTo>
                  <a:lnTo>
                    <a:pt x="87" y="181"/>
                  </a:lnTo>
                  <a:lnTo>
                    <a:pt x="81" y="199"/>
                  </a:lnTo>
                  <a:lnTo>
                    <a:pt x="72" y="223"/>
                  </a:lnTo>
                  <a:lnTo>
                    <a:pt x="67" y="246"/>
                  </a:lnTo>
                  <a:lnTo>
                    <a:pt x="72" y="265"/>
                  </a:lnTo>
                  <a:lnTo>
                    <a:pt x="61" y="280"/>
                  </a:lnTo>
                  <a:lnTo>
                    <a:pt x="43" y="307"/>
                  </a:lnTo>
                  <a:lnTo>
                    <a:pt x="24" y="343"/>
                  </a:lnTo>
                  <a:lnTo>
                    <a:pt x="8" y="384"/>
                  </a:lnTo>
                  <a:lnTo>
                    <a:pt x="0" y="428"/>
                  </a:lnTo>
                  <a:lnTo>
                    <a:pt x="7" y="471"/>
                  </a:lnTo>
                  <a:lnTo>
                    <a:pt x="32" y="509"/>
                  </a:lnTo>
                  <a:lnTo>
                    <a:pt x="80" y="541"/>
                  </a:lnTo>
                  <a:lnTo>
                    <a:pt x="109" y="552"/>
                  </a:lnTo>
                  <a:lnTo>
                    <a:pt x="137" y="558"/>
                  </a:lnTo>
                  <a:lnTo>
                    <a:pt x="161" y="561"/>
                  </a:lnTo>
                  <a:lnTo>
                    <a:pt x="182" y="559"/>
                  </a:lnTo>
                  <a:lnTo>
                    <a:pt x="201" y="557"/>
                  </a:lnTo>
                  <a:lnTo>
                    <a:pt x="219" y="551"/>
                  </a:lnTo>
                  <a:lnTo>
                    <a:pt x="234" y="542"/>
                  </a:lnTo>
                  <a:lnTo>
                    <a:pt x="246" y="533"/>
                  </a:lnTo>
                  <a:lnTo>
                    <a:pt x="258" y="522"/>
                  </a:lnTo>
                  <a:lnTo>
                    <a:pt x="267" y="510"/>
                  </a:lnTo>
                  <a:lnTo>
                    <a:pt x="274" y="498"/>
                  </a:lnTo>
                  <a:lnTo>
                    <a:pt x="281" y="485"/>
                  </a:lnTo>
                  <a:lnTo>
                    <a:pt x="286" y="474"/>
                  </a:lnTo>
                  <a:lnTo>
                    <a:pt x="288" y="464"/>
                  </a:lnTo>
                  <a:lnTo>
                    <a:pt x="291" y="454"/>
                  </a:lnTo>
                  <a:lnTo>
                    <a:pt x="292" y="446"/>
                  </a:lnTo>
                  <a:lnTo>
                    <a:pt x="294" y="431"/>
                  </a:lnTo>
                  <a:lnTo>
                    <a:pt x="297" y="415"/>
                  </a:lnTo>
                  <a:lnTo>
                    <a:pt x="301" y="397"/>
                  </a:lnTo>
                  <a:lnTo>
                    <a:pt x="307" y="378"/>
                  </a:lnTo>
                  <a:lnTo>
                    <a:pt x="313" y="359"/>
                  </a:lnTo>
                  <a:lnTo>
                    <a:pt x="320" y="341"/>
                  </a:lnTo>
                  <a:lnTo>
                    <a:pt x="328" y="325"/>
                  </a:lnTo>
                  <a:lnTo>
                    <a:pt x="337" y="311"/>
                  </a:lnTo>
                  <a:lnTo>
                    <a:pt x="352" y="286"/>
                  </a:lnTo>
                  <a:lnTo>
                    <a:pt x="369" y="249"/>
                  </a:lnTo>
                  <a:lnTo>
                    <a:pt x="380" y="204"/>
                  </a:lnTo>
                  <a:lnTo>
                    <a:pt x="385" y="156"/>
                  </a:lnTo>
                  <a:lnTo>
                    <a:pt x="380" y="108"/>
                  </a:lnTo>
                  <a:lnTo>
                    <a:pt x="359" y="64"/>
                  </a:lnTo>
                  <a:lnTo>
                    <a:pt x="320" y="29"/>
                  </a:lnTo>
                  <a:lnTo>
                    <a:pt x="259" y="4"/>
                  </a:lnTo>
                  <a:close/>
                </a:path>
              </a:pathLst>
            </a:custGeom>
            <a:solidFill>
              <a:srgbClr val="540054">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97" name="Freeform 277">
              <a:extLst>
                <a:ext uri="{FF2B5EF4-FFF2-40B4-BE49-F238E27FC236}">
                  <a16:creationId xmlns:a16="http://schemas.microsoft.com/office/drawing/2014/main" id="{388DA7CF-E75A-4956-8EA0-7C87734F2DCD}"/>
                </a:ext>
              </a:extLst>
            </p:cNvPr>
            <p:cNvSpPr>
              <a:spLocks/>
            </p:cNvSpPr>
            <p:nvPr/>
          </p:nvSpPr>
          <p:spPr bwMode="auto">
            <a:xfrm>
              <a:off x="727" y="3654"/>
              <a:ext cx="201" cy="96"/>
            </a:xfrm>
            <a:custGeom>
              <a:avLst/>
              <a:gdLst>
                <a:gd name="T0" fmla="*/ 549 w 602"/>
                <a:gd name="T1" fmla="*/ 63 h 289"/>
                <a:gd name="T2" fmla="*/ 512 w 602"/>
                <a:gd name="T3" fmla="*/ 56 h 289"/>
                <a:gd name="T4" fmla="*/ 478 w 602"/>
                <a:gd name="T5" fmla="*/ 52 h 289"/>
                <a:gd name="T6" fmla="*/ 440 w 602"/>
                <a:gd name="T7" fmla="*/ 49 h 289"/>
                <a:gd name="T8" fmla="*/ 390 w 602"/>
                <a:gd name="T9" fmla="*/ 39 h 289"/>
                <a:gd name="T10" fmla="*/ 342 w 602"/>
                <a:gd name="T11" fmla="*/ 29 h 289"/>
                <a:gd name="T12" fmla="*/ 314 w 602"/>
                <a:gd name="T13" fmla="*/ 5 h 289"/>
                <a:gd name="T14" fmla="*/ 286 w 602"/>
                <a:gd name="T15" fmla="*/ 7 h 289"/>
                <a:gd name="T16" fmla="*/ 261 w 602"/>
                <a:gd name="T17" fmla="*/ 12 h 289"/>
                <a:gd name="T18" fmla="*/ 233 w 602"/>
                <a:gd name="T19" fmla="*/ 13 h 289"/>
                <a:gd name="T20" fmla="*/ 208 w 602"/>
                <a:gd name="T21" fmla="*/ 12 h 289"/>
                <a:gd name="T22" fmla="*/ 178 w 602"/>
                <a:gd name="T23" fmla="*/ 3 h 289"/>
                <a:gd name="T24" fmla="*/ 134 w 602"/>
                <a:gd name="T25" fmla="*/ 2 h 289"/>
                <a:gd name="T26" fmla="*/ 107 w 602"/>
                <a:gd name="T27" fmla="*/ 18 h 289"/>
                <a:gd name="T28" fmla="*/ 88 w 602"/>
                <a:gd name="T29" fmla="*/ 38 h 289"/>
                <a:gd name="T30" fmla="*/ 67 w 602"/>
                <a:gd name="T31" fmla="*/ 43 h 289"/>
                <a:gd name="T32" fmla="*/ 44 w 602"/>
                <a:gd name="T33" fmla="*/ 47 h 289"/>
                <a:gd name="T34" fmla="*/ 35 w 602"/>
                <a:gd name="T35" fmla="*/ 63 h 289"/>
                <a:gd name="T36" fmla="*/ 19 w 602"/>
                <a:gd name="T37" fmla="*/ 82 h 289"/>
                <a:gd name="T38" fmla="*/ 19 w 602"/>
                <a:gd name="T39" fmla="*/ 99 h 289"/>
                <a:gd name="T40" fmla="*/ 5 w 602"/>
                <a:gd name="T41" fmla="*/ 112 h 289"/>
                <a:gd name="T42" fmla="*/ 9 w 602"/>
                <a:gd name="T43" fmla="*/ 129 h 289"/>
                <a:gd name="T44" fmla="*/ 0 w 602"/>
                <a:gd name="T45" fmla="*/ 165 h 289"/>
                <a:gd name="T46" fmla="*/ 11 w 602"/>
                <a:gd name="T47" fmla="*/ 225 h 289"/>
                <a:gd name="T48" fmla="*/ 34 w 602"/>
                <a:gd name="T49" fmla="*/ 261 h 289"/>
                <a:gd name="T50" fmla="*/ 77 w 602"/>
                <a:gd name="T51" fmla="*/ 289 h 289"/>
                <a:gd name="T52" fmla="*/ 129 w 602"/>
                <a:gd name="T53" fmla="*/ 269 h 289"/>
                <a:gd name="T54" fmla="*/ 158 w 602"/>
                <a:gd name="T55" fmla="*/ 241 h 289"/>
                <a:gd name="T56" fmla="*/ 184 w 602"/>
                <a:gd name="T57" fmla="*/ 252 h 289"/>
                <a:gd name="T58" fmla="*/ 216 w 602"/>
                <a:gd name="T59" fmla="*/ 267 h 289"/>
                <a:gd name="T60" fmla="*/ 255 w 602"/>
                <a:gd name="T61" fmla="*/ 254 h 289"/>
                <a:gd name="T62" fmla="*/ 295 w 602"/>
                <a:gd name="T63" fmla="*/ 225 h 289"/>
                <a:gd name="T64" fmla="*/ 324 w 602"/>
                <a:gd name="T65" fmla="*/ 217 h 289"/>
                <a:gd name="T66" fmla="*/ 332 w 602"/>
                <a:gd name="T67" fmla="*/ 216 h 289"/>
                <a:gd name="T68" fmla="*/ 342 w 602"/>
                <a:gd name="T69" fmla="*/ 216 h 289"/>
                <a:gd name="T70" fmla="*/ 363 w 602"/>
                <a:gd name="T71" fmla="*/ 213 h 289"/>
                <a:gd name="T72" fmla="*/ 380 w 602"/>
                <a:gd name="T73" fmla="*/ 213 h 289"/>
                <a:gd name="T74" fmla="*/ 400 w 602"/>
                <a:gd name="T75" fmla="*/ 212 h 289"/>
                <a:gd name="T76" fmla="*/ 416 w 602"/>
                <a:gd name="T77" fmla="*/ 211 h 289"/>
                <a:gd name="T78" fmla="*/ 439 w 602"/>
                <a:gd name="T79" fmla="*/ 208 h 289"/>
                <a:gd name="T80" fmla="*/ 457 w 602"/>
                <a:gd name="T81" fmla="*/ 207 h 289"/>
                <a:gd name="T82" fmla="*/ 460 w 602"/>
                <a:gd name="T83" fmla="*/ 206 h 289"/>
                <a:gd name="T84" fmla="*/ 478 w 602"/>
                <a:gd name="T85" fmla="*/ 203 h 289"/>
                <a:gd name="T86" fmla="*/ 500 w 602"/>
                <a:gd name="T87" fmla="*/ 199 h 289"/>
                <a:gd name="T88" fmla="*/ 524 w 602"/>
                <a:gd name="T89" fmla="*/ 193 h 289"/>
                <a:gd name="T90" fmla="*/ 539 w 602"/>
                <a:gd name="T91" fmla="*/ 189 h 289"/>
                <a:gd name="T92" fmla="*/ 560 w 602"/>
                <a:gd name="T93" fmla="*/ 182 h 289"/>
                <a:gd name="T94" fmla="*/ 571 w 602"/>
                <a:gd name="T95" fmla="*/ 178 h 289"/>
                <a:gd name="T96" fmla="*/ 587 w 602"/>
                <a:gd name="T97" fmla="*/ 172 h 289"/>
                <a:gd name="T98" fmla="*/ 589 w 602"/>
                <a:gd name="T99" fmla="*/ 172 h 289"/>
                <a:gd name="T100" fmla="*/ 602 w 602"/>
                <a:gd name="T101" fmla="*/ 159 h 289"/>
                <a:gd name="T102" fmla="*/ 583 w 602"/>
                <a:gd name="T103" fmla="*/ 9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2" h="289">
                  <a:moveTo>
                    <a:pt x="568" y="72"/>
                  </a:moveTo>
                  <a:lnTo>
                    <a:pt x="564" y="70"/>
                  </a:lnTo>
                  <a:lnTo>
                    <a:pt x="558" y="66"/>
                  </a:lnTo>
                  <a:lnTo>
                    <a:pt x="549" y="63"/>
                  </a:lnTo>
                  <a:lnTo>
                    <a:pt x="540" y="61"/>
                  </a:lnTo>
                  <a:lnTo>
                    <a:pt x="530" y="58"/>
                  </a:lnTo>
                  <a:lnTo>
                    <a:pt x="521" y="57"/>
                  </a:lnTo>
                  <a:lnTo>
                    <a:pt x="512" y="56"/>
                  </a:lnTo>
                  <a:lnTo>
                    <a:pt x="505" y="54"/>
                  </a:lnTo>
                  <a:lnTo>
                    <a:pt x="497" y="54"/>
                  </a:lnTo>
                  <a:lnTo>
                    <a:pt x="487" y="53"/>
                  </a:lnTo>
                  <a:lnTo>
                    <a:pt x="478" y="52"/>
                  </a:lnTo>
                  <a:lnTo>
                    <a:pt x="468" y="49"/>
                  </a:lnTo>
                  <a:lnTo>
                    <a:pt x="458" y="49"/>
                  </a:lnTo>
                  <a:lnTo>
                    <a:pt x="448" y="48"/>
                  </a:lnTo>
                  <a:lnTo>
                    <a:pt x="440" y="49"/>
                  </a:lnTo>
                  <a:lnTo>
                    <a:pt x="434" y="52"/>
                  </a:lnTo>
                  <a:lnTo>
                    <a:pt x="419" y="48"/>
                  </a:lnTo>
                  <a:lnTo>
                    <a:pt x="405" y="43"/>
                  </a:lnTo>
                  <a:lnTo>
                    <a:pt x="390" y="39"/>
                  </a:lnTo>
                  <a:lnTo>
                    <a:pt x="376" y="34"/>
                  </a:lnTo>
                  <a:lnTo>
                    <a:pt x="363" y="32"/>
                  </a:lnTo>
                  <a:lnTo>
                    <a:pt x="352" y="29"/>
                  </a:lnTo>
                  <a:lnTo>
                    <a:pt x="342" y="29"/>
                  </a:lnTo>
                  <a:lnTo>
                    <a:pt x="333" y="32"/>
                  </a:lnTo>
                  <a:lnTo>
                    <a:pt x="328" y="24"/>
                  </a:lnTo>
                  <a:lnTo>
                    <a:pt x="322" y="13"/>
                  </a:lnTo>
                  <a:lnTo>
                    <a:pt x="314" y="5"/>
                  </a:lnTo>
                  <a:lnTo>
                    <a:pt x="303" y="3"/>
                  </a:lnTo>
                  <a:lnTo>
                    <a:pt x="298" y="4"/>
                  </a:lnTo>
                  <a:lnTo>
                    <a:pt x="291" y="5"/>
                  </a:lnTo>
                  <a:lnTo>
                    <a:pt x="286" y="7"/>
                  </a:lnTo>
                  <a:lnTo>
                    <a:pt x="280" y="8"/>
                  </a:lnTo>
                  <a:lnTo>
                    <a:pt x="274" y="9"/>
                  </a:lnTo>
                  <a:lnTo>
                    <a:pt x="269" y="10"/>
                  </a:lnTo>
                  <a:lnTo>
                    <a:pt x="261" y="12"/>
                  </a:lnTo>
                  <a:lnTo>
                    <a:pt x="255" y="12"/>
                  </a:lnTo>
                  <a:lnTo>
                    <a:pt x="247" y="12"/>
                  </a:lnTo>
                  <a:lnTo>
                    <a:pt x="241" y="13"/>
                  </a:lnTo>
                  <a:lnTo>
                    <a:pt x="233" y="13"/>
                  </a:lnTo>
                  <a:lnTo>
                    <a:pt x="227" y="13"/>
                  </a:lnTo>
                  <a:lnTo>
                    <a:pt x="221" y="13"/>
                  </a:lnTo>
                  <a:lnTo>
                    <a:pt x="214" y="13"/>
                  </a:lnTo>
                  <a:lnTo>
                    <a:pt x="208" y="12"/>
                  </a:lnTo>
                  <a:lnTo>
                    <a:pt x="203" y="9"/>
                  </a:lnTo>
                  <a:lnTo>
                    <a:pt x="197" y="7"/>
                  </a:lnTo>
                  <a:lnTo>
                    <a:pt x="188" y="5"/>
                  </a:lnTo>
                  <a:lnTo>
                    <a:pt x="178" y="3"/>
                  </a:lnTo>
                  <a:lnTo>
                    <a:pt x="166" y="0"/>
                  </a:lnTo>
                  <a:lnTo>
                    <a:pt x="154" y="0"/>
                  </a:lnTo>
                  <a:lnTo>
                    <a:pt x="142" y="0"/>
                  </a:lnTo>
                  <a:lnTo>
                    <a:pt x="134" y="2"/>
                  </a:lnTo>
                  <a:lnTo>
                    <a:pt x="125" y="4"/>
                  </a:lnTo>
                  <a:lnTo>
                    <a:pt x="119" y="8"/>
                  </a:lnTo>
                  <a:lnTo>
                    <a:pt x="112" y="13"/>
                  </a:lnTo>
                  <a:lnTo>
                    <a:pt x="107" y="18"/>
                  </a:lnTo>
                  <a:lnTo>
                    <a:pt x="102" y="24"/>
                  </a:lnTo>
                  <a:lnTo>
                    <a:pt x="97" y="29"/>
                  </a:lnTo>
                  <a:lnTo>
                    <a:pt x="92" y="33"/>
                  </a:lnTo>
                  <a:lnTo>
                    <a:pt x="88" y="38"/>
                  </a:lnTo>
                  <a:lnTo>
                    <a:pt x="83" y="41"/>
                  </a:lnTo>
                  <a:lnTo>
                    <a:pt x="78" y="42"/>
                  </a:lnTo>
                  <a:lnTo>
                    <a:pt x="72" y="43"/>
                  </a:lnTo>
                  <a:lnTo>
                    <a:pt x="67" y="43"/>
                  </a:lnTo>
                  <a:lnTo>
                    <a:pt x="60" y="43"/>
                  </a:lnTo>
                  <a:lnTo>
                    <a:pt x="54" y="44"/>
                  </a:lnTo>
                  <a:lnTo>
                    <a:pt x="49" y="46"/>
                  </a:lnTo>
                  <a:lnTo>
                    <a:pt x="44" y="47"/>
                  </a:lnTo>
                  <a:lnTo>
                    <a:pt x="40" y="49"/>
                  </a:lnTo>
                  <a:lnTo>
                    <a:pt x="34" y="54"/>
                  </a:lnTo>
                  <a:lnTo>
                    <a:pt x="33" y="60"/>
                  </a:lnTo>
                  <a:lnTo>
                    <a:pt x="35" y="63"/>
                  </a:lnTo>
                  <a:lnTo>
                    <a:pt x="40" y="65"/>
                  </a:lnTo>
                  <a:lnTo>
                    <a:pt x="31" y="70"/>
                  </a:lnTo>
                  <a:lnTo>
                    <a:pt x="24" y="75"/>
                  </a:lnTo>
                  <a:lnTo>
                    <a:pt x="19" y="82"/>
                  </a:lnTo>
                  <a:lnTo>
                    <a:pt x="15" y="90"/>
                  </a:lnTo>
                  <a:lnTo>
                    <a:pt x="14" y="96"/>
                  </a:lnTo>
                  <a:lnTo>
                    <a:pt x="15" y="99"/>
                  </a:lnTo>
                  <a:lnTo>
                    <a:pt x="19" y="99"/>
                  </a:lnTo>
                  <a:lnTo>
                    <a:pt x="24" y="99"/>
                  </a:lnTo>
                  <a:lnTo>
                    <a:pt x="16" y="102"/>
                  </a:lnTo>
                  <a:lnTo>
                    <a:pt x="10" y="107"/>
                  </a:lnTo>
                  <a:lnTo>
                    <a:pt x="5" y="112"/>
                  </a:lnTo>
                  <a:lnTo>
                    <a:pt x="2" y="116"/>
                  </a:lnTo>
                  <a:lnTo>
                    <a:pt x="2" y="120"/>
                  </a:lnTo>
                  <a:lnTo>
                    <a:pt x="4" y="125"/>
                  </a:lnTo>
                  <a:lnTo>
                    <a:pt x="9" y="129"/>
                  </a:lnTo>
                  <a:lnTo>
                    <a:pt x="16" y="131"/>
                  </a:lnTo>
                  <a:lnTo>
                    <a:pt x="7" y="143"/>
                  </a:lnTo>
                  <a:lnTo>
                    <a:pt x="1" y="154"/>
                  </a:lnTo>
                  <a:lnTo>
                    <a:pt x="0" y="165"/>
                  </a:lnTo>
                  <a:lnTo>
                    <a:pt x="11" y="178"/>
                  </a:lnTo>
                  <a:lnTo>
                    <a:pt x="6" y="194"/>
                  </a:lnTo>
                  <a:lnTo>
                    <a:pt x="7" y="211"/>
                  </a:lnTo>
                  <a:lnTo>
                    <a:pt x="11" y="225"/>
                  </a:lnTo>
                  <a:lnTo>
                    <a:pt x="19" y="237"/>
                  </a:lnTo>
                  <a:lnTo>
                    <a:pt x="23" y="244"/>
                  </a:lnTo>
                  <a:lnTo>
                    <a:pt x="28" y="252"/>
                  </a:lnTo>
                  <a:lnTo>
                    <a:pt x="34" y="261"/>
                  </a:lnTo>
                  <a:lnTo>
                    <a:pt x="43" y="270"/>
                  </a:lnTo>
                  <a:lnTo>
                    <a:pt x="52" y="279"/>
                  </a:lnTo>
                  <a:lnTo>
                    <a:pt x="63" y="285"/>
                  </a:lnTo>
                  <a:lnTo>
                    <a:pt x="77" y="289"/>
                  </a:lnTo>
                  <a:lnTo>
                    <a:pt x="92" y="289"/>
                  </a:lnTo>
                  <a:lnTo>
                    <a:pt x="107" y="284"/>
                  </a:lnTo>
                  <a:lnTo>
                    <a:pt x="119" y="278"/>
                  </a:lnTo>
                  <a:lnTo>
                    <a:pt x="129" y="269"/>
                  </a:lnTo>
                  <a:lnTo>
                    <a:pt x="137" y="260"/>
                  </a:lnTo>
                  <a:lnTo>
                    <a:pt x="144" y="252"/>
                  </a:lnTo>
                  <a:lnTo>
                    <a:pt x="151" y="245"/>
                  </a:lnTo>
                  <a:lnTo>
                    <a:pt x="158" y="241"/>
                  </a:lnTo>
                  <a:lnTo>
                    <a:pt x="164" y="241"/>
                  </a:lnTo>
                  <a:lnTo>
                    <a:pt x="172" y="244"/>
                  </a:lnTo>
                  <a:lnTo>
                    <a:pt x="178" y="247"/>
                  </a:lnTo>
                  <a:lnTo>
                    <a:pt x="184" y="252"/>
                  </a:lnTo>
                  <a:lnTo>
                    <a:pt x="190" y="257"/>
                  </a:lnTo>
                  <a:lnTo>
                    <a:pt x="198" y="262"/>
                  </a:lnTo>
                  <a:lnTo>
                    <a:pt x="206" y="266"/>
                  </a:lnTo>
                  <a:lnTo>
                    <a:pt x="216" y="267"/>
                  </a:lnTo>
                  <a:lnTo>
                    <a:pt x="227" y="267"/>
                  </a:lnTo>
                  <a:lnTo>
                    <a:pt x="237" y="265"/>
                  </a:lnTo>
                  <a:lnTo>
                    <a:pt x="247" y="260"/>
                  </a:lnTo>
                  <a:lnTo>
                    <a:pt x="255" y="254"/>
                  </a:lnTo>
                  <a:lnTo>
                    <a:pt x="264" y="246"/>
                  </a:lnTo>
                  <a:lnTo>
                    <a:pt x="272" y="238"/>
                  </a:lnTo>
                  <a:lnTo>
                    <a:pt x="283" y="231"/>
                  </a:lnTo>
                  <a:lnTo>
                    <a:pt x="295" y="225"/>
                  </a:lnTo>
                  <a:lnTo>
                    <a:pt x="309" y="220"/>
                  </a:lnTo>
                  <a:lnTo>
                    <a:pt x="314" y="218"/>
                  </a:lnTo>
                  <a:lnTo>
                    <a:pt x="319" y="217"/>
                  </a:lnTo>
                  <a:lnTo>
                    <a:pt x="324" y="217"/>
                  </a:lnTo>
                  <a:lnTo>
                    <a:pt x="329" y="216"/>
                  </a:lnTo>
                  <a:lnTo>
                    <a:pt x="330" y="216"/>
                  </a:lnTo>
                  <a:lnTo>
                    <a:pt x="332" y="216"/>
                  </a:lnTo>
                  <a:lnTo>
                    <a:pt x="332" y="216"/>
                  </a:lnTo>
                  <a:lnTo>
                    <a:pt x="333" y="216"/>
                  </a:lnTo>
                  <a:lnTo>
                    <a:pt x="336" y="216"/>
                  </a:lnTo>
                  <a:lnTo>
                    <a:pt x="339" y="216"/>
                  </a:lnTo>
                  <a:lnTo>
                    <a:pt x="342" y="216"/>
                  </a:lnTo>
                  <a:lnTo>
                    <a:pt x="344" y="215"/>
                  </a:lnTo>
                  <a:lnTo>
                    <a:pt x="351" y="215"/>
                  </a:lnTo>
                  <a:lnTo>
                    <a:pt x="357" y="213"/>
                  </a:lnTo>
                  <a:lnTo>
                    <a:pt x="363" y="213"/>
                  </a:lnTo>
                  <a:lnTo>
                    <a:pt x="370" y="213"/>
                  </a:lnTo>
                  <a:lnTo>
                    <a:pt x="372" y="213"/>
                  </a:lnTo>
                  <a:lnTo>
                    <a:pt x="376" y="213"/>
                  </a:lnTo>
                  <a:lnTo>
                    <a:pt x="380" y="213"/>
                  </a:lnTo>
                  <a:lnTo>
                    <a:pt x="382" y="212"/>
                  </a:lnTo>
                  <a:lnTo>
                    <a:pt x="389" y="212"/>
                  </a:lnTo>
                  <a:lnTo>
                    <a:pt x="395" y="212"/>
                  </a:lnTo>
                  <a:lnTo>
                    <a:pt x="400" y="212"/>
                  </a:lnTo>
                  <a:lnTo>
                    <a:pt x="406" y="211"/>
                  </a:lnTo>
                  <a:lnTo>
                    <a:pt x="410" y="211"/>
                  </a:lnTo>
                  <a:lnTo>
                    <a:pt x="414" y="211"/>
                  </a:lnTo>
                  <a:lnTo>
                    <a:pt x="416" y="211"/>
                  </a:lnTo>
                  <a:lnTo>
                    <a:pt x="420" y="210"/>
                  </a:lnTo>
                  <a:lnTo>
                    <a:pt x="426" y="210"/>
                  </a:lnTo>
                  <a:lnTo>
                    <a:pt x="433" y="208"/>
                  </a:lnTo>
                  <a:lnTo>
                    <a:pt x="439" y="208"/>
                  </a:lnTo>
                  <a:lnTo>
                    <a:pt x="445" y="208"/>
                  </a:lnTo>
                  <a:lnTo>
                    <a:pt x="449" y="207"/>
                  </a:lnTo>
                  <a:lnTo>
                    <a:pt x="453" y="207"/>
                  </a:lnTo>
                  <a:lnTo>
                    <a:pt x="457" y="207"/>
                  </a:lnTo>
                  <a:lnTo>
                    <a:pt x="460" y="207"/>
                  </a:lnTo>
                  <a:lnTo>
                    <a:pt x="460" y="207"/>
                  </a:lnTo>
                  <a:lnTo>
                    <a:pt x="460" y="206"/>
                  </a:lnTo>
                  <a:lnTo>
                    <a:pt x="460" y="206"/>
                  </a:lnTo>
                  <a:lnTo>
                    <a:pt x="460" y="206"/>
                  </a:lnTo>
                  <a:lnTo>
                    <a:pt x="467" y="206"/>
                  </a:lnTo>
                  <a:lnTo>
                    <a:pt x="473" y="204"/>
                  </a:lnTo>
                  <a:lnTo>
                    <a:pt x="478" y="203"/>
                  </a:lnTo>
                  <a:lnTo>
                    <a:pt x="484" y="202"/>
                  </a:lnTo>
                  <a:lnTo>
                    <a:pt x="489" y="201"/>
                  </a:lnTo>
                  <a:lnTo>
                    <a:pt x="494" y="199"/>
                  </a:lnTo>
                  <a:lnTo>
                    <a:pt x="500" y="199"/>
                  </a:lnTo>
                  <a:lnTo>
                    <a:pt x="505" y="198"/>
                  </a:lnTo>
                  <a:lnTo>
                    <a:pt x="511" y="197"/>
                  </a:lnTo>
                  <a:lnTo>
                    <a:pt x="517" y="194"/>
                  </a:lnTo>
                  <a:lnTo>
                    <a:pt x="524" y="193"/>
                  </a:lnTo>
                  <a:lnTo>
                    <a:pt x="530" y="192"/>
                  </a:lnTo>
                  <a:lnTo>
                    <a:pt x="532" y="191"/>
                  </a:lnTo>
                  <a:lnTo>
                    <a:pt x="536" y="189"/>
                  </a:lnTo>
                  <a:lnTo>
                    <a:pt x="539" y="189"/>
                  </a:lnTo>
                  <a:lnTo>
                    <a:pt x="542" y="188"/>
                  </a:lnTo>
                  <a:lnTo>
                    <a:pt x="549" y="186"/>
                  </a:lnTo>
                  <a:lnTo>
                    <a:pt x="555" y="183"/>
                  </a:lnTo>
                  <a:lnTo>
                    <a:pt x="560" y="182"/>
                  </a:lnTo>
                  <a:lnTo>
                    <a:pt x="566" y="179"/>
                  </a:lnTo>
                  <a:lnTo>
                    <a:pt x="568" y="178"/>
                  </a:lnTo>
                  <a:lnTo>
                    <a:pt x="570" y="178"/>
                  </a:lnTo>
                  <a:lnTo>
                    <a:pt x="571" y="178"/>
                  </a:lnTo>
                  <a:lnTo>
                    <a:pt x="573" y="177"/>
                  </a:lnTo>
                  <a:lnTo>
                    <a:pt x="578" y="175"/>
                  </a:lnTo>
                  <a:lnTo>
                    <a:pt x="583" y="173"/>
                  </a:lnTo>
                  <a:lnTo>
                    <a:pt x="587" y="172"/>
                  </a:lnTo>
                  <a:lnTo>
                    <a:pt x="589" y="172"/>
                  </a:lnTo>
                  <a:lnTo>
                    <a:pt x="589" y="172"/>
                  </a:lnTo>
                  <a:lnTo>
                    <a:pt x="589" y="172"/>
                  </a:lnTo>
                  <a:lnTo>
                    <a:pt x="589" y="172"/>
                  </a:lnTo>
                  <a:lnTo>
                    <a:pt x="589" y="172"/>
                  </a:lnTo>
                  <a:lnTo>
                    <a:pt x="597" y="169"/>
                  </a:lnTo>
                  <a:lnTo>
                    <a:pt x="600" y="165"/>
                  </a:lnTo>
                  <a:lnTo>
                    <a:pt x="602" y="159"/>
                  </a:lnTo>
                  <a:lnTo>
                    <a:pt x="602" y="145"/>
                  </a:lnTo>
                  <a:lnTo>
                    <a:pt x="599" y="126"/>
                  </a:lnTo>
                  <a:lnTo>
                    <a:pt x="593" y="107"/>
                  </a:lnTo>
                  <a:lnTo>
                    <a:pt x="583" y="90"/>
                  </a:lnTo>
                  <a:lnTo>
                    <a:pt x="568" y="72"/>
                  </a:lnTo>
                  <a:close/>
                </a:path>
              </a:pathLst>
            </a:custGeom>
            <a:solidFill>
              <a:srgbClr val="540054">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98" name="Freeform 278">
              <a:extLst>
                <a:ext uri="{FF2B5EF4-FFF2-40B4-BE49-F238E27FC236}">
                  <a16:creationId xmlns:a16="http://schemas.microsoft.com/office/drawing/2014/main" id="{A80B2F87-41ED-48C8-913D-C7CFBF226172}"/>
                </a:ext>
              </a:extLst>
            </p:cNvPr>
            <p:cNvSpPr>
              <a:spLocks/>
            </p:cNvSpPr>
            <p:nvPr/>
          </p:nvSpPr>
          <p:spPr bwMode="auto">
            <a:xfrm>
              <a:off x="918" y="3711"/>
              <a:ext cx="5" cy="12"/>
            </a:xfrm>
            <a:custGeom>
              <a:avLst/>
              <a:gdLst>
                <a:gd name="T0" fmla="*/ 0 w 16"/>
                <a:gd name="T1" fmla="*/ 5 h 34"/>
                <a:gd name="T2" fmla="*/ 2 w 16"/>
                <a:gd name="T3" fmla="*/ 11 h 34"/>
                <a:gd name="T4" fmla="*/ 5 w 16"/>
                <a:gd name="T5" fmla="*/ 19 h 34"/>
                <a:gd name="T6" fmla="*/ 6 w 16"/>
                <a:gd name="T7" fmla="*/ 26 h 34"/>
                <a:gd name="T8" fmla="*/ 6 w 16"/>
                <a:gd name="T9" fmla="*/ 34 h 34"/>
                <a:gd name="T10" fmla="*/ 10 w 16"/>
                <a:gd name="T11" fmla="*/ 26 h 34"/>
                <a:gd name="T12" fmla="*/ 14 w 16"/>
                <a:gd name="T13" fmla="*/ 17 h 34"/>
                <a:gd name="T14" fmla="*/ 15 w 16"/>
                <a:gd name="T15" fmla="*/ 9 h 34"/>
                <a:gd name="T16" fmla="*/ 16 w 16"/>
                <a:gd name="T17" fmla="*/ 0 h 34"/>
                <a:gd name="T18" fmla="*/ 16 w 16"/>
                <a:gd name="T19" fmla="*/ 0 h 34"/>
                <a:gd name="T20" fmla="*/ 16 w 16"/>
                <a:gd name="T21" fmla="*/ 0 h 34"/>
                <a:gd name="T22" fmla="*/ 16 w 16"/>
                <a:gd name="T23" fmla="*/ 0 h 34"/>
                <a:gd name="T24" fmla="*/ 16 w 16"/>
                <a:gd name="T25" fmla="*/ 0 h 34"/>
                <a:gd name="T26" fmla="*/ 14 w 16"/>
                <a:gd name="T27" fmla="*/ 0 h 34"/>
                <a:gd name="T28" fmla="*/ 10 w 16"/>
                <a:gd name="T29" fmla="*/ 1 h 34"/>
                <a:gd name="T30" fmla="*/ 5 w 16"/>
                <a:gd name="T31" fmla="*/ 3 h 34"/>
                <a:gd name="T32" fmla="*/ 0 w 16"/>
                <a:gd name="T33"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34">
                  <a:moveTo>
                    <a:pt x="0" y="5"/>
                  </a:moveTo>
                  <a:lnTo>
                    <a:pt x="2" y="11"/>
                  </a:lnTo>
                  <a:lnTo>
                    <a:pt x="5" y="19"/>
                  </a:lnTo>
                  <a:lnTo>
                    <a:pt x="6" y="26"/>
                  </a:lnTo>
                  <a:lnTo>
                    <a:pt x="6" y="34"/>
                  </a:lnTo>
                  <a:lnTo>
                    <a:pt x="10" y="26"/>
                  </a:lnTo>
                  <a:lnTo>
                    <a:pt x="14" y="17"/>
                  </a:lnTo>
                  <a:lnTo>
                    <a:pt x="15" y="9"/>
                  </a:lnTo>
                  <a:lnTo>
                    <a:pt x="16" y="0"/>
                  </a:lnTo>
                  <a:lnTo>
                    <a:pt x="16" y="0"/>
                  </a:lnTo>
                  <a:lnTo>
                    <a:pt x="16" y="0"/>
                  </a:lnTo>
                  <a:lnTo>
                    <a:pt x="16" y="0"/>
                  </a:lnTo>
                  <a:lnTo>
                    <a:pt x="16" y="0"/>
                  </a:lnTo>
                  <a:lnTo>
                    <a:pt x="14" y="0"/>
                  </a:lnTo>
                  <a:lnTo>
                    <a:pt x="10" y="1"/>
                  </a:lnTo>
                  <a:lnTo>
                    <a:pt x="5" y="3"/>
                  </a:lnTo>
                  <a:lnTo>
                    <a:pt x="0" y="5"/>
                  </a:lnTo>
                  <a:close/>
                </a:path>
              </a:pathLst>
            </a:custGeom>
            <a:solidFill>
              <a:srgbClr val="540054">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99" name="Freeform 279">
              <a:extLst>
                <a:ext uri="{FF2B5EF4-FFF2-40B4-BE49-F238E27FC236}">
                  <a16:creationId xmlns:a16="http://schemas.microsoft.com/office/drawing/2014/main" id="{A5BEDD34-DD63-4C18-A90D-F9A231D6A0A3}"/>
                </a:ext>
              </a:extLst>
            </p:cNvPr>
            <p:cNvSpPr>
              <a:spLocks/>
            </p:cNvSpPr>
            <p:nvPr/>
          </p:nvSpPr>
          <p:spPr bwMode="auto">
            <a:xfrm>
              <a:off x="880" y="3721"/>
              <a:ext cx="8" cy="18"/>
            </a:xfrm>
            <a:custGeom>
              <a:avLst/>
              <a:gdLst>
                <a:gd name="T0" fmla="*/ 0 w 24"/>
                <a:gd name="T1" fmla="*/ 5 h 53"/>
                <a:gd name="T2" fmla="*/ 3 w 24"/>
                <a:gd name="T3" fmla="*/ 16 h 53"/>
                <a:gd name="T4" fmla="*/ 5 w 24"/>
                <a:gd name="T5" fmla="*/ 28 h 53"/>
                <a:gd name="T6" fmla="*/ 7 w 24"/>
                <a:gd name="T7" fmla="*/ 40 h 53"/>
                <a:gd name="T8" fmla="*/ 7 w 24"/>
                <a:gd name="T9" fmla="*/ 53 h 53"/>
                <a:gd name="T10" fmla="*/ 16 w 24"/>
                <a:gd name="T11" fmla="*/ 40 h 53"/>
                <a:gd name="T12" fmla="*/ 21 w 24"/>
                <a:gd name="T13" fmla="*/ 26 h 53"/>
                <a:gd name="T14" fmla="*/ 24 w 24"/>
                <a:gd name="T15" fmla="*/ 13 h 53"/>
                <a:gd name="T16" fmla="*/ 24 w 24"/>
                <a:gd name="T17" fmla="*/ 1 h 53"/>
                <a:gd name="T18" fmla="*/ 24 w 24"/>
                <a:gd name="T19" fmla="*/ 1 h 53"/>
                <a:gd name="T20" fmla="*/ 24 w 24"/>
                <a:gd name="T21" fmla="*/ 1 h 53"/>
                <a:gd name="T22" fmla="*/ 24 w 24"/>
                <a:gd name="T23" fmla="*/ 1 h 53"/>
                <a:gd name="T24" fmla="*/ 24 w 24"/>
                <a:gd name="T25" fmla="*/ 0 h 53"/>
                <a:gd name="T26" fmla="*/ 18 w 24"/>
                <a:gd name="T27" fmla="*/ 1 h 53"/>
                <a:gd name="T28" fmla="*/ 13 w 24"/>
                <a:gd name="T29" fmla="*/ 2 h 53"/>
                <a:gd name="T30" fmla="*/ 7 w 24"/>
                <a:gd name="T31" fmla="*/ 4 h 53"/>
                <a:gd name="T32" fmla="*/ 0 w 24"/>
                <a:gd name="T33" fmla="*/ 4 h 53"/>
                <a:gd name="T34" fmla="*/ 0 w 24"/>
                <a:gd name="T35" fmla="*/ 4 h 53"/>
                <a:gd name="T36" fmla="*/ 0 w 24"/>
                <a:gd name="T37" fmla="*/ 4 h 53"/>
                <a:gd name="T38" fmla="*/ 0 w 24"/>
                <a:gd name="T39" fmla="*/ 5 h 53"/>
                <a:gd name="T40" fmla="*/ 0 w 24"/>
                <a:gd name="T4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53">
                  <a:moveTo>
                    <a:pt x="0" y="5"/>
                  </a:moveTo>
                  <a:lnTo>
                    <a:pt x="3" y="16"/>
                  </a:lnTo>
                  <a:lnTo>
                    <a:pt x="5" y="28"/>
                  </a:lnTo>
                  <a:lnTo>
                    <a:pt x="7" y="40"/>
                  </a:lnTo>
                  <a:lnTo>
                    <a:pt x="7" y="53"/>
                  </a:lnTo>
                  <a:lnTo>
                    <a:pt x="16" y="40"/>
                  </a:lnTo>
                  <a:lnTo>
                    <a:pt x="21" y="26"/>
                  </a:lnTo>
                  <a:lnTo>
                    <a:pt x="24" y="13"/>
                  </a:lnTo>
                  <a:lnTo>
                    <a:pt x="24" y="1"/>
                  </a:lnTo>
                  <a:lnTo>
                    <a:pt x="24" y="1"/>
                  </a:lnTo>
                  <a:lnTo>
                    <a:pt x="24" y="1"/>
                  </a:lnTo>
                  <a:lnTo>
                    <a:pt x="24" y="1"/>
                  </a:lnTo>
                  <a:lnTo>
                    <a:pt x="24" y="0"/>
                  </a:lnTo>
                  <a:lnTo>
                    <a:pt x="18" y="1"/>
                  </a:lnTo>
                  <a:lnTo>
                    <a:pt x="13" y="2"/>
                  </a:lnTo>
                  <a:lnTo>
                    <a:pt x="7" y="4"/>
                  </a:lnTo>
                  <a:lnTo>
                    <a:pt x="0" y="4"/>
                  </a:lnTo>
                  <a:lnTo>
                    <a:pt x="0" y="4"/>
                  </a:lnTo>
                  <a:lnTo>
                    <a:pt x="0" y="4"/>
                  </a:lnTo>
                  <a:lnTo>
                    <a:pt x="0" y="5"/>
                  </a:lnTo>
                  <a:lnTo>
                    <a:pt x="0" y="5"/>
                  </a:lnTo>
                  <a:close/>
                </a:path>
              </a:pathLst>
            </a:custGeom>
            <a:solidFill>
              <a:srgbClr val="540054">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800" name="Freeform 280">
              <a:extLst>
                <a:ext uri="{FF2B5EF4-FFF2-40B4-BE49-F238E27FC236}">
                  <a16:creationId xmlns:a16="http://schemas.microsoft.com/office/drawing/2014/main" id="{6AA6D81D-08C5-49D4-88E8-44D46D18C971}"/>
                </a:ext>
              </a:extLst>
            </p:cNvPr>
            <p:cNvSpPr>
              <a:spLocks/>
            </p:cNvSpPr>
            <p:nvPr/>
          </p:nvSpPr>
          <p:spPr bwMode="auto">
            <a:xfrm>
              <a:off x="830" y="3726"/>
              <a:ext cx="8" cy="15"/>
            </a:xfrm>
            <a:custGeom>
              <a:avLst/>
              <a:gdLst>
                <a:gd name="T0" fmla="*/ 0 w 24"/>
                <a:gd name="T1" fmla="*/ 4 h 46"/>
                <a:gd name="T2" fmla="*/ 1 w 24"/>
                <a:gd name="T3" fmla="*/ 15 h 46"/>
                <a:gd name="T4" fmla="*/ 3 w 24"/>
                <a:gd name="T5" fmla="*/ 25 h 46"/>
                <a:gd name="T6" fmla="*/ 3 w 24"/>
                <a:gd name="T7" fmla="*/ 36 h 46"/>
                <a:gd name="T8" fmla="*/ 0 w 24"/>
                <a:gd name="T9" fmla="*/ 46 h 46"/>
                <a:gd name="T10" fmla="*/ 9 w 24"/>
                <a:gd name="T11" fmla="*/ 36 h 46"/>
                <a:gd name="T12" fmla="*/ 16 w 24"/>
                <a:gd name="T13" fmla="*/ 24 h 46"/>
                <a:gd name="T14" fmla="*/ 21 w 24"/>
                <a:gd name="T15" fmla="*/ 10 h 46"/>
                <a:gd name="T16" fmla="*/ 24 w 24"/>
                <a:gd name="T17" fmla="*/ 0 h 46"/>
                <a:gd name="T18" fmla="*/ 23 w 24"/>
                <a:gd name="T19" fmla="*/ 0 h 46"/>
                <a:gd name="T20" fmla="*/ 23 w 24"/>
                <a:gd name="T21" fmla="*/ 0 h 46"/>
                <a:gd name="T22" fmla="*/ 21 w 24"/>
                <a:gd name="T23" fmla="*/ 0 h 46"/>
                <a:gd name="T24" fmla="*/ 20 w 24"/>
                <a:gd name="T25" fmla="*/ 0 h 46"/>
                <a:gd name="T26" fmla="*/ 15 w 24"/>
                <a:gd name="T27" fmla="*/ 1 h 46"/>
                <a:gd name="T28" fmla="*/ 10 w 24"/>
                <a:gd name="T29" fmla="*/ 1 h 46"/>
                <a:gd name="T30" fmla="*/ 5 w 24"/>
                <a:gd name="T31" fmla="*/ 2 h 46"/>
                <a:gd name="T32" fmla="*/ 0 w 24"/>
                <a:gd name="T33" fmla="*/ 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46">
                  <a:moveTo>
                    <a:pt x="0" y="4"/>
                  </a:moveTo>
                  <a:lnTo>
                    <a:pt x="1" y="15"/>
                  </a:lnTo>
                  <a:lnTo>
                    <a:pt x="3" y="25"/>
                  </a:lnTo>
                  <a:lnTo>
                    <a:pt x="3" y="36"/>
                  </a:lnTo>
                  <a:lnTo>
                    <a:pt x="0" y="46"/>
                  </a:lnTo>
                  <a:lnTo>
                    <a:pt x="9" y="36"/>
                  </a:lnTo>
                  <a:lnTo>
                    <a:pt x="16" y="24"/>
                  </a:lnTo>
                  <a:lnTo>
                    <a:pt x="21" y="10"/>
                  </a:lnTo>
                  <a:lnTo>
                    <a:pt x="24" y="0"/>
                  </a:lnTo>
                  <a:lnTo>
                    <a:pt x="23" y="0"/>
                  </a:lnTo>
                  <a:lnTo>
                    <a:pt x="23" y="0"/>
                  </a:lnTo>
                  <a:lnTo>
                    <a:pt x="21" y="0"/>
                  </a:lnTo>
                  <a:lnTo>
                    <a:pt x="20" y="0"/>
                  </a:lnTo>
                  <a:lnTo>
                    <a:pt x="15" y="1"/>
                  </a:lnTo>
                  <a:lnTo>
                    <a:pt x="10" y="1"/>
                  </a:lnTo>
                  <a:lnTo>
                    <a:pt x="5" y="2"/>
                  </a:lnTo>
                  <a:lnTo>
                    <a:pt x="0" y="4"/>
                  </a:lnTo>
                  <a:close/>
                </a:path>
              </a:pathLst>
            </a:custGeom>
            <a:solidFill>
              <a:srgbClr val="540054">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801" name="Freeform 281">
              <a:extLst>
                <a:ext uri="{FF2B5EF4-FFF2-40B4-BE49-F238E27FC236}">
                  <a16:creationId xmlns:a16="http://schemas.microsoft.com/office/drawing/2014/main" id="{BF93A981-90D1-4035-9152-B5559244B500}"/>
                </a:ext>
              </a:extLst>
            </p:cNvPr>
            <p:cNvSpPr>
              <a:spLocks/>
            </p:cNvSpPr>
            <p:nvPr/>
          </p:nvSpPr>
          <p:spPr bwMode="auto">
            <a:xfrm>
              <a:off x="842" y="3725"/>
              <a:ext cx="8" cy="17"/>
            </a:xfrm>
            <a:custGeom>
              <a:avLst/>
              <a:gdLst>
                <a:gd name="T0" fmla="*/ 8 w 26"/>
                <a:gd name="T1" fmla="*/ 52 h 52"/>
                <a:gd name="T2" fmla="*/ 15 w 26"/>
                <a:gd name="T3" fmla="*/ 39 h 52"/>
                <a:gd name="T4" fmla="*/ 22 w 26"/>
                <a:gd name="T5" fmla="*/ 25 h 52"/>
                <a:gd name="T6" fmla="*/ 24 w 26"/>
                <a:gd name="T7" fmla="*/ 12 h 52"/>
                <a:gd name="T8" fmla="*/ 26 w 26"/>
                <a:gd name="T9" fmla="*/ 0 h 52"/>
                <a:gd name="T10" fmla="*/ 26 w 26"/>
                <a:gd name="T11" fmla="*/ 0 h 52"/>
                <a:gd name="T12" fmla="*/ 26 w 26"/>
                <a:gd name="T13" fmla="*/ 0 h 52"/>
                <a:gd name="T14" fmla="*/ 26 w 26"/>
                <a:gd name="T15" fmla="*/ 0 h 52"/>
                <a:gd name="T16" fmla="*/ 26 w 26"/>
                <a:gd name="T17" fmla="*/ 0 h 52"/>
                <a:gd name="T18" fmla="*/ 19 w 26"/>
                <a:gd name="T19" fmla="*/ 0 h 52"/>
                <a:gd name="T20" fmla="*/ 13 w 26"/>
                <a:gd name="T21" fmla="*/ 0 h 52"/>
                <a:gd name="T22" fmla="*/ 7 w 26"/>
                <a:gd name="T23" fmla="*/ 2 h 52"/>
                <a:gd name="T24" fmla="*/ 0 w 26"/>
                <a:gd name="T25" fmla="*/ 2 h 52"/>
                <a:gd name="T26" fmla="*/ 3 w 26"/>
                <a:gd name="T27" fmla="*/ 13 h 52"/>
                <a:gd name="T28" fmla="*/ 7 w 26"/>
                <a:gd name="T29" fmla="*/ 25 h 52"/>
                <a:gd name="T30" fmla="*/ 8 w 26"/>
                <a:gd name="T31" fmla="*/ 39 h 52"/>
                <a:gd name="T32" fmla="*/ 8 w 26"/>
                <a:gd name="T3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52">
                  <a:moveTo>
                    <a:pt x="8" y="52"/>
                  </a:moveTo>
                  <a:lnTo>
                    <a:pt x="15" y="39"/>
                  </a:lnTo>
                  <a:lnTo>
                    <a:pt x="22" y="25"/>
                  </a:lnTo>
                  <a:lnTo>
                    <a:pt x="24" y="12"/>
                  </a:lnTo>
                  <a:lnTo>
                    <a:pt x="26" y="0"/>
                  </a:lnTo>
                  <a:lnTo>
                    <a:pt x="26" y="0"/>
                  </a:lnTo>
                  <a:lnTo>
                    <a:pt x="26" y="0"/>
                  </a:lnTo>
                  <a:lnTo>
                    <a:pt x="26" y="0"/>
                  </a:lnTo>
                  <a:lnTo>
                    <a:pt x="26" y="0"/>
                  </a:lnTo>
                  <a:lnTo>
                    <a:pt x="19" y="0"/>
                  </a:lnTo>
                  <a:lnTo>
                    <a:pt x="13" y="0"/>
                  </a:lnTo>
                  <a:lnTo>
                    <a:pt x="7" y="2"/>
                  </a:lnTo>
                  <a:lnTo>
                    <a:pt x="0" y="2"/>
                  </a:lnTo>
                  <a:lnTo>
                    <a:pt x="3" y="13"/>
                  </a:lnTo>
                  <a:lnTo>
                    <a:pt x="7" y="25"/>
                  </a:lnTo>
                  <a:lnTo>
                    <a:pt x="8" y="39"/>
                  </a:lnTo>
                  <a:lnTo>
                    <a:pt x="8" y="52"/>
                  </a:lnTo>
                  <a:close/>
                </a:path>
              </a:pathLst>
            </a:custGeom>
            <a:solidFill>
              <a:srgbClr val="540054">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802" name="Freeform 282">
              <a:extLst>
                <a:ext uri="{FF2B5EF4-FFF2-40B4-BE49-F238E27FC236}">
                  <a16:creationId xmlns:a16="http://schemas.microsoft.com/office/drawing/2014/main" id="{CBA1CDBD-6EC3-4D01-BB60-59D7C64F6330}"/>
                </a:ext>
              </a:extLst>
            </p:cNvPr>
            <p:cNvSpPr>
              <a:spLocks/>
            </p:cNvSpPr>
            <p:nvPr/>
          </p:nvSpPr>
          <p:spPr bwMode="auto">
            <a:xfrm>
              <a:off x="854" y="3724"/>
              <a:ext cx="8" cy="17"/>
            </a:xfrm>
            <a:custGeom>
              <a:avLst/>
              <a:gdLst>
                <a:gd name="T0" fmla="*/ 7 w 24"/>
                <a:gd name="T1" fmla="*/ 49 h 49"/>
                <a:gd name="T2" fmla="*/ 14 w 24"/>
                <a:gd name="T3" fmla="*/ 38 h 49"/>
                <a:gd name="T4" fmla="*/ 20 w 24"/>
                <a:gd name="T5" fmla="*/ 24 h 49"/>
                <a:gd name="T6" fmla="*/ 23 w 24"/>
                <a:gd name="T7" fmla="*/ 10 h 49"/>
                <a:gd name="T8" fmla="*/ 24 w 24"/>
                <a:gd name="T9" fmla="*/ 0 h 49"/>
                <a:gd name="T10" fmla="*/ 18 w 24"/>
                <a:gd name="T11" fmla="*/ 1 h 49"/>
                <a:gd name="T12" fmla="*/ 13 w 24"/>
                <a:gd name="T13" fmla="*/ 1 h 49"/>
                <a:gd name="T14" fmla="*/ 7 w 24"/>
                <a:gd name="T15" fmla="*/ 1 h 49"/>
                <a:gd name="T16" fmla="*/ 0 w 24"/>
                <a:gd name="T17" fmla="*/ 1 h 49"/>
                <a:gd name="T18" fmla="*/ 3 w 24"/>
                <a:gd name="T19" fmla="*/ 12 h 49"/>
                <a:gd name="T20" fmla="*/ 5 w 24"/>
                <a:gd name="T21" fmla="*/ 25 h 49"/>
                <a:gd name="T22" fmla="*/ 7 w 24"/>
                <a:gd name="T23" fmla="*/ 38 h 49"/>
                <a:gd name="T24" fmla="*/ 7 w 24"/>
                <a:gd name="T25"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49">
                  <a:moveTo>
                    <a:pt x="7" y="49"/>
                  </a:moveTo>
                  <a:lnTo>
                    <a:pt x="14" y="38"/>
                  </a:lnTo>
                  <a:lnTo>
                    <a:pt x="20" y="24"/>
                  </a:lnTo>
                  <a:lnTo>
                    <a:pt x="23" y="10"/>
                  </a:lnTo>
                  <a:lnTo>
                    <a:pt x="24" y="0"/>
                  </a:lnTo>
                  <a:lnTo>
                    <a:pt x="18" y="1"/>
                  </a:lnTo>
                  <a:lnTo>
                    <a:pt x="13" y="1"/>
                  </a:lnTo>
                  <a:lnTo>
                    <a:pt x="7" y="1"/>
                  </a:lnTo>
                  <a:lnTo>
                    <a:pt x="0" y="1"/>
                  </a:lnTo>
                  <a:lnTo>
                    <a:pt x="3" y="12"/>
                  </a:lnTo>
                  <a:lnTo>
                    <a:pt x="5" y="25"/>
                  </a:lnTo>
                  <a:lnTo>
                    <a:pt x="7" y="38"/>
                  </a:lnTo>
                  <a:lnTo>
                    <a:pt x="7" y="49"/>
                  </a:lnTo>
                  <a:close/>
                </a:path>
              </a:pathLst>
            </a:custGeom>
            <a:solidFill>
              <a:srgbClr val="540054">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803" name="Freeform 283">
              <a:extLst>
                <a:ext uri="{FF2B5EF4-FFF2-40B4-BE49-F238E27FC236}">
                  <a16:creationId xmlns:a16="http://schemas.microsoft.com/office/drawing/2014/main" id="{667AF796-F87F-478D-97E3-F0C69A4E1FB7}"/>
                </a:ext>
              </a:extLst>
            </p:cNvPr>
            <p:cNvSpPr>
              <a:spLocks/>
            </p:cNvSpPr>
            <p:nvPr/>
          </p:nvSpPr>
          <p:spPr bwMode="auto">
            <a:xfrm>
              <a:off x="867" y="3723"/>
              <a:ext cx="8" cy="18"/>
            </a:xfrm>
            <a:custGeom>
              <a:avLst/>
              <a:gdLst>
                <a:gd name="T0" fmla="*/ 6 w 25"/>
                <a:gd name="T1" fmla="*/ 52 h 52"/>
                <a:gd name="T2" fmla="*/ 15 w 25"/>
                <a:gd name="T3" fmla="*/ 39 h 52"/>
                <a:gd name="T4" fmla="*/ 22 w 25"/>
                <a:gd name="T5" fmla="*/ 25 h 52"/>
                <a:gd name="T6" fmla="*/ 24 w 25"/>
                <a:gd name="T7" fmla="*/ 12 h 52"/>
                <a:gd name="T8" fmla="*/ 25 w 25"/>
                <a:gd name="T9" fmla="*/ 0 h 52"/>
                <a:gd name="T10" fmla="*/ 25 w 25"/>
                <a:gd name="T11" fmla="*/ 0 h 52"/>
                <a:gd name="T12" fmla="*/ 25 w 25"/>
                <a:gd name="T13" fmla="*/ 0 h 52"/>
                <a:gd name="T14" fmla="*/ 25 w 25"/>
                <a:gd name="T15" fmla="*/ 0 h 52"/>
                <a:gd name="T16" fmla="*/ 25 w 25"/>
                <a:gd name="T17" fmla="*/ 0 h 52"/>
                <a:gd name="T18" fmla="*/ 19 w 25"/>
                <a:gd name="T19" fmla="*/ 0 h 52"/>
                <a:gd name="T20" fmla="*/ 13 w 25"/>
                <a:gd name="T21" fmla="*/ 0 h 52"/>
                <a:gd name="T22" fmla="*/ 6 w 25"/>
                <a:gd name="T23" fmla="*/ 2 h 52"/>
                <a:gd name="T24" fmla="*/ 0 w 25"/>
                <a:gd name="T25" fmla="*/ 2 h 52"/>
                <a:gd name="T26" fmla="*/ 3 w 25"/>
                <a:gd name="T27" fmla="*/ 13 h 52"/>
                <a:gd name="T28" fmla="*/ 5 w 25"/>
                <a:gd name="T29" fmla="*/ 27 h 52"/>
                <a:gd name="T30" fmla="*/ 6 w 25"/>
                <a:gd name="T31" fmla="*/ 39 h 52"/>
                <a:gd name="T32" fmla="*/ 6 w 25"/>
                <a:gd name="T3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52">
                  <a:moveTo>
                    <a:pt x="6" y="52"/>
                  </a:moveTo>
                  <a:lnTo>
                    <a:pt x="15" y="39"/>
                  </a:lnTo>
                  <a:lnTo>
                    <a:pt x="22" y="25"/>
                  </a:lnTo>
                  <a:lnTo>
                    <a:pt x="24" y="12"/>
                  </a:lnTo>
                  <a:lnTo>
                    <a:pt x="25" y="0"/>
                  </a:lnTo>
                  <a:lnTo>
                    <a:pt x="25" y="0"/>
                  </a:lnTo>
                  <a:lnTo>
                    <a:pt x="25" y="0"/>
                  </a:lnTo>
                  <a:lnTo>
                    <a:pt x="25" y="0"/>
                  </a:lnTo>
                  <a:lnTo>
                    <a:pt x="25" y="0"/>
                  </a:lnTo>
                  <a:lnTo>
                    <a:pt x="19" y="0"/>
                  </a:lnTo>
                  <a:lnTo>
                    <a:pt x="13" y="0"/>
                  </a:lnTo>
                  <a:lnTo>
                    <a:pt x="6" y="2"/>
                  </a:lnTo>
                  <a:lnTo>
                    <a:pt x="0" y="2"/>
                  </a:lnTo>
                  <a:lnTo>
                    <a:pt x="3" y="13"/>
                  </a:lnTo>
                  <a:lnTo>
                    <a:pt x="5" y="27"/>
                  </a:lnTo>
                  <a:lnTo>
                    <a:pt x="6" y="39"/>
                  </a:lnTo>
                  <a:lnTo>
                    <a:pt x="6" y="52"/>
                  </a:lnTo>
                  <a:close/>
                </a:path>
              </a:pathLst>
            </a:custGeom>
            <a:solidFill>
              <a:srgbClr val="540054">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804" name="Freeform 284">
              <a:extLst>
                <a:ext uri="{FF2B5EF4-FFF2-40B4-BE49-F238E27FC236}">
                  <a16:creationId xmlns:a16="http://schemas.microsoft.com/office/drawing/2014/main" id="{DB2ADD4C-A6CF-49AE-8262-16601F860959}"/>
                </a:ext>
              </a:extLst>
            </p:cNvPr>
            <p:cNvSpPr>
              <a:spLocks/>
            </p:cNvSpPr>
            <p:nvPr/>
          </p:nvSpPr>
          <p:spPr bwMode="auto">
            <a:xfrm>
              <a:off x="895" y="3718"/>
              <a:ext cx="9" cy="18"/>
            </a:xfrm>
            <a:custGeom>
              <a:avLst/>
              <a:gdLst>
                <a:gd name="T0" fmla="*/ 6 w 25"/>
                <a:gd name="T1" fmla="*/ 54 h 54"/>
                <a:gd name="T2" fmla="*/ 15 w 25"/>
                <a:gd name="T3" fmla="*/ 43 h 54"/>
                <a:gd name="T4" fmla="*/ 21 w 25"/>
                <a:gd name="T5" fmla="*/ 28 h 54"/>
                <a:gd name="T6" fmla="*/ 24 w 25"/>
                <a:gd name="T7" fmla="*/ 14 h 54"/>
                <a:gd name="T8" fmla="*/ 25 w 25"/>
                <a:gd name="T9" fmla="*/ 4 h 54"/>
                <a:gd name="T10" fmla="*/ 25 w 25"/>
                <a:gd name="T11" fmla="*/ 2 h 54"/>
                <a:gd name="T12" fmla="*/ 25 w 25"/>
                <a:gd name="T13" fmla="*/ 1 h 54"/>
                <a:gd name="T14" fmla="*/ 25 w 25"/>
                <a:gd name="T15" fmla="*/ 1 h 54"/>
                <a:gd name="T16" fmla="*/ 25 w 25"/>
                <a:gd name="T17" fmla="*/ 0 h 54"/>
                <a:gd name="T18" fmla="*/ 19 w 25"/>
                <a:gd name="T19" fmla="*/ 1 h 54"/>
                <a:gd name="T20" fmla="*/ 12 w 25"/>
                <a:gd name="T21" fmla="*/ 2 h 54"/>
                <a:gd name="T22" fmla="*/ 6 w 25"/>
                <a:gd name="T23" fmla="*/ 5 h 54"/>
                <a:gd name="T24" fmla="*/ 0 w 25"/>
                <a:gd name="T25" fmla="*/ 6 h 54"/>
                <a:gd name="T26" fmla="*/ 2 w 25"/>
                <a:gd name="T27" fmla="*/ 18 h 54"/>
                <a:gd name="T28" fmla="*/ 6 w 25"/>
                <a:gd name="T29" fmla="*/ 30 h 54"/>
                <a:gd name="T30" fmla="*/ 7 w 25"/>
                <a:gd name="T31" fmla="*/ 43 h 54"/>
                <a:gd name="T32" fmla="*/ 6 w 25"/>
                <a:gd name="T3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54">
                  <a:moveTo>
                    <a:pt x="6" y="54"/>
                  </a:moveTo>
                  <a:lnTo>
                    <a:pt x="15" y="43"/>
                  </a:lnTo>
                  <a:lnTo>
                    <a:pt x="21" y="28"/>
                  </a:lnTo>
                  <a:lnTo>
                    <a:pt x="24" y="14"/>
                  </a:lnTo>
                  <a:lnTo>
                    <a:pt x="25" y="4"/>
                  </a:lnTo>
                  <a:lnTo>
                    <a:pt x="25" y="2"/>
                  </a:lnTo>
                  <a:lnTo>
                    <a:pt x="25" y="1"/>
                  </a:lnTo>
                  <a:lnTo>
                    <a:pt x="25" y="1"/>
                  </a:lnTo>
                  <a:lnTo>
                    <a:pt x="25" y="0"/>
                  </a:lnTo>
                  <a:lnTo>
                    <a:pt x="19" y="1"/>
                  </a:lnTo>
                  <a:lnTo>
                    <a:pt x="12" y="2"/>
                  </a:lnTo>
                  <a:lnTo>
                    <a:pt x="6" y="5"/>
                  </a:lnTo>
                  <a:lnTo>
                    <a:pt x="0" y="6"/>
                  </a:lnTo>
                  <a:lnTo>
                    <a:pt x="2" y="18"/>
                  </a:lnTo>
                  <a:lnTo>
                    <a:pt x="6" y="30"/>
                  </a:lnTo>
                  <a:lnTo>
                    <a:pt x="7" y="43"/>
                  </a:lnTo>
                  <a:lnTo>
                    <a:pt x="6" y="54"/>
                  </a:lnTo>
                  <a:close/>
                </a:path>
              </a:pathLst>
            </a:custGeom>
            <a:solidFill>
              <a:srgbClr val="540054">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805" name="Freeform 285">
              <a:extLst>
                <a:ext uri="{FF2B5EF4-FFF2-40B4-BE49-F238E27FC236}">
                  <a16:creationId xmlns:a16="http://schemas.microsoft.com/office/drawing/2014/main" id="{22A887E9-2235-4DFC-8E16-AF08CED0F413}"/>
                </a:ext>
              </a:extLst>
            </p:cNvPr>
            <p:cNvSpPr>
              <a:spLocks/>
            </p:cNvSpPr>
            <p:nvPr/>
          </p:nvSpPr>
          <p:spPr bwMode="auto">
            <a:xfrm>
              <a:off x="908" y="3714"/>
              <a:ext cx="8" cy="19"/>
            </a:xfrm>
            <a:custGeom>
              <a:avLst/>
              <a:gdLst>
                <a:gd name="T0" fmla="*/ 11 w 24"/>
                <a:gd name="T1" fmla="*/ 57 h 57"/>
                <a:gd name="T2" fmla="*/ 18 w 24"/>
                <a:gd name="T3" fmla="*/ 44 h 57"/>
                <a:gd name="T4" fmla="*/ 23 w 24"/>
                <a:gd name="T5" fmla="*/ 29 h 57"/>
                <a:gd name="T6" fmla="*/ 24 w 24"/>
                <a:gd name="T7" fmla="*/ 15 h 57"/>
                <a:gd name="T8" fmla="*/ 24 w 24"/>
                <a:gd name="T9" fmla="*/ 4 h 57"/>
                <a:gd name="T10" fmla="*/ 24 w 24"/>
                <a:gd name="T11" fmla="*/ 3 h 57"/>
                <a:gd name="T12" fmla="*/ 24 w 24"/>
                <a:gd name="T13" fmla="*/ 2 h 57"/>
                <a:gd name="T14" fmla="*/ 24 w 24"/>
                <a:gd name="T15" fmla="*/ 2 h 57"/>
                <a:gd name="T16" fmla="*/ 24 w 24"/>
                <a:gd name="T17" fmla="*/ 0 h 57"/>
                <a:gd name="T18" fmla="*/ 18 w 24"/>
                <a:gd name="T19" fmla="*/ 3 h 57"/>
                <a:gd name="T20" fmla="*/ 13 w 24"/>
                <a:gd name="T21" fmla="*/ 4 h 57"/>
                <a:gd name="T22" fmla="*/ 7 w 24"/>
                <a:gd name="T23" fmla="*/ 7 h 57"/>
                <a:gd name="T24" fmla="*/ 0 w 24"/>
                <a:gd name="T25" fmla="*/ 9 h 57"/>
                <a:gd name="T26" fmla="*/ 4 w 24"/>
                <a:gd name="T27" fmla="*/ 20 h 57"/>
                <a:gd name="T28" fmla="*/ 8 w 24"/>
                <a:gd name="T29" fmla="*/ 32 h 57"/>
                <a:gd name="T30" fmla="*/ 11 w 24"/>
                <a:gd name="T31" fmla="*/ 44 h 57"/>
                <a:gd name="T32" fmla="*/ 11 w 24"/>
                <a:gd name="T33"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57">
                  <a:moveTo>
                    <a:pt x="11" y="57"/>
                  </a:moveTo>
                  <a:lnTo>
                    <a:pt x="18" y="44"/>
                  </a:lnTo>
                  <a:lnTo>
                    <a:pt x="23" y="29"/>
                  </a:lnTo>
                  <a:lnTo>
                    <a:pt x="24" y="15"/>
                  </a:lnTo>
                  <a:lnTo>
                    <a:pt x="24" y="4"/>
                  </a:lnTo>
                  <a:lnTo>
                    <a:pt x="24" y="3"/>
                  </a:lnTo>
                  <a:lnTo>
                    <a:pt x="24" y="2"/>
                  </a:lnTo>
                  <a:lnTo>
                    <a:pt x="24" y="2"/>
                  </a:lnTo>
                  <a:lnTo>
                    <a:pt x="24" y="0"/>
                  </a:lnTo>
                  <a:lnTo>
                    <a:pt x="18" y="3"/>
                  </a:lnTo>
                  <a:lnTo>
                    <a:pt x="13" y="4"/>
                  </a:lnTo>
                  <a:lnTo>
                    <a:pt x="7" y="7"/>
                  </a:lnTo>
                  <a:lnTo>
                    <a:pt x="0" y="9"/>
                  </a:lnTo>
                  <a:lnTo>
                    <a:pt x="4" y="20"/>
                  </a:lnTo>
                  <a:lnTo>
                    <a:pt x="8" y="32"/>
                  </a:lnTo>
                  <a:lnTo>
                    <a:pt x="11" y="44"/>
                  </a:lnTo>
                  <a:lnTo>
                    <a:pt x="11" y="57"/>
                  </a:lnTo>
                  <a:close/>
                </a:path>
              </a:pathLst>
            </a:custGeom>
            <a:solidFill>
              <a:srgbClr val="540054">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806" name="Freeform 286">
              <a:extLst>
                <a:ext uri="{FF2B5EF4-FFF2-40B4-BE49-F238E27FC236}">
                  <a16:creationId xmlns:a16="http://schemas.microsoft.com/office/drawing/2014/main" id="{695F5356-F75C-45FF-8111-DFBC8B30E445}"/>
                </a:ext>
              </a:extLst>
            </p:cNvPr>
            <p:cNvSpPr>
              <a:spLocks/>
            </p:cNvSpPr>
            <p:nvPr/>
          </p:nvSpPr>
          <p:spPr bwMode="auto">
            <a:xfrm>
              <a:off x="752" y="3733"/>
              <a:ext cx="152" cy="76"/>
            </a:xfrm>
            <a:custGeom>
              <a:avLst/>
              <a:gdLst>
                <a:gd name="T0" fmla="*/ 410 w 456"/>
                <a:gd name="T1" fmla="*/ 180 h 227"/>
                <a:gd name="T2" fmla="*/ 392 w 456"/>
                <a:gd name="T3" fmla="*/ 178 h 227"/>
                <a:gd name="T4" fmla="*/ 374 w 456"/>
                <a:gd name="T5" fmla="*/ 174 h 227"/>
                <a:gd name="T6" fmla="*/ 354 w 456"/>
                <a:gd name="T7" fmla="*/ 168 h 227"/>
                <a:gd name="T8" fmla="*/ 338 w 456"/>
                <a:gd name="T9" fmla="*/ 164 h 227"/>
                <a:gd name="T10" fmla="*/ 325 w 456"/>
                <a:gd name="T11" fmla="*/ 160 h 227"/>
                <a:gd name="T12" fmla="*/ 316 w 456"/>
                <a:gd name="T13" fmla="*/ 158 h 227"/>
                <a:gd name="T14" fmla="*/ 306 w 456"/>
                <a:gd name="T15" fmla="*/ 154 h 227"/>
                <a:gd name="T16" fmla="*/ 297 w 456"/>
                <a:gd name="T17" fmla="*/ 149 h 227"/>
                <a:gd name="T18" fmla="*/ 287 w 456"/>
                <a:gd name="T19" fmla="*/ 144 h 227"/>
                <a:gd name="T20" fmla="*/ 272 w 456"/>
                <a:gd name="T21" fmla="*/ 135 h 227"/>
                <a:gd name="T22" fmla="*/ 262 w 456"/>
                <a:gd name="T23" fmla="*/ 129 h 227"/>
                <a:gd name="T24" fmla="*/ 251 w 456"/>
                <a:gd name="T25" fmla="*/ 120 h 227"/>
                <a:gd name="T26" fmla="*/ 239 w 456"/>
                <a:gd name="T27" fmla="*/ 111 h 227"/>
                <a:gd name="T28" fmla="*/ 229 w 456"/>
                <a:gd name="T29" fmla="*/ 105 h 227"/>
                <a:gd name="T30" fmla="*/ 218 w 456"/>
                <a:gd name="T31" fmla="*/ 97 h 227"/>
                <a:gd name="T32" fmla="*/ 212 w 456"/>
                <a:gd name="T33" fmla="*/ 93 h 227"/>
                <a:gd name="T34" fmla="*/ 205 w 456"/>
                <a:gd name="T35" fmla="*/ 91 h 227"/>
                <a:gd name="T36" fmla="*/ 196 w 456"/>
                <a:gd name="T37" fmla="*/ 86 h 227"/>
                <a:gd name="T38" fmla="*/ 184 w 456"/>
                <a:gd name="T39" fmla="*/ 78 h 227"/>
                <a:gd name="T40" fmla="*/ 155 w 456"/>
                <a:gd name="T41" fmla="*/ 53 h 227"/>
                <a:gd name="T42" fmla="*/ 123 w 456"/>
                <a:gd name="T43" fmla="*/ 22 h 227"/>
                <a:gd name="T44" fmla="*/ 103 w 456"/>
                <a:gd name="T45" fmla="*/ 4 h 227"/>
                <a:gd name="T46" fmla="*/ 69 w 456"/>
                <a:gd name="T47" fmla="*/ 0 h 227"/>
                <a:gd name="T48" fmla="*/ 32 w 456"/>
                <a:gd name="T49" fmla="*/ 13 h 227"/>
                <a:gd name="T50" fmla="*/ 5 w 456"/>
                <a:gd name="T51" fmla="*/ 49 h 227"/>
                <a:gd name="T52" fmla="*/ 3 w 456"/>
                <a:gd name="T53" fmla="*/ 96 h 227"/>
                <a:gd name="T54" fmla="*/ 27 w 456"/>
                <a:gd name="T55" fmla="*/ 134 h 227"/>
                <a:gd name="T56" fmla="*/ 68 w 456"/>
                <a:gd name="T57" fmla="*/ 151 h 227"/>
                <a:gd name="T58" fmla="*/ 103 w 456"/>
                <a:gd name="T59" fmla="*/ 160 h 227"/>
                <a:gd name="T60" fmla="*/ 130 w 456"/>
                <a:gd name="T61" fmla="*/ 163 h 227"/>
                <a:gd name="T62" fmla="*/ 160 w 456"/>
                <a:gd name="T63" fmla="*/ 165 h 227"/>
                <a:gd name="T64" fmla="*/ 196 w 456"/>
                <a:gd name="T65" fmla="*/ 172 h 227"/>
                <a:gd name="T66" fmla="*/ 228 w 456"/>
                <a:gd name="T67" fmla="*/ 184 h 227"/>
                <a:gd name="T68" fmla="*/ 249 w 456"/>
                <a:gd name="T69" fmla="*/ 189 h 227"/>
                <a:gd name="T70" fmla="*/ 271 w 456"/>
                <a:gd name="T71" fmla="*/ 192 h 227"/>
                <a:gd name="T72" fmla="*/ 300 w 456"/>
                <a:gd name="T73" fmla="*/ 204 h 227"/>
                <a:gd name="T74" fmla="*/ 339 w 456"/>
                <a:gd name="T75" fmla="*/ 221 h 227"/>
                <a:gd name="T76" fmla="*/ 384 w 456"/>
                <a:gd name="T77" fmla="*/ 227 h 227"/>
                <a:gd name="T78" fmla="*/ 424 w 456"/>
                <a:gd name="T79" fmla="*/ 216 h 227"/>
                <a:gd name="T80" fmla="*/ 448 w 456"/>
                <a:gd name="T81" fmla="*/ 198 h 227"/>
                <a:gd name="T82" fmla="*/ 449 w 456"/>
                <a:gd name="T83" fmla="*/ 188 h 227"/>
                <a:gd name="T84" fmla="*/ 422 w 456"/>
                <a:gd name="T85" fmla="*/ 18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6" h="227">
                  <a:moveTo>
                    <a:pt x="422" y="183"/>
                  </a:moveTo>
                  <a:lnTo>
                    <a:pt x="416" y="182"/>
                  </a:lnTo>
                  <a:lnTo>
                    <a:pt x="410" y="180"/>
                  </a:lnTo>
                  <a:lnTo>
                    <a:pt x="403" y="180"/>
                  </a:lnTo>
                  <a:lnTo>
                    <a:pt x="397" y="179"/>
                  </a:lnTo>
                  <a:lnTo>
                    <a:pt x="392" y="178"/>
                  </a:lnTo>
                  <a:lnTo>
                    <a:pt x="386" y="177"/>
                  </a:lnTo>
                  <a:lnTo>
                    <a:pt x="381" y="175"/>
                  </a:lnTo>
                  <a:lnTo>
                    <a:pt x="374" y="174"/>
                  </a:lnTo>
                  <a:lnTo>
                    <a:pt x="368" y="172"/>
                  </a:lnTo>
                  <a:lnTo>
                    <a:pt x="362" y="170"/>
                  </a:lnTo>
                  <a:lnTo>
                    <a:pt x="354" y="168"/>
                  </a:lnTo>
                  <a:lnTo>
                    <a:pt x="348" y="167"/>
                  </a:lnTo>
                  <a:lnTo>
                    <a:pt x="343" y="165"/>
                  </a:lnTo>
                  <a:lnTo>
                    <a:pt x="338" y="164"/>
                  </a:lnTo>
                  <a:lnTo>
                    <a:pt x="333" y="163"/>
                  </a:lnTo>
                  <a:lnTo>
                    <a:pt x="328" y="162"/>
                  </a:lnTo>
                  <a:lnTo>
                    <a:pt x="325" y="160"/>
                  </a:lnTo>
                  <a:lnTo>
                    <a:pt x="323" y="159"/>
                  </a:lnTo>
                  <a:lnTo>
                    <a:pt x="319" y="159"/>
                  </a:lnTo>
                  <a:lnTo>
                    <a:pt x="316" y="158"/>
                  </a:lnTo>
                  <a:lnTo>
                    <a:pt x="313" y="157"/>
                  </a:lnTo>
                  <a:lnTo>
                    <a:pt x="310" y="155"/>
                  </a:lnTo>
                  <a:lnTo>
                    <a:pt x="306" y="154"/>
                  </a:lnTo>
                  <a:lnTo>
                    <a:pt x="302" y="153"/>
                  </a:lnTo>
                  <a:lnTo>
                    <a:pt x="300" y="151"/>
                  </a:lnTo>
                  <a:lnTo>
                    <a:pt x="297" y="149"/>
                  </a:lnTo>
                  <a:lnTo>
                    <a:pt x="295" y="148"/>
                  </a:lnTo>
                  <a:lnTo>
                    <a:pt x="292" y="146"/>
                  </a:lnTo>
                  <a:lnTo>
                    <a:pt x="287" y="144"/>
                  </a:lnTo>
                  <a:lnTo>
                    <a:pt x="282" y="140"/>
                  </a:lnTo>
                  <a:lnTo>
                    <a:pt x="277" y="138"/>
                  </a:lnTo>
                  <a:lnTo>
                    <a:pt x="272" y="135"/>
                  </a:lnTo>
                  <a:lnTo>
                    <a:pt x="270" y="133"/>
                  </a:lnTo>
                  <a:lnTo>
                    <a:pt x="266" y="130"/>
                  </a:lnTo>
                  <a:lnTo>
                    <a:pt x="262" y="129"/>
                  </a:lnTo>
                  <a:lnTo>
                    <a:pt x="260" y="126"/>
                  </a:lnTo>
                  <a:lnTo>
                    <a:pt x="254" y="124"/>
                  </a:lnTo>
                  <a:lnTo>
                    <a:pt x="251" y="120"/>
                  </a:lnTo>
                  <a:lnTo>
                    <a:pt x="247" y="116"/>
                  </a:lnTo>
                  <a:lnTo>
                    <a:pt x="242" y="114"/>
                  </a:lnTo>
                  <a:lnTo>
                    <a:pt x="239" y="111"/>
                  </a:lnTo>
                  <a:lnTo>
                    <a:pt x="236" y="109"/>
                  </a:lnTo>
                  <a:lnTo>
                    <a:pt x="232" y="107"/>
                  </a:lnTo>
                  <a:lnTo>
                    <a:pt x="229" y="105"/>
                  </a:lnTo>
                  <a:lnTo>
                    <a:pt x="225" y="102"/>
                  </a:lnTo>
                  <a:lnTo>
                    <a:pt x="222" y="100"/>
                  </a:lnTo>
                  <a:lnTo>
                    <a:pt x="218" y="97"/>
                  </a:lnTo>
                  <a:lnTo>
                    <a:pt x="214" y="95"/>
                  </a:lnTo>
                  <a:lnTo>
                    <a:pt x="213" y="93"/>
                  </a:lnTo>
                  <a:lnTo>
                    <a:pt x="212" y="93"/>
                  </a:lnTo>
                  <a:lnTo>
                    <a:pt x="210" y="93"/>
                  </a:lnTo>
                  <a:lnTo>
                    <a:pt x="209" y="92"/>
                  </a:lnTo>
                  <a:lnTo>
                    <a:pt x="205" y="91"/>
                  </a:lnTo>
                  <a:lnTo>
                    <a:pt x="203" y="90"/>
                  </a:lnTo>
                  <a:lnTo>
                    <a:pt x="199" y="87"/>
                  </a:lnTo>
                  <a:lnTo>
                    <a:pt x="196" y="86"/>
                  </a:lnTo>
                  <a:lnTo>
                    <a:pt x="193" y="83"/>
                  </a:lnTo>
                  <a:lnTo>
                    <a:pt x="189" y="81"/>
                  </a:lnTo>
                  <a:lnTo>
                    <a:pt x="184" y="78"/>
                  </a:lnTo>
                  <a:lnTo>
                    <a:pt x="180" y="76"/>
                  </a:lnTo>
                  <a:lnTo>
                    <a:pt x="167" y="65"/>
                  </a:lnTo>
                  <a:lnTo>
                    <a:pt x="155" y="53"/>
                  </a:lnTo>
                  <a:lnTo>
                    <a:pt x="143" y="42"/>
                  </a:lnTo>
                  <a:lnTo>
                    <a:pt x="133" y="30"/>
                  </a:lnTo>
                  <a:lnTo>
                    <a:pt x="123" y="22"/>
                  </a:lnTo>
                  <a:lnTo>
                    <a:pt x="116" y="13"/>
                  </a:lnTo>
                  <a:lnTo>
                    <a:pt x="108" y="7"/>
                  </a:lnTo>
                  <a:lnTo>
                    <a:pt x="103" y="4"/>
                  </a:lnTo>
                  <a:lnTo>
                    <a:pt x="93" y="1"/>
                  </a:lnTo>
                  <a:lnTo>
                    <a:pt x="82" y="0"/>
                  </a:lnTo>
                  <a:lnTo>
                    <a:pt x="69" y="0"/>
                  </a:lnTo>
                  <a:lnTo>
                    <a:pt x="56" y="3"/>
                  </a:lnTo>
                  <a:lnTo>
                    <a:pt x="44" y="7"/>
                  </a:lnTo>
                  <a:lnTo>
                    <a:pt x="32" y="13"/>
                  </a:lnTo>
                  <a:lnTo>
                    <a:pt x="21" y="22"/>
                  </a:lnTo>
                  <a:lnTo>
                    <a:pt x="11" y="34"/>
                  </a:lnTo>
                  <a:lnTo>
                    <a:pt x="5" y="49"/>
                  </a:lnTo>
                  <a:lnTo>
                    <a:pt x="1" y="65"/>
                  </a:lnTo>
                  <a:lnTo>
                    <a:pt x="0" y="81"/>
                  </a:lnTo>
                  <a:lnTo>
                    <a:pt x="3" y="96"/>
                  </a:lnTo>
                  <a:lnTo>
                    <a:pt x="8" y="110"/>
                  </a:lnTo>
                  <a:lnTo>
                    <a:pt x="16" y="122"/>
                  </a:lnTo>
                  <a:lnTo>
                    <a:pt x="27" y="134"/>
                  </a:lnTo>
                  <a:lnTo>
                    <a:pt x="40" y="141"/>
                  </a:lnTo>
                  <a:lnTo>
                    <a:pt x="54" y="146"/>
                  </a:lnTo>
                  <a:lnTo>
                    <a:pt x="68" y="151"/>
                  </a:lnTo>
                  <a:lnTo>
                    <a:pt x="80" y="155"/>
                  </a:lnTo>
                  <a:lnTo>
                    <a:pt x="93" y="158"/>
                  </a:lnTo>
                  <a:lnTo>
                    <a:pt x="103" y="160"/>
                  </a:lnTo>
                  <a:lnTo>
                    <a:pt x="113" y="162"/>
                  </a:lnTo>
                  <a:lnTo>
                    <a:pt x="122" y="163"/>
                  </a:lnTo>
                  <a:lnTo>
                    <a:pt x="130" y="163"/>
                  </a:lnTo>
                  <a:lnTo>
                    <a:pt x="137" y="163"/>
                  </a:lnTo>
                  <a:lnTo>
                    <a:pt x="147" y="164"/>
                  </a:lnTo>
                  <a:lnTo>
                    <a:pt x="160" y="165"/>
                  </a:lnTo>
                  <a:lnTo>
                    <a:pt x="171" y="167"/>
                  </a:lnTo>
                  <a:lnTo>
                    <a:pt x="184" y="169"/>
                  </a:lnTo>
                  <a:lnTo>
                    <a:pt x="196" y="172"/>
                  </a:lnTo>
                  <a:lnTo>
                    <a:pt x="209" y="175"/>
                  </a:lnTo>
                  <a:lnTo>
                    <a:pt x="219" y="180"/>
                  </a:lnTo>
                  <a:lnTo>
                    <a:pt x="228" y="184"/>
                  </a:lnTo>
                  <a:lnTo>
                    <a:pt x="236" y="187"/>
                  </a:lnTo>
                  <a:lnTo>
                    <a:pt x="243" y="188"/>
                  </a:lnTo>
                  <a:lnTo>
                    <a:pt x="249" y="189"/>
                  </a:lnTo>
                  <a:lnTo>
                    <a:pt x="257" y="189"/>
                  </a:lnTo>
                  <a:lnTo>
                    <a:pt x="263" y="189"/>
                  </a:lnTo>
                  <a:lnTo>
                    <a:pt x="271" y="192"/>
                  </a:lnTo>
                  <a:lnTo>
                    <a:pt x="280" y="194"/>
                  </a:lnTo>
                  <a:lnTo>
                    <a:pt x="290" y="198"/>
                  </a:lnTo>
                  <a:lnTo>
                    <a:pt x="300" y="204"/>
                  </a:lnTo>
                  <a:lnTo>
                    <a:pt x="313" y="209"/>
                  </a:lnTo>
                  <a:lnTo>
                    <a:pt x="325" y="216"/>
                  </a:lnTo>
                  <a:lnTo>
                    <a:pt x="339" y="221"/>
                  </a:lnTo>
                  <a:lnTo>
                    <a:pt x="353" y="225"/>
                  </a:lnTo>
                  <a:lnTo>
                    <a:pt x="368" y="227"/>
                  </a:lnTo>
                  <a:lnTo>
                    <a:pt x="384" y="227"/>
                  </a:lnTo>
                  <a:lnTo>
                    <a:pt x="400" y="225"/>
                  </a:lnTo>
                  <a:lnTo>
                    <a:pt x="412" y="221"/>
                  </a:lnTo>
                  <a:lnTo>
                    <a:pt x="424" y="216"/>
                  </a:lnTo>
                  <a:lnTo>
                    <a:pt x="434" y="211"/>
                  </a:lnTo>
                  <a:lnTo>
                    <a:pt x="441" y="204"/>
                  </a:lnTo>
                  <a:lnTo>
                    <a:pt x="448" y="198"/>
                  </a:lnTo>
                  <a:lnTo>
                    <a:pt x="453" y="193"/>
                  </a:lnTo>
                  <a:lnTo>
                    <a:pt x="456" y="188"/>
                  </a:lnTo>
                  <a:lnTo>
                    <a:pt x="449" y="188"/>
                  </a:lnTo>
                  <a:lnTo>
                    <a:pt x="441" y="187"/>
                  </a:lnTo>
                  <a:lnTo>
                    <a:pt x="432" y="184"/>
                  </a:lnTo>
                  <a:lnTo>
                    <a:pt x="422" y="183"/>
                  </a:lnTo>
                  <a:close/>
                </a:path>
              </a:pathLst>
            </a:custGeom>
            <a:solidFill>
              <a:srgbClr val="540054">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807" name="Freeform 287">
              <a:extLst>
                <a:ext uri="{FF2B5EF4-FFF2-40B4-BE49-F238E27FC236}">
                  <a16:creationId xmlns:a16="http://schemas.microsoft.com/office/drawing/2014/main" id="{EBDC0F13-5BC6-4A19-96BD-CBA848A2BE24}"/>
                </a:ext>
              </a:extLst>
            </p:cNvPr>
            <p:cNvSpPr>
              <a:spLocks/>
            </p:cNvSpPr>
            <p:nvPr/>
          </p:nvSpPr>
          <p:spPr bwMode="auto">
            <a:xfrm>
              <a:off x="853" y="3773"/>
              <a:ext cx="13" cy="14"/>
            </a:xfrm>
            <a:custGeom>
              <a:avLst/>
              <a:gdLst>
                <a:gd name="T0" fmla="*/ 26 w 40"/>
                <a:gd name="T1" fmla="*/ 41 h 41"/>
                <a:gd name="T2" fmla="*/ 31 w 40"/>
                <a:gd name="T3" fmla="*/ 32 h 41"/>
                <a:gd name="T4" fmla="*/ 34 w 40"/>
                <a:gd name="T5" fmla="*/ 20 h 41"/>
                <a:gd name="T6" fmla="*/ 38 w 40"/>
                <a:gd name="T7" fmla="*/ 10 h 41"/>
                <a:gd name="T8" fmla="*/ 40 w 40"/>
                <a:gd name="T9" fmla="*/ 0 h 41"/>
                <a:gd name="T10" fmla="*/ 36 w 40"/>
                <a:gd name="T11" fmla="*/ 5 h 41"/>
                <a:gd name="T12" fmla="*/ 32 w 40"/>
                <a:gd name="T13" fmla="*/ 10 h 41"/>
                <a:gd name="T14" fmla="*/ 27 w 40"/>
                <a:gd name="T15" fmla="*/ 14 h 41"/>
                <a:gd name="T16" fmla="*/ 22 w 40"/>
                <a:gd name="T17" fmla="*/ 18 h 41"/>
                <a:gd name="T18" fmla="*/ 16 w 40"/>
                <a:gd name="T19" fmla="*/ 22 h 41"/>
                <a:gd name="T20" fmla="*/ 11 w 40"/>
                <a:gd name="T21" fmla="*/ 25 h 41"/>
                <a:gd name="T22" fmla="*/ 5 w 40"/>
                <a:gd name="T23" fmla="*/ 28 h 41"/>
                <a:gd name="T24" fmla="*/ 0 w 40"/>
                <a:gd name="T25" fmla="*/ 32 h 41"/>
                <a:gd name="T26" fmla="*/ 4 w 40"/>
                <a:gd name="T27" fmla="*/ 33 h 41"/>
                <a:gd name="T28" fmla="*/ 8 w 40"/>
                <a:gd name="T29" fmla="*/ 34 h 41"/>
                <a:gd name="T30" fmla="*/ 11 w 40"/>
                <a:gd name="T31" fmla="*/ 36 h 41"/>
                <a:gd name="T32" fmla="*/ 14 w 40"/>
                <a:gd name="T33" fmla="*/ 37 h 41"/>
                <a:gd name="T34" fmla="*/ 17 w 40"/>
                <a:gd name="T35" fmla="*/ 38 h 41"/>
                <a:gd name="T36" fmla="*/ 21 w 40"/>
                <a:gd name="T37" fmla="*/ 38 h 41"/>
                <a:gd name="T38" fmla="*/ 23 w 40"/>
                <a:gd name="T39" fmla="*/ 39 h 41"/>
                <a:gd name="T40" fmla="*/ 26 w 40"/>
                <a:gd name="T41"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41">
                  <a:moveTo>
                    <a:pt x="26" y="41"/>
                  </a:moveTo>
                  <a:lnTo>
                    <a:pt x="31" y="32"/>
                  </a:lnTo>
                  <a:lnTo>
                    <a:pt x="34" y="20"/>
                  </a:lnTo>
                  <a:lnTo>
                    <a:pt x="38" y="10"/>
                  </a:lnTo>
                  <a:lnTo>
                    <a:pt x="40" y="0"/>
                  </a:lnTo>
                  <a:lnTo>
                    <a:pt x="36" y="5"/>
                  </a:lnTo>
                  <a:lnTo>
                    <a:pt x="32" y="10"/>
                  </a:lnTo>
                  <a:lnTo>
                    <a:pt x="27" y="14"/>
                  </a:lnTo>
                  <a:lnTo>
                    <a:pt x="22" y="18"/>
                  </a:lnTo>
                  <a:lnTo>
                    <a:pt x="16" y="22"/>
                  </a:lnTo>
                  <a:lnTo>
                    <a:pt x="11" y="25"/>
                  </a:lnTo>
                  <a:lnTo>
                    <a:pt x="5" y="28"/>
                  </a:lnTo>
                  <a:lnTo>
                    <a:pt x="0" y="32"/>
                  </a:lnTo>
                  <a:lnTo>
                    <a:pt x="4" y="33"/>
                  </a:lnTo>
                  <a:lnTo>
                    <a:pt x="8" y="34"/>
                  </a:lnTo>
                  <a:lnTo>
                    <a:pt x="11" y="36"/>
                  </a:lnTo>
                  <a:lnTo>
                    <a:pt x="14" y="37"/>
                  </a:lnTo>
                  <a:lnTo>
                    <a:pt x="17" y="38"/>
                  </a:lnTo>
                  <a:lnTo>
                    <a:pt x="21" y="38"/>
                  </a:lnTo>
                  <a:lnTo>
                    <a:pt x="23" y="39"/>
                  </a:lnTo>
                  <a:lnTo>
                    <a:pt x="26" y="41"/>
                  </a:lnTo>
                  <a:close/>
                </a:path>
              </a:pathLst>
            </a:custGeom>
            <a:solidFill>
              <a:srgbClr val="540054">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808" name="Freeform 288">
              <a:extLst>
                <a:ext uri="{FF2B5EF4-FFF2-40B4-BE49-F238E27FC236}">
                  <a16:creationId xmlns:a16="http://schemas.microsoft.com/office/drawing/2014/main" id="{61958162-AC88-4191-8520-4ED305FD8D6C}"/>
                </a:ext>
              </a:extLst>
            </p:cNvPr>
            <p:cNvSpPr>
              <a:spLocks/>
            </p:cNvSpPr>
            <p:nvPr/>
          </p:nvSpPr>
          <p:spPr bwMode="auto">
            <a:xfrm>
              <a:off x="885" y="3783"/>
              <a:ext cx="11" cy="11"/>
            </a:xfrm>
            <a:custGeom>
              <a:avLst/>
              <a:gdLst>
                <a:gd name="T0" fmla="*/ 35 w 35"/>
                <a:gd name="T1" fmla="*/ 0 h 34"/>
                <a:gd name="T2" fmla="*/ 28 w 35"/>
                <a:gd name="T3" fmla="*/ 9 h 34"/>
                <a:gd name="T4" fmla="*/ 19 w 35"/>
                <a:gd name="T5" fmla="*/ 16 h 34"/>
                <a:gd name="T6" fmla="*/ 9 w 35"/>
                <a:gd name="T7" fmla="*/ 24 h 34"/>
                <a:gd name="T8" fmla="*/ 0 w 35"/>
                <a:gd name="T9" fmla="*/ 30 h 34"/>
                <a:gd name="T10" fmla="*/ 6 w 35"/>
                <a:gd name="T11" fmla="*/ 31 h 34"/>
                <a:gd name="T12" fmla="*/ 13 w 35"/>
                <a:gd name="T13" fmla="*/ 31 h 34"/>
                <a:gd name="T14" fmla="*/ 19 w 35"/>
                <a:gd name="T15" fmla="*/ 33 h 34"/>
                <a:gd name="T16" fmla="*/ 25 w 35"/>
                <a:gd name="T17" fmla="*/ 34 h 34"/>
                <a:gd name="T18" fmla="*/ 29 w 35"/>
                <a:gd name="T19" fmla="*/ 26 h 34"/>
                <a:gd name="T20" fmla="*/ 33 w 35"/>
                <a:gd name="T21" fmla="*/ 18 h 34"/>
                <a:gd name="T22" fmla="*/ 34 w 35"/>
                <a:gd name="T23" fmla="*/ 9 h 34"/>
                <a:gd name="T24" fmla="*/ 35 w 35"/>
                <a:gd name="T2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34">
                  <a:moveTo>
                    <a:pt x="35" y="0"/>
                  </a:moveTo>
                  <a:lnTo>
                    <a:pt x="28" y="9"/>
                  </a:lnTo>
                  <a:lnTo>
                    <a:pt x="19" y="16"/>
                  </a:lnTo>
                  <a:lnTo>
                    <a:pt x="9" y="24"/>
                  </a:lnTo>
                  <a:lnTo>
                    <a:pt x="0" y="30"/>
                  </a:lnTo>
                  <a:lnTo>
                    <a:pt x="6" y="31"/>
                  </a:lnTo>
                  <a:lnTo>
                    <a:pt x="13" y="31"/>
                  </a:lnTo>
                  <a:lnTo>
                    <a:pt x="19" y="33"/>
                  </a:lnTo>
                  <a:lnTo>
                    <a:pt x="25" y="34"/>
                  </a:lnTo>
                  <a:lnTo>
                    <a:pt x="29" y="26"/>
                  </a:lnTo>
                  <a:lnTo>
                    <a:pt x="33" y="18"/>
                  </a:lnTo>
                  <a:lnTo>
                    <a:pt x="34" y="9"/>
                  </a:lnTo>
                  <a:lnTo>
                    <a:pt x="35" y="0"/>
                  </a:lnTo>
                  <a:close/>
                </a:path>
              </a:pathLst>
            </a:custGeom>
            <a:solidFill>
              <a:srgbClr val="540054">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809" name="Freeform 289">
              <a:extLst>
                <a:ext uri="{FF2B5EF4-FFF2-40B4-BE49-F238E27FC236}">
                  <a16:creationId xmlns:a16="http://schemas.microsoft.com/office/drawing/2014/main" id="{E9329DB1-E403-4B27-B23C-898CAC4E5864}"/>
                </a:ext>
              </a:extLst>
            </p:cNvPr>
            <p:cNvSpPr>
              <a:spLocks/>
            </p:cNvSpPr>
            <p:nvPr/>
          </p:nvSpPr>
          <p:spPr bwMode="auto">
            <a:xfrm>
              <a:off x="868" y="3778"/>
              <a:ext cx="13" cy="13"/>
            </a:xfrm>
            <a:custGeom>
              <a:avLst/>
              <a:gdLst>
                <a:gd name="T0" fmla="*/ 38 w 38"/>
                <a:gd name="T1" fmla="*/ 0 h 39"/>
                <a:gd name="T2" fmla="*/ 34 w 38"/>
                <a:gd name="T3" fmla="*/ 5 h 39"/>
                <a:gd name="T4" fmla="*/ 30 w 38"/>
                <a:gd name="T5" fmla="*/ 10 h 39"/>
                <a:gd name="T6" fmla="*/ 25 w 38"/>
                <a:gd name="T7" fmla="*/ 14 h 39"/>
                <a:gd name="T8" fmla="*/ 20 w 38"/>
                <a:gd name="T9" fmla="*/ 18 h 39"/>
                <a:gd name="T10" fmla="*/ 15 w 38"/>
                <a:gd name="T11" fmla="*/ 22 h 39"/>
                <a:gd name="T12" fmla="*/ 10 w 38"/>
                <a:gd name="T13" fmla="*/ 25 h 39"/>
                <a:gd name="T14" fmla="*/ 5 w 38"/>
                <a:gd name="T15" fmla="*/ 29 h 39"/>
                <a:gd name="T16" fmla="*/ 0 w 38"/>
                <a:gd name="T17" fmla="*/ 32 h 39"/>
                <a:gd name="T18" fmla="*/ 6 w 38"/>
                <a:gd name="T19" fmla="*/ 33 h 39"/>
                <a:gd name="T20" fmla="*/ 14 w 38"/>
                <a:gd name="T21" fmla="*/ 35 h 39"/>
                <a:gd name="T22" fmla="*/ 20 w 38"/>
                <a:gd name="T23" fmla="*/ 37 h 39"/>
                <a:gd name="T24" fmla="*/ 26 w 38"/>
                <a:gd name="T25" fmla="*/ 39 h 39"/>
                <a:gd name="T26" fmla="*/ 31 w 38"/>
                <a:gd name="T27" fmla="*/ 30 h 39"/>
                <a:gd name="T28" fmla="*/ 35 w 38"/>
                <a:gd name="T29" fmla="*/ 20 h 39"/>
                <a:gd name="T30" fmla="*/ 38 w 38"/>
                <a:gd name="T31" fmla="*/ 10 h 39"/>
                <a:gd name="T32" fmla="*/ 38 w 38"/>
                <a:gd name="T3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9">
                  <a:moveTo>
                    <a:pt x="38" y="0"/>
                  </a:moveTo>
                  <a:lnTo>
                    <a:pt x="34" y="5"/>
                  </a:lnTo>
                  <a:lnTo>
                    <a:pt x="30" y="10"/>
                  </a:lnTo>
                  <a:lnTo>
                    <a:pt x="25" y="14"/>
                  </a:lnTo>
                  <a:lnTo>
                    <a:pt x="20" y="18"/>
                  </a:lnTo>
                  <a:lnTo>
                    <a:pt x="15" y="22"/>
                  </a:lnTo>
                  <a:lnTo>
                    <a:pt x="10" y="25"/>
                  </a:lnTo>
                  <a:lnTo>
                    <a:pt x="5" y="29"/>
                  </a:lnTo>
                  <a:lnTo>
                    <a:pt x="0" y="32"/>
                  </a:lnTo>
                  <a:lnTo>
                    <a:pt x="6" y="33"/>
                  </a:lnTo>
                  <a:lnTo>
                    <a:pt x="14" y="35"/>
                  </a:lnTo>
                  <a:lnTo>
                    <a:pt x="20" y="37"/>
                  </a:lnTo>
                  <a:lnTo>
                    <a:pt x="26" y="39"/>
                  </a:lnTo>
                  <a:lnTo>
                    <a:pt x="31" y="30"/>
                  </a:lnTo>
                  <a:lnTo>
                    <a:pt x="35" y="20"/>
                  </a:lnTo>
                  <a:lnTo>
                    <a:pt x="38" y="10"/>
                  </a:lnTo>
                  <a:lnTo>
                    <a:pt x="38" y="0"/>
                  </a:lnTo>
                  <a:close/>
                </a:path>
              </a:pathLst>
            </a:custGeom>
            <a:solidFill>
              <a:srgbClr val="540054">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810" name="Freeform 290">
              <a:extLst>
                <a:ext uri="{FF2B5EF4-FFF2-40B4-BE49-F238E27FC236}">
                  <a16:creationId xmlns:a16="http://schemas.microsoft.com/office/drawing/2014/main" id="{ACEFA750-475B-401A-8A96-7977F3901E51}"/>
                </a:ext>
              </a:extLst>
            </p:cNvPr>
            <p:cNvSpPr>
              <a:spLocks/>
            </p:cNvSpPr>
            <p:nvPr/>
          </p:nvSpPr>
          <p:spPr bwMode="auto">
            <a:xfrm>
              <a:off x="843" y="3769"/>
              <a:ext cx="12" cy="13"/>
            </a:xfrm>
            <a:custGeom>
              <a:avLst/>
              <a:gdLst>
                <a:gd name="T0" fmla="*/ 37 w 37"/>
                <a:gd name="T1" fmla="*/ 0 h 37"/>
                <a:gd name="T2" fmla="*/ 29 w 37"/>
                <a:gd name="T3" fmla="*/ 7 h 37"/>
                <a:gd name="T4" fmla="*/ 20 w 37"/>
                <a:gd name="T5" fmla="*/ 15 h 37"/>
                <a:gd name="T6" fmla="*/ 10 w 37"/>
                <a:gd name="T7" fmla="*/ 20 h 37"/>
                <a:gd name="T8" fmla="*/ 0 w 37"/>
                <a:gd name="T9" fmla="*/ 26 h 37"/>
                <a:gd name="T10" fmla="*/ 5 w 37"/>
                <a:gd name="T11" fmla="*/ 29 h 37"/>
                <a:gd name="T12" fmla="*/ 10 w 37"/>
                <a:gd name="T13" fmla="*/ 31 h 37"/>
                <a:gd name="T14" fmla="*/ 15 w 37"/>
                <a:gd name="T15" fmla="*/ 35 h 37"/>
                <a:gd name="T16" fmla="*/ 20 w 37"/>
                <a:gd name="T17" fmla="*/ 37 h 37"/>
                <a:gd name="T18" fmla="*/ 27 w 37"/>
                <a:gd name="T19" fmla="*/ 29 h 37"/>
                <a:gd name="T20" fmla="*/ 32 w 37"/>
                <a:gd name="T21" fmla="*/ 20 h 37"/>
                <a:gd name="T22" fmla="*/ 35 w 37"/>
                <a:gd name="T23" fmla="*/ 10 h 37"/>
                <a:gd name="T24" fmla="*/ 37 w 37"/>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7">
                  <a:moveTo>
                    <a:pt x="37" y="0"/>
                  </a:moveTo>
                  <a:lnTo>
                    <a:pt x="29" y="7"/>
                  </a:lnTo>
                  <a:lnTo>
                    <a:pt x="20" y="15"/>
                  </a:lnTo>
                  <a:lnTo>
                    <a:pt x="10" y="20"/>
                  </a:lnTo>
                  <a:lnTo>
                    <a:pt x="0" y="26"/>
                  </a:lnTo>
                  <a:lnTo>
                    <a:pt x="5" y="29"/>
                  </a:lnTo>
                  <a:lnTo>
                    <a:pt x="10" y="31"/>
                  </a:lnTo>
                  <a:lnTo>
                    <a:pt x="15" y="35"/>
                  </a:lnTo>
                  <a:lnTo>
                    <a:pt x="20" y="37"/>
                  </a:lnTo>
                  <a:lnTo>
                    <a:pt x="27" y="29"/>
                  </a:lnTo>
                  <a:lnTo>
                    <a:pt x="32" y="20"/>
                  </a:lnTo>
                  <a:lnTo>
                    <a:pt x="35" y="10"/>
                  </a:lnTo>
                  <a:lnTo>
                    <a:pt x="37" y="0"/>
                  </a:lnTo>
                  <a:close/>
                </a:path>
              </a:pathLst>
            </a:custGeom>
            <a:solidFill>
              <a:srgbClr val="540054">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811" name="Freeform 291">
              <a:extLst>
                <a:ext uri="{FF2B5EF4-FFF2-40B4-BE49-F238E27FC236}">
                  <a16:creationId xmlns:a16="http://schemas.microsoft.com/office/drawing/2014/main" id="{A87161EB-C1C5-43DC-B39B-EC2BC0D6D691}"/>
                </a:ext>
              </a:extLst>
            </p:cNvPr>
            <p:cNvSpPr>
              <a:spLocks/>
            </p:cNvSpPr>
            <p:nvPr/>
          </p:nvSpPr>
          <p:spPr bwMode="auto">
            <a:xfrm>
              <a:off x="833" y="3763"/>
              <a:ext cx="11" cy="12"/>
            </a:xfrm>
            <a:custGeom>
              <a:avLst/>
              <a:gdLst>
                <a:gd name="T0" fmla="*/ 34 w 34"/>
                <a:gd name="T1" fmla="*/ 0 h 35"/>
                <a:gd name="T2" fmla="*/ 26 w 34"/>
                <a:gd name="T3" fmla="*/ 8 h 35"/>
                <a:gd name="T4" fmla="*/ 19 w 34"/>
                <a:gd name="T5" fmla="*/ 13 h 35"/>
                <a:gd name="T6" fmla="*/ 9 w 34"/>
                <a:gd name="T7" fmla="*/ 19 h 35"/>
                <a:gd name="T8" fmla="*/ 0 w 34"/>
                <a:gd name="T9" fmla="*/ 23 h 35"/>
                <a:gd name="T10" fmla="*/ 5 w 34"/>
                <a:gd name="T11" fmla="*/ 25 h 35"/>
                <a:gd name="T12" fmla="*/ 9 w 34"/>
                <a:gd name="T13" fmla="*/ 29 h 35"/>
                <a:gd name="T14" fmla="*/ 12 w 34"/>
                <a:gd name="T15" fmla="*/ 33 h 35"/>
                <a:gd name="T16" fmla="*/ 18 w 34"/>
                <a:gd name="T17" fmla="*/ 35 h 35"/>
                <a:gd name="T18" fmla="*/ 23 w 34"/>
                <a:gd name="T19" fmla="*/ 28 h 35"/>
                <a:gd name="T20" fmla="*/ 28 w 34"/>
                <a:gd name="T21" fmla="*/ 19 h 35"/>
                <a:gd name="T22" fmla="*/ 31 w 34"/>
                <a:gd name="T23" fmla="*/ 9 h 35"/>
                <a:gd name="T24" fmla="*/ 34 w 34"/>
                <a:gd name="T2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5">
                  <a:moveTo>
                    <a:pt x="34" y="0"/>
                  </a:moveTo>
                  <a:lnTo>
                    <a:pt x="26" y="8"/>
                  </a:lnTo>
                  <a:lnTo>
                    <a:pt x="19" y="13"/>
                  </a:lnTo>
                  <a:lnTo>
                    <a:pt x="9" y="19"/>
                  </a:lnTo>
                  <a:lnTo>
                    <a:pt x="0" y="23"/>
                  </a:lnTo>
                  <a:lnTo>
                    <a:pt x="5" y="25"/>
                  </a:lnTo>
                  <a:lnTo>
                    <a:pt x="9" y="29"/>
                  </a:lnTo>
                  <a:lnTo>
                    <a:pt x="12" y="33"/>
                  </a:lnTo>
                  <a:lnTo>
                    <a:pt x="18" y="35"/>
                  </a:lnTo>
                  <a:lnTo>
                    <a:pt x="23" y="28"/>
                  </a:lnTo>
                  <a:lnTo>
                    <a:pt x="28" y="19"/>
                  </a:lnTo>
                  <a:lnTo>
                    <a:pt x="31" y="9"/>
                  </a:lnTo>
                  <a:lnTo>
                    <a:pt x="34" y="0"/>
                  </a:lnTo>
                  <a:close/>
                </a:path>
              </a:pathLst>
            </a:custGeom>
            <a:solidFill>
              <a:srgbClr val="540054">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812" name="Freeform 292">
              <a:extLst>
                <a:ext uri="{FF2B5EF4-FFF2-40B4-BE49-F238E27FC236}">
                  <a16:creationId xmlns:a16="http://schemas.microsoft.com/office/drawing/2014/main" id="{09519FF4-1895-4C83-9A29-4594808FEDC9}"/>
                </a:ext>
              </a:extLst>
            </p:cNvPr>
            <p:cNvSpPr>
              <a:spLocks/>
            </p:cNvSpPr>
            <p:nvPr/>
          </p:nvSpPr>
          <p:spPr bwMode="auto">
            <a:xfrm>
              <a:off x="824" y="3757"/>
              <a:ext cx="9" cy="11"/>
            </a:xfrm>
            <a:custGeom>
              <a:avLst/>
              <a:gdLst>
                <a:gd name="T0" fmla="*/ 28 w 28"/>
                <a:gd name="T1" fmla="*/ 0 h 32"/>
                <a:gd name="T2" fmla="*/ 22 w 28"/>
                <a:gd name="T3" fmla="*/ 7 h 32"/>
                <a:gd name="T4" fmla="*/ 15 w 28"/>
                <a:gd name="T5" fmla="*/ 13 h 32"/>
                <a:gd name="T6" fmla="*/ 8 w 28"/>
                <a:gd name="T7" fmla="*/ 18 h 32"/>
                <a:gd name="T8" fmla="*/ 0 w 28"/>
                <a:gd name="T9" fmla="*/ 22 h 32"/>
                <a:gd name="T10" fmla="*/ 4 w 28"/>
                <a:gd name="T11" fmla="*/ 24 h 32"/>
                <a:gd name="T12" fmla="*/ 8 w 28"/>
                <a:gd name="T13" fmla="*/ 27 h 32"/>
                <a:gd name="T14" fmla="*/ 11 w 28"/>
                <a:gd name="T15" fmla="*/ 29 h 32"/>
                <a:gd name="T16" fmla="*/ 15 w 28"/>
                <a:gd name="T17" fmla="*/ 32 h 32"/>
                <a:gd name="T18" fmla="*/ 20 w 28"/>
                <a:gd name="T19" fmla="*/ 24 h 32"/>
                <a:gd name="T20" fmla="*/ 24 w 28"/>
                <a:gd name="T21" fmla="*/ 17 h 32"/>
                <a:gd name="T22" fmla="*/ 27 w 28"/>
                <a:gd name="T23" fmla="*/ 8 h 32"/>
                <a:gd name="T24" fmla="*/ 28 w 28"/>
                <a:gd name="T2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2">
                  <a:moveTo>
                    <a:pt x="28" y="0"/>
                  </a:moveTo>
                  <a:lnTo>
                    <a:pt x="22" y="7"/>
                  </a:lnTo>
                  <a:lnTo>
                    <a:pt x="15" y="13"/>
                  </a:lnTo>
                  <a:lnTo>
                    <a:pt x="8" y="18"/>
                  </a:lnTo>
                  <a:lnTo>
                    <a:pt x="0" y="22"/>
                  </a:lnTo>
                  <a:lnTo>
                    <a:pt x="4" y="24"/>
                  </a:lnTo>
                  <a:lnTo>
                    <a:pt x="8" y="27"/>
                  </a:lnTo>
                  <a:lnTo>
                    <a:pt x="11" y="29"/>
                  </a:lnTo>
                  <a:lnTo>
                    <a:pt x="15" y="32"/>
                  </a:lnTo>
                  <a:lnTo>
                    <a:pt x="20" y="24"/>
                  </a:lnTo>
                  <a:lnTo>
                    <a:pt x="24" y="17"/>
                  </a:lnTo>
                  <a:lnTo>
                    <a:pt x="27" y="8"/>
                  </a:lnTo>
                  <a:lnTo>
                    <a:pt x="28" y="0"/>
                  </a:lnTo>
                  <a:close/>
                </a:path>
              </a:pathLst>
            </a:custGeom>
            <a:solidFill>
              <a:srgbClr val="540054">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813" name="Freeform 293">
              <a:extLst>
                <a:ext uri="{FF2B5EF4-FFF2-40B4-BE49-F238E27FC236}">
                  <a16:creationId xmlns:a16="http://schemas.microsoft.com/office/drawing/2014/main" id="{87FF2B38-F369-4E15-9720-10B862DF8099}"/>
                </a:ext>
              </a:extLst>
            </p:cNvPr>
            <p:cNvSpPr>
              <a:spLocks/>
            </p:cNvSpPr>
            <p:nvPr/>
          </p:nvSpPr>
          <p:spPr bwMode="auto">
            <a:xfrm>
              <a:off x="812" y="3751"/>
              <a:ext cx="10" cy="11"/>
            </a:xfrm>
            <a:custGeom>
              <a:avLst/>
              <a:gdLst>
                <a:gd name="T0" fmla="*/ 28 w 28"/>
                <a:gd name="T1" fmla="*/ 0 h 32"/>
                <a:gd name="T2" fmla="*/ 23 w 28"/>
                <a:gd name="T3" fmla="*/ 7 h 32"/>
                <a:gd name="T4" fmla="*/ 15 w 28"/>
                <a:gd name="T5" fmla="*/ 12 h 32"/>
                <a:gd name="T6" fmla="*/ 8 w 28"/>
                <a:gd name="T7" fmla="*/ 17 h 32"/>
                <a:gd name="T8" fmla="*/ 0 w 28"/>
                <a:gd name="T9" fmla="*/ 22 h 32"/>
                <a:gd name="T10" fmla="*/ 4 w 28"/>
                <a:gd name="T11" fmla="*/ 24 h 32"/>
                <a:gd name="T12" fmla="*/ 9 w 28"/>
                <a:gd name="T13" fmla="*/ 27 h 32"/>
                <a:gd name="T14" fmla="*/ 13 w 28"/>
                <a:gd name="T15" fmla="*/ 29 h 32"/>
                <a:gd name="T16" fmla="*/ 16 w 28"/>
                <a:gd name="T17" fmla="*/ 32 h 32"/>
                <a:gd name="T18" fmla="*/ 21 w 28"/>
                <a:gd name="T19" fmla="*/ 24 h 32"/>
                <a:gd name="T20" fmla="*/ 24 w 28"/>
                <a:gd name="T21" fmla="*/ 16 h 32"/>
                <a:gd name="T22" fmla="*/ 27 w 28"/>
                <a:gd name="T23" fmla="*/ 8 h 32"/>
                <a:gd name="T24" fmla="*/ 28 w 28"/>
                <a:gd name="T2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2">
                  <a:moveTo>
                    <a:pt x="28" y="0"/>
                  </a:moveTo>
                  <a:lnTo>
                    <a:pt x="23" y="7"/>
                  </a:lnTo>
                  <a:lnTo>
                    <a:pt x="15" y="12"/>
                  </a:lnTo>
                  <a:lnTo>
                    <a:pt x="8" y="17"/>
                  </a:lnTo>
                  <a:lnTo>
                    <a:pt x="0" y="22"/>
                  </a:lnTo>
                  <a:lnTo>
                    <a:pt x="4" y="24"/>
                  </a:lnTo>
                  <a:lnTo>
                    <a:pt x="9" y="27"/>
                  </a:lnTo>
                  <a:lnTo>
                    <a:pt x="13" y="29"/>
                  </a:lnTo>
                  <a:lnTo>
                    <a:pt x="16" y="32"/>
                  </a:lnTo>
                  <a:lnTo>
                    <a:pt x="21" y="24"/>
                  </a:lnTo>
                  <a:lnTo>
                    <a:pt x="24" y="16"/>
                  </a:lnTo>
                  <a:lnTo>
                    <a:pt x="27" y="8"/>
                  </a:lnTo>
                  <a:lnTo>
                    <a:pt x="28" y="0"/>
                  </a:lnTo>
                  <a:close/>
                </a:path>
              </a:pathLst>
            </a:custGeom>
            <a:solidFill>
              <a:srgbClr val="540054">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814" name="Freeform 294">
              <a:extLst>
                <a:ext uri="{FF2B5EF4-FFF2-40B4-BE49-F238E27FC236}">
                  <a16:creationId xmlns:a16="http://schemas.microsoft.com/office/drawing/2014/main" id="{17874216-3F3A-4FDD-AA08-FB6F55341E81}"/>
                </a:ext>
              </a:extLst>
            </p:cNvPr>
            <p:cNvSpPr>
              <a:spLocks/>
            </p:cNvSpPr>
            <p:nvPr/>
          </p:nvSpPr>
          <p:spPr bwMode="auto">
            <a:xfrm>
              <a:off x="463" y="3865"/>
              <a:ext cx="139" cy="229"/>
            </a:xfrm>
            <a:custGeom>
              <a:avLst/>
              <a:gdLst>
                <a:gd name="T0" fmla="*/ 53 w 416"/>
                <a:gd name="T1" fmla="*/ 101 h 688"/>
                <a:gd name="T2" fmla="*/ 31 w 416"/>
                <a:gd name="T3" fmla="*/ 152 h 688"/>
                <a:gd name="T4" fmla="*/ 10 w 416"/>
                <a:gd name="T5" fmla="*/ 218 h 688"/>
                <a:gd name="T6" fmla="*/ 0 w 416"/>
                <a:gd name="T7" fmla="*/ 281 h 688"/>
                <a:gd name="T8" fmla="*/ 9 w 416"/>
                <a:gd name="T9" fmla="*/ 329 h 688"/>
                <a:gd name="T10" fmla="*/ 21 w 416"/>
                <a:gd name="T11" fmla="*/ 378 h 688"/>
                <a:gd name="T12" fmla="*/ 33 w 416"/>
                <a:gd name="T13" fmla="*/ 428 h 688"/>
                <a:gd name="T14" fmla="*/ 44 w 416"/>
                <a:gd name="T15" fmla="*/ 469 h 688"/>
                <a:gd name="T16" fmla="*/ 55 w 416"/>
                <a:gd name="T17" fmla="*/ 505 h 688"/>
                <a:gd name="T18" fmla="*/ 58 w 416"/>
                <a:gd name="T19" fmla="*/ 544 h 688"/>
                <a:gd name="T20" fmla="*/ 55 w 416"/>
                <a:gd name="T21" fmla="*/ 568 h 688"/>
                <a:gd name="T22" fmla="*/ 59 w 416"/>
                <a:gd name="T23" fmla="*/ 600 h 688"/>
                <a:gd name="T24" fmla="*/ 82 w 416"/>
                <a:gd name="T25" fmla="*/ 638 h 688"/>
                <a:gd name="T26" fmla="*/ 135 w 416"/>
                <a:gd name="T27" fmla="*/ 672 h 688"/>
                <a:gd name="T28" fmla="*/ 217 w 416"/>
                <a:gd name="T29" fmla="*/ 688 h 688"/>
                <a:gd name="T30" fmla="*/ 274 w 416"/>
                <a:gd name="T31" fmla="*/ 675 h 688"/>
                <a:gd name="T32" fmla="*/ 304 w 416"/>
                <a:gd name="T33" fmla="*/ 645 h 688"/>
                <a:gd name="T34" fmla="*/ 318 w 416"/>
                <a:gd name="T35" fmla="*/ 615 h 688"/>
                <a:gd name="T36" fmla="*/ 319 w 416"/>
                <a:gd name="T37" fmla="*/ 585 h 688"/>
                <a:gd name="T38" fmla="*/ 324 w 416"/>
                <a:gd name="T39" fmla="*/ 522 h 688"/>
                <a:gd name="T40" fmla="*/ 342 w 416"/>
                <a:gd name="T41" fmla="*/ 476 h 688"/>
                <a:gd name="T42" fmla="*/ 370 w 416"/>
                <a:gd name="T43" fmla="*/ 403 h 688"/>
                <a:gd name="T44" fmla="*/ 399 w 416"/>
                <a:gd name="T45" fmla="*/ 306 h 688"/>
                <a:gd name="T46" fmla="*/ 416 w 416"/>
                <a:gd name="T47" fmla="*/ 218 h 688"/>
                <a:gd name="T48" fmla="*/ 409 w 416"/>
                <a:gd name="T49" fmla="*/ 161 h 688"/>
                <a:gd name="T50" fmla="*/ 392 w 416"/>
                <a:gd name="T51" fmla="*/ 112 h 688"/>
                <a:gd name="T52" fmla="*/ 371 w 416"/>
                <a:gd name="T53" fmla="*/ 68 h 688"/>
                <a:gd name="T54" fmla="*/ 342 w 416"/>
                <a:gd name="T55" fmla="*/ 35 h 688"/>
                <a:gd name="T56" fmla="*/ 304 w 416"/>
                <a:gd name="T57" fmla="*/ 18 h 688"/>
                <a:gd name="T58" fmla="*/ 256 w 416"/>
                <a:gd name="T59" fmla="*/ 5 h 688"/>
                <a:gd name="T60" fmla="*/ 204 w 416"/>
                <a:gd name="T61" fmla="*/ 0 h 688"/>
                <a:gd name="T62" fmla="*/ 161 w 416"/>
                <a:gd name="T63" fmla="*/ 4 h 688"/>
                <a:gd name="T64" fmla="*/ 131 w 416"/>
                <a:gd name="T65" fmla="*/ 18 h 688"/>
                <a:gd name="T66" fmla="*/ 103 w 416"/>
                <a:gd name="T67" fmla="*/ 38 h 688"/>
                <a:gd name="T68" fmla="*/ 81 w 416"/>
                <a:gd name="T69" fmla="*/ 59 h 688"/>
                <a:gd name="T70" fmla="*/ 65 w 416"/>
                <a:gd name="T71" fmla="*/ 78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6" h="688">
                  <a:moveTo>
                    <a:pt x="60" y="86"/>
                  </a:moveTo>
                  <a:lnTo>
                    <a:pt x="53" y="101"/>
                  </a:lnTo>
                  <a:lnTo>
                    <a:pt x="43" y="123"/>
                  </a:lnTo>
                  <a:lnTo>
                    <a:pt x="31" y="152"/>
                  </a:lnTo>
                  <a:lnTo>
                    <a:pt x="20" y="184"/>
                  </a:lnTo>
                  <a:lnTo>
                    <a:pt x="10" y="218"/>
                  </a:lnTo>
                  <a:lnTo>
                    <a:pt x="4" y="252"/>
                  </a:lnTo>
                  <a:lnTo>
                    <a:pt x="0" y="281"/>
                  </a:lnTo>
                  <a:lnTo>
                    <a:pt x="2" y="306"/>
                  </a:lnTo>
                  <a:lnTo>
                    <a:pt x="9" y="329"/>
                  </a:lnTo>
                  <a:lnTo>
                    <a:pt x="15" y="353"/>
                  </a:lnTo>
                  <a:lnTo>
                    <a:pt x="21" y="378"/>
                  </a:lnTo>
                  <a:lnTo>
                    <a:pt x="28" y="403"/>
                  </a:lnTo>
                  <a:lnTo>
                    <a:pt x="33" y="428"/>
                  </a:lnTo>
                  <a:lnTo>
                    <a:pt x="39" y="450"/>
                  </a:lnTo>
                  <a:lnTo>
                    <a:pt x="44" y="469"/>
                  </a:lnTo>
                  <a:lnTo>
                    <a:pt x="49" y="483"/>
                  </a:lnTo>
                  <a:lnTo>
                    <a:pt x="55" y="505"/>
                  </a:lnTo>
                  <a:lnTo>
                    <a:pt x="59" y="526"/>
                  </a:lnTo>
                  <a:lnTo>
                    <a:pt x="58" y="544"/>
                  </a:lnTo>
                  <a:lnTo>
                    <a:pt x="57" y="560"/>
                  </a:lnTo>
                  <a:lnTo>
                    <a:pt x="55" y="568"/>
                  </a:lnTo>
                  <a:lnTo>
                    <a:pt x="55" y="582"/>
                  </a:lnTo>
                  <a:lnTo>
                    <a:pt x="59" y="600"/>
                  </a:lnTo>
                  <a:lnTo>
                    <a:pt x="68" y="619"/>
                  </a:lnTo>
                  <a:lnTo>
                    <a:pt x="82" y="638"/>
                  </a:lnTo>
                  <a:lnTo>
                    <a:pt x="105" y="657"/>
                  </a:lnTo>
                  <a:lnTo>
                    <a:pt x="135" y="672"/>
                  </a:lnTo>
                  <a:lnTo>
                    <a:pt x="178" y="684"/>
                  </a:lnTo>
                  <a:lnTo>
                    <a:pt x="217" y="688"/>
                  </a:lnTo>
                  <a:lnTo>
                    <a:pt x="248" y="686"/>
                  </a:lnTo>
                  <a:lnTo>
                    <a:pt x="274" y="675"/>
                  </a:lnTo>
                  <a:lnTo>
                    <a:pt x="291" y="662"/>
                  </a:lnTo>
                  <a:lnTo>
                    <a:pt x="304" y="645"/>
                  </a:lnTo>
                  <a:lnTo>
                    <a:pt x="313" y="630"/>
                  </a:lnTo>
                  <a:lnTo>
                    <a:pt x="318" y="615"/>
                  </a:lnTo>
                  <a:lnTo>
                    <a:pt x="319" y="605"/>
                  </a:lnTo>
                  <a:lnTo>
                    <a:pt x="319" y="585"/>
                  </a:lnTo>
                  <a:lnTo>
                    <a:pt x="320" y="553"/>
                  </a:lnTo>
                  <a:lnTo>
                    <a:pt x="324" y="522"/>
                  </a:lnTo>
                  <a:lnTo>
                    <a:pt x="333" y="495"/>
                  </a:lnTo>
                  <a:lnTo>
                    <a:pt x="342" y="476"/>
                  </a:lnTo>
                  <a:lnTo>
                    <a:pt x="354" y="445"/>
                  </a:lnTo>
                  <a:lnTo>
                    <a:pt x="370" y="403"/>
                  </a:lnTo>
                  <a:lnTo>
                    <a:pt x="385" y="355"/>
                  </a:lnTo>
                  <a:lnTo>
                    <a:pt x="399" y="306"/>
                  </a:lnTo>
                  <a:lnTo>
                    <a:pt x="410" y="258"/>
                  </a:lnTo>
                  <a:lnTo>
                    <a:pt x="416" y="218"/>
                  </a:lnTo>
                  <a:lnTo>
                    <a:pt x="415" y="186"/>
                  </a:lnTo>
                  <a:lnTo>
                    <a:pt x="409" y="161"/>
                  </a:lnTo>
                  <a:lnTo>
                    <a:pt x="401" y="136"/>
                  </a:lnTo>
                  <a:lnTo>
                    <a:pt x="392" y="112"/>
                  </a:lnTo>
                  <a:lnTo>
                    <a:pt x="382" y="88"/>
                  </a:lnTo>
                  <a:lnTo>
                    <a:pt x="371" y="68"/>
                  </a:lnTo>
                  <a:lnTo>
                    <a:pt x="357" y="50"/>
                  </a:lnTo>
                  <a:lnTo>
                    <a:pt x="342" y="35"/>
                  </a:lnTo>
                  <a:lnTo>
                    <a:pt x="324" y="25"/>
                  </a:lnTo>
                  <a:lnTo>
                    <a:pt x="304" y="18"/>
                  </a:lnTo>
                  <a:lnTo>
                    <a:pt x="281" y="10"/>
                  </a:lnTo>
                  <a:lnTo>
                    <a:pt x="256" y="5"/>
                  </a:lnTo>
                  <a:lnTo>
                    <a:pt x="231" y="1"/>
                  </a:lnTo>
                  <a:lnTo>
                    <a:pt x="204" y="0"/>
                  </a:lnTo>
                  <a:lnTo>
                    <a:pt x="182" y="0"/>
                  </a:lnTo>
                  <a:lnTo>
                    <a:pt x="161" y="4"/>
                  </a:lnTo>
                  <a:lnTo>
                    <a:pt x="145" y="9"/>
                  </a:lnTo>
                  <a:lnTo>
                    <a:pt x="131" y="18"/>
                  </a:lnTo>
                  <a:lnTo>
                    <a:pt x="117" y="26"/>
                  </a:lnTo>
                  <a:lnTo>
                    <a:pt x="103" y="38"/>
                  </a:lnTo>
                  <a:lnTo>
                    <a:pt x="92" y="48"/>
                  </a:lnTo>
                  <a:lnTo>
                    <a:pt x="81" y="59"/>
                  </a:lnTo>
                  <a:lnTo>
                    <a:pt x="72" y="69"/>
                  </a:lnTo>
                  <a:lnTo>
                    <a:pt x="65" y="78"/>
                  </a:lnTo>
                  <a:lnTo>
                    <a:pt x="60" y="86"/>
                  </a:lnTo>
                  <a:close/>
                </a:path>
              </a:pathLst>
            </a:custGeom>
            <a:solidFill>
              <a:srgbClr val="540054">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815" name="Freeform 295">
              <a:extLst>
                <a:ext uri="{FF2B5EF4-FFF2-40B4-BE49-F238E27FC236}">
                  <a16:creationId xmlns:a16="http://schemas.microsoft.com/office/drawing/2014/main" id="{5B8D7446-94DB-4AE4-A260-EC70382F0F48}"/>
                </a:ext>
              </a:extLst>
            </p:cNvPr>
            <p:cNvSpPr>
              <a:spLocks/>
            </p:cNvSpPr>
            <p:nvPr/>
          </p:nvSpPr>
          <p:spPr bwMode="auto">
            <a:xfrm>
              <a:off x="409" y="4047"/>
              <a:ext cx="159" cy="115"/>
            </a:xfrm>
            <a:custGeom>
              <a:avLst/>
              <a:gdLst>
                <a:gd name="T0" fmla="*/ 345 w 477"/>
                <a:gd name="T1" fmla="*/ 181 h 344"/>
                <a:gd name="T2" fmla="*/ 313 w 477"/>
                <a:gd name="T3" fmla="*/ 202 h 344"/>
                <a:gd name="T4" fmla="*/ 272 w 477"/>
                <a:gd name="T5" fmla="*/ 229 h 344"/>
                <a:gd name="T6" fmla="*/ 231 w 477"/>
                <a:gd name="T7" fmla="*/ 253 h 344"/>
                <a:gd name="T8" fmla="*/ 207 w 477"/>
                <a:gd name="T9" fmla="*/ 268 h 344"/>
                <a:gd name="T10" fmla="*/ 181 w 477"/>
                <a:gd name="T11" fmla="*/ 282 h 344"/>
                <a:gd name="T12" fmla="*/ 152 w 477"/>
                <a:gd name="T13" fmla="*/ 299 h 344"/>
                <a:gd name="T14" fmla="*/ 119 w 477"/>
                <a:gd name="T15" fmla="*/ 318 h 344"/>
                <a:gd name="T16" fmla="*/ 82 w 477"/>
                <a:gd name="T17" fmla="*/ 339 h 344"/>
                <a:gd name="T18" fmla="*/ 56 w 477"/>
                <a:gd name="T19" fmla="*/ 344 h 344"/>
                <a:gd name="T20" fmla="*/ 37 w 477"/>
                <a:gd name="T21" fmla="*/ 333 h 344"/>
                <a:gd name="T22" fmla="*/ 21 w 477"/>
                <a:gd name="T23" fmla="*/ 315 h 344"/>
                <a:gd name="T24" fmla="*/ 4 w 477"/>
                <a:gd name="T25" fmla="*/ 294 h 344"/>
                <a:gd name="T26" fmla="*/ 0 w 477"/>
                <a:gd name="T27" fmla="*/ 273 h 344"/>
                <a:gd name="T28" fmla="*/ 12 w 477"/>
                <a:gd name="T29" fmla="*/ 256 h 344"/>
                <a:gd name="T30" fmla="*/ 32 w 477"/>
                <a:gd name="T31" fmla="*/ 239 h 344"/>
                <a:gd name="T32" fmla="*/ 57 w 477"/>
                <a:gd name="T33" fmla="*/ 223 h 344"/>
                <a:gd name="T34" fmla="*/ 82 w 477"/>
                <a:gd name="T35" fmla="*/ 200 h 344"/>
                <a:gd name="T36" fmla="*/ 104 w 477"/>
                <a:gd name="T37" fmla="*/ 174 h 344"/>
                <a:gd name="T38" fmla="*/ 120 w 477"/>
                <a:gd name="T39" fmla="*/ 150 h 344"/>
                <a:gd name="T40" fmla="*/ 130 w 477"/>
                <a:gd name="T41" fmla="*/ 127 h 344"/>
                <a:gd name="T42" fmla="*/ 142 w 477"/>
                <a:gd name="T43" fmla="*/ 102 h 344"/>
                <a:gd name="T44" fmla="*/ 157 w 477"/>
                <a:gd name="T45" fmla="*/ 73 h 344"/>
                <a:gd name="T46" fmla="*/ 176 w 477"/>
                <a:gd name="T47" fmla="*/ 45 h 344"/>
                <a:gd name="T48" fmla="*/ 201 w 477"/>
                <a:gd name="T49" fmla="*/ 23 h 344"/>
                <a:gd name="T50" fmla="*/ 227 w 477"/>
                <a:gd name="T51" fmla="*/ 10 h 344"/>
                <a:gd name="T52" fmla="*/ 251 w 477"/>
                <a:gd name="T53" fmla="*/ 6 h 344"/>
                <a:gd name="T54" fmla="*/ 270 w 477"/>
                <a:gd name="T55" fmla="*/ 7 h 344"/>
                <a:gd name="T56" fmla="*/ 287 w 477"/>
                <a:gd name="T57" fmla="*/ 10 h 344"/>
                <a:gd name="T58" fmla="*/ 307 w 477"/>
                <a:gd name="T59" fmla="*/ 10 h 344"/>
                <a:gd name="T60" fmla="*/ 326 w 477"/>
                <a:gd name="T61" fmla="*/ 6 h 344"/>
                <a:gd name="T62" fmla="*/ 340 w 477"/>
                <a:gd name="T63" fmla="*/ 2 h 344"/>
                <a:gd name="T64" fmla="*/ 356 w 477"/>
                <a:gd name="T65" fmla="*/ 0 h 344"/>
                <a:gd name="T66" fmla="*/ 386 w 477"/>
                <a:gd name="T67" fmla="*/ 1 h 344"/>
                <a:gd name="T68" fmla="*/ 419 w 477"/>
                <a:gd name="T69" fmla="*/ 6 h 344"/>
                <a:gd name="T70" fmla="*/ 450 w 477"/>
                <a:gd name="T71" fmla="*/ 20 h 344"/>
                <a:gd name="T72" fmla="*/ 468 w 477"/>
                <a:gd name="T73" fmla="*/ 44 h 344"/>
                <a:gd name="T74" fmla="*/ 477 w 477"/>
                <a:gd name="T75" fmla="*/ 71 h 344"/>
                <a:gd name="T76" fmla="*/ 473 w 477"/>
                <a:gd name="T77" fmla="*/ 96 h 344"/>
                <a:gd name="T78" fmla="*/ 458 w 477"/>
                <a:gd name="T79" fmla="*/ 120 h 344"/>
                <a:gd name="T80" fmla="*/ 429 w 477"/>
                <a:gd name="T81" fmla="*/ 136 h 344"/>
                <a:gd name="T82" fmla="*/ 402 w 477"/>
                <a:gd name="T83" fmla="*/ 151 h 344"/>
                <a:gd name="T84" fmla="*/ 378 w 477"/>
                <a:gd name="T85" fmla="*/ 163 h 344"/>
                <a:gd name="T86" fmla="*/ 359 w 477"/>
                <a:gd name="T87" fmla="*/ 17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7" h="344">
                  <a:moveTo>
                    <a:pt x="352" y="176"/>
                  </a:moveTo>
                  <a:lnTo>
                    <a:pt x="345" y="181"/>
                  </a:lnTo>
                  <a:lnTo>
                    <a:pt x="331" y="190"/>
                  </a:lnTo>
                  <a:lnTo>
                    <a:pt x="313" y="202"/>
                  </a:lnTo>
                  <a:lnTo>
                    <a:pt x="293" y="215"/>
                  </a:lnTo>
                  <a:lnTo>
                    <a:pt x="272" y="229"/>
                  </a:lnTo>
                  <a:lnTo>
                    <a:pt x="250" y="242"/>
                  </a:lnTo>
                  <a:lnTo>
                    <a:pt x="231" y="253"/>
                  </a:lnTo>
                  <a:lnTo>
                    <a:pt x="217" y="262"/>
                  </a:lnTo>
                  <a:lnTo>
                    <a:pt x="207" y="268"/>
                  </a:lnTo>
                  <a:lnTo>
                    <a:pt x="195" y="275"/>
                  </a:lnTo>
                  <a:lnTo>
                    <a:pt x="181" y="282"/>
                  </a:lnTo>
                  <a:lnTo>
                    <a:pt x="167" y="290"/>
                  </a:lnTo>
                  <a:lnTo>
                    <a:pt x="152" y="299"/>
                  </a:lnTo>
                  <a:lnTo>
                    <a:pt x="135" y="307"/>
                  </a:lnTo>
                  <a:lnTo>
                    <a:pt x="119" y="318"/>
                  </a:lnTo>
                  <a:lnTo>
                    <a:pt x="101" y="329"/>
                  </a:lnTo>
                  <a:lnTo>
                    <a:pt x="82" y="339"/>
                  </a:lnTo>
                  <a:lnTo>
                    <a:pt x="67" y="344"/>
                  </a:lnTo>
                  <a:lnTo>
                    <a:pt x="56" y="344"/>
                  </a:lnTo>
                  <a:lnTo>
                    <a:pt x="46" y="340"/>
                  </a:lnTo>
                  <a:lnTo>
                    <a:pt x="37" y="333"/>
                  </a:lnTo>
                  <a:lnTo>
                    <a:pt x="28" y="325"/>
                  </a:lnTo>
                  <a:lnTo>
                    <a:pt x="21" y="315"/>
                  </a:lnTo>
                  <a:lnTo>
                    <a:pt x="13" y="306"/>
                  </a:lnTo>
                  <a:lnTo>
                    <a:pt x="4" y="294"/>
                  </a:lnTo>
                  <a:lnTo>
                    <a:pt x="0" y="284"/>
                  </a:lnTo>
                  <a:lnTo>
                    <a:pt x="0" y="273"/>
                  </a:lnTo>
                  <a:lnTo>
                    <a:pt x="4" y="263"/>
                  </a:lnTo>
                  <a:lnTo>
                    <a:pt x="12" y="256"/>
                  </a:lnTo>
                  <a:lnTo>
                    <a:pt x="21" y="247"/>
                  </a:lnTo>
                  <a:lnTo>
                    <a:pt x="32" y="239"/>
                  </a:lnTo>
                  <a:lnTo>
                    <a:pt x="45" y="232"/>
                  </a:lnTo>
                  <a:lnTo>
                    <a:pt x="57" y="223"/>
                  </a:lnTo>
                  <a:lnTo>
                    <a:pt x="70" y="212"/>
                  </a:lnTo>
                  <a:lnTo>
                    <a:pt x="82" y="200"/>
                  </a:lnTo>
                  <a:lnTo>
                    <a:pt x="94" y="186"/>
                  </a:lnTo>
                  <a:lnTo>
                    <a:pt x="104" y="174"/>
                  </a:lnTo>
                  <a:lnTo>
                    <a:pt x="113" y="161"/>
                  </a:lnTo>
                  <a:lnTo>
                    <a:pt x="120" y="150"/>
                  </a:lnTo>
                  <a:lnTo>
                    <a:pt x="125" y="139"/>
                  </a:lnTo>
                  <a:lnTo>
                    <a:pt x="130" y="127"/>
                  </a:lnTo>
                  <a:lnTo>
                    <a:pt x="135" y="116"/>
                  </a:lnTo>
                  <a:lnTo>
                    <a:pt x="142" y="102"/>
                  </a:lnTo>
                  <a:lnTo>
                    <a:pt x="148" y="87"/>
                  </a:lnTo>
                  <a:lnTo>
                    <a:pt x="157" y="73"/>
                  </a:lnTo>
                  <a:lnTo>
                    <a:pt x="166" y="59"/>
                  </a:lnTo>
                  <a:lnTo>
                    <a:pt x="176" y="45"/>
                  </a:lnTo>
                  <a:lnTo>
                    <a:pt x="188" y="33"/>
                  </a:lnTo>
                  <a:lnTo>
                    <a:pt x="201" y="23"/>
                  </a:lnTo>
                  <a:lnTo>
                    <a:pt x="215" y="15"/>
                  </a:lnTo>
                  <a:lnTo>
                    <a:pt x="227" y="10"/>
                  </a:lnTo>
                  <a:lnTo>
                    <a:pt x="240" y="7"/>
                  </a:lnTo>
                  <a:lnTo>
                    <a:pt x="251" y="6"/>
                  </a:lnTo>
                  <a:lnTo>
                    <a:pt x="262" y="6"/>
                  </a:lnTo>
                  <a:lnTo>
                    <a:pt x="270" y="7"/>
                  </a:lnTo>
                  <a:lnTo>
                    <a:pt x="278" y="9"/>
                  </a:lnTo>
                  <a:lnTo>
                    <a:pt x="287" y="10"/>
                  </a:lnTo>
                  <a:lnTo>
                    <a:pt x="297" y="10"/>
                  </a:lnTo>
                  <a:lnTo>
                    <a:pt x="307" y="10"/>
                  </a:lnTo>
                  <a:lnTo>
                    <a:pt x="317" y="7"/>
                  </a:lnTo>
                  <a:lnTo>
                    <a:pt x="326" y="6"/>
                  </a:lnTo>
                  <a:lnTo>
                    <a:pt x="333" y="4"/>
                  </a:lnTo>
                  <a:lnTo>
                    <a:pt x="340" y="2"/>
                  </a:lnTo>
                  <a:lnTo>
                    <a:pt x="345" y="1"/>
                  </a:lnTo>
                  <a:lnTo>
                    <a:pt x="356" y="0"/>
                  </a:lnTo>
                  <a:lnTo>
                    <a:pt x="370" y="0"/>
                  </a:lnTo>
                  <a:lnTo>
                    <a:pt x="386" y="1"/>
                  </a:lnTo>
                  <a:lnTo>
                    <a:pt x="403" y="2"/>
                  </a:lnTo>
                  <a:lnTo>
                    <a:pt x="419" y="6"/>
                  </a:lnTo>
                  <a:lnTo>
                    <a:pt x="436" y="13"/>
                  </a:lnTo>
                  <a:lnTo>
                    <a:pt x="450" y="20"/>
                  </a:lnTo>
                  <a:lnTo>
                    <a:pt x="461" y="31"/>
                  </a:lnTo>
                  <a:lnTo>
                    <a:pt x="468" y="44"/>
                  </a:lnTo>
                  <a:lnTo>
                    <a:pt x="475" y="57"/>
                  </a:lnTo>
                  <a:lnTo>
                    <a:pt x="477" y="71"/>
                  </a:lnTo>
                  <a:lnTo>
                    <a:pt x="477" y="83"/>
                  </a:lnTo>
                  <a:lnTo>
                    <a:pt x="473" y="96"/>
                  </a:lnTo>
                  <a:lnTo>
                    <a:pt x="467" y="108"/>
                  </a:lnTo>
                  <a:lnTo>
                    <a:pt x="458" y="120"/>
                  </a:lnTo>
                  <a:lnTo>
                    <a:pt x="444" y="128"/>
                  </a:lnTo>
                  <a:lnTo>
                    <a:pt x="429" y="136"/>
                  </a:lnTo>
                  <a:lnTo>
                    <a:pt x="414" y="144"/>
                  </a:lnTo>
                  <a:lnTo>
                    <a:pt x="402" y="151"/>
                  </a:lnTo>
                  <a:lnTo>
                    <a:pt x="389" y="156"/>
                  </a:lnTo>
                  <a:lnTo>
                    <a:pt x="378" y="163"/>
                  </a:lnTo>
                  <a:lnTo>
                    <a:pt x="367" y="168"/>
                  </a:lnTo>
                  <a:lnTo>
                    <a:pt x="359" y="173"/>
                  </a:lnTo>
                  <a:lnTo>
                    <a:pt x="352" y="176"/>
                  </a:lnTo>
                  <a:close/>
                </a:path>
              </a:pathLst>
            </a:custGeom>
            <a:solidFill>
              <a:srgbClr val="540054">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816" name="Freeform 296">
              <a:extLst>
                <a:ext uri="{FF2B5EF4-FFF2-40B4-BE49-F238E27FC236}">
                  <a16:creationId xmlns:a16="http://schemas.microsoft.com/office/drawing/2014/main" id="{DEEF318C-9CB4-4A37-B9AB-17070D907A34}"/>
                </a:ext>
              </a:extLst>
            </p:cNvPr>
            <p:cNvSpPr>
              <a:spLocks/>
            </p:cNvSpPr>
            <p:nvPr/>
          </p:nvSpPr>
          <p:spPr bwMode="auto">
            <a:xfrm>
              <a:off x="407" y="4128"/>
              <a:ext cx="60" cy="114"/>
            </a:xfrm>
            <a:custGeom>
              <a:avLst/>
              <a:gdLst>
                <a:gd name="T0" fmla="*/ 134 w 181"/>
                <a:gd name="T1" fmla="*/ 189 h 342"/>
                <a:gd name="T2" fmla="*/ 128 w 181"/>
                <a:gd name="T3" fmla="*/ 172 h 342"/>
                <a:gd name="T4" fmla="*/ 123 w 181"/>
                <a:gd name="T5" fmla="*/ 152 h 342"/>
                <a:gd name="T6" fmla="*/ 121 w 181"/>
                <a:gd name="T7" fmla="*/ 126 h 342"/>
                <a:gd name="T8" fmla="*/ 122 w 181"/>
                <a:gd name="T9" fmla="*/ 94 h 342"/>
                <a:gd name="T10" fmla="*/ 122 w 181"/>
                <a:gd name="T11" fmla="*/ 75 h 342"/>
                <a:gd name="T12" fmla="*/ 118 w 181"/>
                <a:gd name="T13" fmla="*/ 59 h 342"/>
                <a:gd name="T14" fmla="*/ 113 w 181"/>
                <a:gd name="T15" fmla="*/ 45 h 342"/>
                <a:gd name="T16" fmla="*/ 107 w 181"/>
                <a:gd name="T17" fmla="*/ 32 h 342"/>
                <a:gd name="T18" fmla="*/ 99 w 181"/>
                <a:gd name="T19" fmla="*/ 22 h 342"/>
                <a:gd name="T20" fmla="*/ 92 w 181"/>
                <a:gd name="T21" fmla="*/ 14 h 342"/>
                <a:gd name="T22" fmla="*/ 84 w 181"/>
                <a:gd name="T23" fmla="*/ 7 h 342"/>
                <a:gd name="T24" fmla="*/ 78 w 181"/>
                <a:gd name="T25" fmla="*/ 2 h 342"/>
                <a:gd name="T26" fmla="*/ 69 w 181"/>
                <a:gd name="T27" fmla="*/ 0 h 342"/>
                <a:gd name="T28" fmla="*/ 58 w 181"/>
                <a:gd name="T29" fmla="*/ 0 h 342"/>
                <a:gd name="T30" fmla="*/ 44 w 181"/>
                <a:gd name="T31" fmla="*/ 1 h 342"/>
                <a:gd name="T32" fmla="*/ 29 w 181"/>
                <a:gd name="T33" fmla="*/ 7 h 342"/>
                <a:gd name="T34" fmla="*/ 16 w 181"/>
                <a:gd name="T35" fmla="*/ 16 h 342"/>
                <a:gd name="T36" fmla="*/ 6 w 181"/>
                <a:gd name="T37" fmla="*/ 27 h 342"/>
                <a:gd name="T38" fmla="*/ 1 w 181"/>
                <a:gd name="T39" fmla="*/ 44 h 342"/>
                <a:gd name="T40" fmla="*/ 4 w 181"/>
                <a:gd name="T41" fmla="*/ 65 h 342"/>
                <a:gd name="T42" fmla="*/ 7 w 181"/>
                <a:gd name="T43" fmla="*/ 82 h 342"/>
                <a:gd name="T44" fmla="*/ 11 w 181"/>
                <a:gd name="T45" fmla="*/ 103 h 342"/>
                <a:gd name="T46" fmla="*/ 15 w 181"/>
                <a:gd name="T47" fmla="*/ 126 h 342"/>
                <a:gd name="T48" fmla="*/ 15 w 181"/>
                <a:gd name="T49" fmla="*/ 141 h 342"/>
                <a:gd name="T50" fmla="*/ 11 w 181"/>
                <a:gd name="T51" fmla="*/ 153 h 342"/>
                <a:gd name="T52" fmla="*/ 7 w 181"/>
                <a:gd name="T53" fmla="*/ 169 h 342"/>
                <a:gd name="T54" fmla="*/ 2 w 181"/>
                <a:gd name="T55" fmla="*/ 185 h 342"/>
                <a:gd name="T56" fmla="*/ 0 w 181"/>
                <a:gd name="T57" fmla="*/ 196 h 342"/>
                <a:gd name="T58" fmla="*/ 11 w 181"/>
                <a:gd name="T59" fmla="*/ 203 h 342"/>
                <a:gd name="T60" fmla="*/ 17 w 181"/>
                <a:gd name="T61" fmla="*/ 210 h 342"/>
                <a:gd name="T62" fmla="*/ 22 w 181"/>
                <a:gd name="T63" fmla="*/ 218 h 342"/>
                <a:gd name="T64" fmla="*/ 25 w 181"/>
                <a:gd name="T65" fmla="*/ 227 h 342"/>
                <a:gd name="T66" fmla="*/ 33 w 181"/>
                <a:gd name="T67" fmla="*/ 243 h 342"/>
                <a:gd name="T68" fmla="*/ 39 w 181"/>
                <a:gd name="T69" fmla="*/ 263 h 342"/>
                <a:gd name="T70" fmla="*/ 44 w 181"/>
                <a:gd name="T71" fmla="*/ 283 h 342"/>
                <a:gd name="T72" fmla="*/ 46 w 181"/>
                <a:gd name="T73" fmla="*/ 300 h 342"/>
                <a:gd name="T74" fmla="*/ 48 w 181"/>
                <a:gd name="T75" fmla="*/ 303 h 342"/>
                <a:gd name="T76" fmla="*/ 50 w 181"/>
                <a:gd name="T77" fmla="*/ 308 h 342"/>
                <a:gd name="T78" fmla="*/ 55 w 181"/>
                <a:gd name="T79" fmla="*/ 312 h 342"/>
                <a:gd name="T80" fmla="*/ 60 w 181"/>
                <a:gd name="T81" fmla="*/ 317 h 342"/>
                <a:gd name="T82" fmla="*/ 67 w 181"/>
                <a:gd name="T83" fmla="*/ 321 h 342"/>
                <a:gd name="T84" fmla="*/ 74 w 181"/>
                <a:gd name="T85" fmla="*/ 324 h 342"/>
                <a:gd name="T86" fmla="*/ 83 w 181"/>
                <a:gd name="T87" fmla="*/ 326 h 342"/>
                <a:gd name="T88" fmla="*/ 92 w 181"/>
                <a:gd name="T89" fmla="*/ 327 h 342"/>
                <a:gd name="T90" fmla="*/ 101 w 181"/>
                <a:gd name="T91" fmla="*/ 329 h 342"/>
                <a:gd name="T92" fmla="*/ 111 w 181"/>
                <a:gd name="T93" fmla="*/ 332 h 342"/>
                <a:gd name="T94" fmla="*/ 120 w 181"/>
                <a:gd name="T95" fmla="*/ 337 h 342"/>
                <a:gd name="T96" fmla="*/ 130 w 181"/>
                <a:gd name="T97" fmla="*/ 341 h 342"/>
                <a:gd name="T98" fmla="*/ 140 w 181"/>
                <a:gd name="T99" fmla="*/ 342 h 342"/>
                <a:gd name="T100" fmla="*/ 149 w 181"/>
                <a:gd name="T101" fmla="*/ 341 h 342"/>
                <a:gd name="T102" fmla="*/ 160 w 181"/>
                <a:gd name="T103" fmla="*/ 335 h 342"/>
                <a:gd name="T104" fmla="*/ 170 w 181"/>
                <a:gd name="T105" fmla="*/ 324 h 342"/>
                <a:gd name="T106" fmla="*/ 181 w 181"/>
                <a:gd name="T107" fmla="*/ 295 h 342"/>
                <a:gd name="T108" fmla="*/ 178 w 181"/>
                <a:gd name="T109" fmla="*/ 272 h 342"/>
                <a:gd name="T110" fmla="*/ 169 w 181"/>
                <a:gd name="T111" fmla="*/ 253 h 342"/>
                <a:gd name="T112" fmla="*/ 161 w 181"/>
                <a:gd name="T113" fmla="*/ 240 h 342"/>
                <a:gd name="T114" fmla="*/ 156 w 181"/>
                <a:gd name="T115" fmla="*/ 229 h 342"/>
                <a:gd name="T116" fmla="*/ 149 w 181"/>
                <a:gd name="T117" fmla="*/ 216 h 342"/>
                <a:gd name="T118" fmla="*/ 140 w 181"/>
                <a:gd name="T119" fmla="*/ 203 h 342"/>
                <a:gd name="T120" fmla="*/ 134 w 181"/>
                <a:gd name="T121" fmla="*/ 18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1" h="342">
                  <a:moveTo>
                    <a:pt x="134" y="189"/>
                  </a:moveTo>
                  <a:lnTo>
                    <a:pt x="128" y="172"/>
                  </a:lnTo>
                  <a:lnTo>
                    <a:pt x="123" y="152"/>
                  </a:lnTo>
                  <a:lnTo>
                    <a:pt x="121" y="126"/>
                  </a:lnTo>
                  <a:lnTo>
                    <a:pt x="122" y="94"/>
                  </a:lnTo>
                  <a:lnTo>
                    <a:pt x="122" y="75"/>
                  </a:lnTo>
                  <a:lnTo>
                    <a:pt x="118" y="59"/>
                  </a:lnTo>
                  <a:lnTo>
                    <a:pt x="113" y="45"/>
                  </a:lnTo>
                  <a:lnTo>
                    <a:pt x="107" y="32"/>
                  </a:lnTo>
                  <a:lnTo>
                    <a:pt x="99" y="22"/>
                  </a:lnTo>
                  <a:lnTo>
                    <a:pt x="92" y="14"/>
                  </a:lnTo>
                  <a:lnTo>
                    <a:pt x="84" y="7"/>
                  </a:lnTo>
                  <a:lnTo>
                    <a:pt x="78" y="2"/>
                  </a:lnTo>
                  <a:lnTo>
                    <a:pt x="69" y="0"/>
                  </a:lnTo>
                  <a:lnTo>
                    <a:pt x="58" y="0"/>
                  </a:lnTo>
                  <a:lnTo>
                    <a:pt x="44" y="1"/>
                  </a:lnTo>
                  <a:lnTo>
                    <a:pt x="29" y="7"/>
                  </a:lnTo>
                  <a:lnTo>
                    <a:pt x="16" y="16"/>
                  </a:lnTo>
                  <a:lnTo>
                    <a:pt x="6" y="27"/>
                  </a:lnTo>
                  <a:lnTo>
                    <a:pt x="1" y="44"/>
                  </a:lnTo>
                  <a:lnTo>
                    <a:pt x="4" y="65"/>
                  </a:lnTo>
                  <a:lnTo>
                    <a:pt x="7" y="82"/>
                  </a:lnTo>
                  <a:lnTo>
                    <a:pt x="11" y="103"/>
                  </a:lnTo>
                  <a:lnTo>
                    <a:pt x="15" y="126"/>
                  </a:lnTo>
                  <a:lnTo>
                    <a:pt x="15" y="141"/>
                  </a:lnTo>
                  <a:lnTo>
                    <a:pt x="11" y="153"/>
                  </a:lnTo>
                  <a:lnTo>
                    <a:pt x="7" y="169"/>
                  </a:lnTo>
                  <a:lnTo>
                    <a:pt x="2" y="185"/>
                  </a:lnTo>
                  <a:lnTo>
                    <a:pt x="0" y="196"/>
                  </a:lnTo>
                  <a:lnTo>
                    <a:pt x="11" y="203"/>
                  </a:lnTo>
                  <a:lnTo>
                    <a:pt x="17" y="210"/>
                  </a:lnTo>
                  <a:lnTo>
                    <a:pt x="22" y="218"/>
                  </a:lnTo>
                  <a:lnTo>
                    <a:pt x="25" y="227"/>
                  </a:lnTo>
                  <a:lnTo>
                    <a:pt x="33" y="243"/>
                  </a:lnTo>
                  <a:lnTo>
                    <a:pt x="39" y="263"/>
                  </a:lnTo>
                  <a:lnTo>
                    <a:pt x="44" y="283"/>
                  </a:lnTo>
                  <a:lnTo>
                    <a:pt x="46" y="300"/>
                  </a:lnTo>
                  <a:lnTo>
                    <a:pt x="48" y="303"/>
                  </a:lnTo>
                  <a:lnTo>
                    <a:pt x="50" y="308"/>
                  </a:lnTo>
                  <a:lnTo>
                    <a:pt x="55" y="312"/>
                  </a:lnTo>
                  <a:lnTo>
                    <a:pt x="60" y="317"/>
                  </a:lnTo>
                  <a:lnTo>
                    <a:pt x="67" y="321"/>
                  </a:lnTo>
                  <a:lnTo>
                    <a:pt x="74" y="324"/>
                  </a:lnTo>
                  <a:lnTo>
                    <a:pt x="83" y="326"/>
                  </a:lnTo>
                  <a:lnTo>
                    <a:pt x="92" y="327"/>
                  </a:lnTo>
                  <a:lnTo>
                    <a:pt x="101" y="329"/>
                  </a:lnTo>
                  <a:lnTo>
                    <a:pt x="111" y="332"/>
                  </a:lnTo>
                  <a:lnTo>
                    <a:pt x="120" y="337"/>
                  </a:lnTo>
                  <a:lnTo>
                    <a:pt x="130" y="341"/>
                  </a:lnTo>
                  <a:lnTo>
                    <a:pt x="140" y="342"/>
                  </a:lnTo>
                  <a:lnTo>
                    <a:pt x="149" y="341"/>
                  </a:lnTo>
                  <a:lnTo>
                    <a:pt x="160" y="335"/>
                  </a:lnTo>
                  <a:lnTo>
                    <a:pt x="170" y="324"/>
                  </a:lnTo>
                  <a:lnTo>
                    <a:pt x="181" y="295"/>
                  </a:lnTo>
                  <a:lnTo>
                    <a:pt x="178" y="272"/>
                  </a:lnTo>
                  <a:lnTo>
                    <a:pt x="169" y="253"/>
                  </a:lnTo>
                  <a:lnTo>
                    <a:pt x="161" y="240"/>
                  </a:lnTo>
                  <a:lnTo>
                    <a:pt x="156" y="229"/>
                  </a:lnTo>
                  <a:lnTo>
                    <a:pt x="149" y="216"/>
                  </a:lnTo>
                  <a:lnTo>
                    <a:pt x="140" y="203"/>
                  </a:lnTo>
                  <a:lnTo>
                    <a:pt x="134" y="189"/>
                  </a:lnTo>
                  <a:close/>
                </a:path>
              </a:pathLst>
            </a:custGeom>
            <a:solidFill>
              <a:srgbClr val="540054">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817" name="Freeform 297">
              <a:extLst>
                <a:ext uri="{FF2B5EF4-FFF2-40B4-BE49-F238E27FC236}">
                  <a16:creationId xmlns:a16="http://schemas.microsoft.com/office/drawing/2014/main" id="{92D90548-A912-46E6-BC7F-E31F298A1F0B}"/>
                </a:ext>
              </a:extLst>
            </p:cNvPr>
            <p:cNvSpPr>
              <a:spLocks/>
            </p:cNvSpPr>
            <p:nvPr/>
          </p:nvSpPr>
          <p:spPr bwMode="auto">
            <a:xfrm>
              <a:off x="406" y="4193"/>
              <a:ext cx="9" cy="22"/>
            </a:xfrm>
            <a:custGeom>
              <a:avLst/>
              <a:gdLst>
                <a:gd name="T0" fmla="*/ 28 w 28"/>
                <a:gd name="T1" fmla="*/ 31 h 67"/>
                <a:gd name="T2" fmla="*/ 25 w 28"/>
                <a:gd name="T3" fmla="*/ 38 h 67"/>
                <a:gd name="T4" fmla="*/ 23 w 28"/>
                <a:gd name="T5" fmla="*/ 48 h 67"/>
                <a:gd name="T6" fmla="*/ 22 w 28"/>
                <a:gd name="T7" fmla="*/ 58 h 67"/>
                <a:gd name="T8" fmla="*/ 22 w 28"/>
                <a:gd name="T9" fmla="*/ 67 h 67"/>
                <a:gd name="T10" fmla="*/ 7 w 28"/>
                <a:gd name="T11" fmla="*/ 43 h 67"/>
                <a:gd name="T12" fmla="*/ 0 w 28"/>
                <a:gd name="T13" fmla="*/ 24 h 67"/>
                <a:gd name="T14" fmla="*/ 0 w 28"/>
                <a:gd name="T15" fmla="*/ 10 h 67"/>
                <a:gd name="T16" fmla="*/ 3 w 28"/>
                <a:gd name="T17" fmla="*/ 0 h 67"/>
                <a:gd name="T18" fmla="*/ 14 w 28"/>
                <a:gd name="T19" fmla="*/ 7 h 67"/>
                <a:gd name="T20" fmla="*/ 20 w 28"/>
                <a:gd name="T21" fmla="*/ 14 h 67"/>
                <a:gd name="T22" fmla="*/ 25 w 28"/>
                <a:gd name="T23" fmla="*/ 22 h 67"/>
                <a:gd name="T24" fmla="*/ 28 w 28"/>
                <a:gd name="T25"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67">
                  <a:moveTo>
                    <a:pt x="28" y="31"/>
                  </a:moveTo>
                  <a:lnTo>
                    <a:pt x="25" y="38"/>
                  </a:lnTo>
                  <a:lnTo>
                    <a:pt x="23" y="48"/>
                  </a:lnTo>
                  <a:lnTo>
                    <a:pt x="22" y="58"/>
                  </a:lnTo>
                  <a:lnTo>
                    <a:pt x="22" y="67"/>
                  </a:lnTo>
                  <a:lnTo>
                    <a:pt x="7" y="43"/>
                  </a:lnTo>
                  <a:lnTo>
                    <a:pt x="0" y="24"/>
                  </a:lnTo>
                  <a:lnTo>
                    <a:pt x="0" y="10"/>
                  </a:lnTo>
                  <a:lnTo>
                    <a:pt x="3" y="0"/>
                  </a:lnTo>
                  <a:lnTo>
                    <a:pt x="14" y="7"/>
                  </a:lnTo>
                  <a:lnTo>
                    <a:pt x="20" y="14"/>
                  </a:lnTo>
                  <a:lnTo>
                    <a:pt x="25" y="22"/>
                  </a:lnTo>
                  <a:lnTo>
                    <a:pt x="28" y="31"/>
                  </a:lnTo>
                  <a:close/>
                </a:path>
              </a:pathLst>
            </a:custGeom>
            <a:solidFill>
              <a:srgbClr val="540054">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818" name="Freeform 298">
              <a:extLst>
                <a:ext uri="{FF2B5EF4-FFF2-40B4-BE49-F238E27FC236}">
                  <a16:creationId xmlns:a16="http://schemas.microsoft.com/office/drawing/2014/main" id="{1EDE58F8-CC35-4FF9-92D3-2DBE1F3060F9}"/>
                </a:ext>
              </a:extLst>
            </p:cNvPr>
            <p:cNvSpPr>
              <a:spLocks/>
            </p:cNvSpPr>
            <p:nvPr/>
          </p:nvSpPr>
          <p:spPr bwMode="auto">
            <a:xfrm>
              <a:off x="506" y="4209"/>
              <a:ext cx="22" cy="14"/>
            </a:xfrm>
            <a:custGeom>
              <a:avLst/>
              <a:gdLst>
                <a:gd name="T0" fmla="*/ 0 w 66"/>
                <a:gd name="T1" fmla="*/ 33 h 41"/>
                <a:gd name="T2" fmla="*/ 5 w 66"/>
                <a:gd name="T3" fmla="*/ 27 h 41"/>
                <a:gd name="T4" fmla="*/ 8 w 66"/>
                <a:gd name="T5" fmla="*/ 19 h 41"/>
                <a:gd name="T6" fmla="*/ 7 w 66"/>
                <a:gd name="T7" fmla="*/ 10 h 41"/>
                <a:gd name="T8" fmla="*/ 4 w 66"/>
                <a:gd name="T9" fmla="*/ 2 h 41"/>
                <a:gd name="T10" fmla="*/ 9 w 66"/>
                <a:gd name="T11" fmla="*/ 0 h 41"/>
                <a:gd name="T12" fmla="*/ 15 w 66"/>
                <a:gd name="T13" fmla="*/ 0 h 41"/>
                <a:gd name="T14" fmla="*/ 22 w 66"/>
                <a:gd name="T15" fmla="*/ 2 h 41"/>
                <a:gd name="T16" fmla="*/ 31 w 66"/>
                <a:gd name="T17" fmla="*/ 4 h 41"/>
                <a:gd name="T18" fmla="*/ 39 w 66"/>
                <a:gd name="T19" fmla="*/ 9 h 41"/>
                <a:gd name="T20" fmla="*/ 48 w 66"/>
                <a:gd name="T21" fmla="*/ 17 h 41"/>
                <a:gd name="T22" fmla="*/ 57 w 66"/>
                <a:gd name="T23" fmla="*/ 27 h 41"/>
                <a:gd name="T24" fmla="*/ 66 w 66"/>
                <a:gd name="T25" fmla="*/ 41 h 41"/>
                <a:gd name="T26" fmla="*/ 63 w 66"/>
                <a:gd name="T27" fmla="*/ 38 h 41"/>
                <a:gd name="T28" fmla="*/ 58 w 66"/>
                <a:gd name="T29" fmla="*/ 36 h 41"/>
                <a:gd name="T30" fmla="*/ 51 w 66"/>
                <a:gd name="T31" fmla="*/ 33 h 41"/>
                <a:gd name="T32" fmla="*/ 43 w 66"/>
                <a:gd name="T33" fmla="*/ 32 h 41"/>
                <a:gd name="T34" fmla="*/ 33 w 66"/>
                <a:gd name="T35" fmla="*/ 31 h 41"/>
                <a:gd name="T36" fmla="*/ 23 w 66"/>
                <a:gd name="T37" fmla="*/ 29 h 41"/>
                <a:gd name="T38" fmla="*/ 12 w 66"/>
                <a:gd name="T39" fmla="*/ 31 h 41"/>
                <a:gd name="T40" fmla="*/ 0 w 66"/>
                <a:gd name="T41" fmla="*/ 3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41">
                  <a:moveTo>
                    <a:pt x="0" y="33"/>
                  </a:moveTo>
                  <a:lnTo>
                    <a:pt x="5" y="27"/>
                  </a:lnTo>
                  <a:lnTo>
                    <a:pt x="8" y="19"/>
                  </a:lnTo>
                  <a:lnTo>
                    <a:pt x="7" y="10"/>
                  </a:lnTo>
                  <a:lnTo>
                    <a:pt x="4" y="2"/>
                  </a:lnTo>
                  <a:lnTo>
                    <a:pt x="9" y="0"/>
                  </a:lnTo>
                  <a:lnTo>
                    <a:pt x="15" y="0"/>
                  </a:lnTo>
                  <a:lnTo>
                    <a:pt x="22" y="2"/>
                  </a:lnTo>
                  <a:lnTo>
                    <a:pt x="31" y="4"/>
                  </a:lnTo>
                  <a:lnTo>
                    <a:pt x="39" y="9"/>
                  </a:lnTo>
                  <a:lnTo>
                    <a:pt x="48" y="17"/>
                  </a:lnTo>
                  <a:lnTo>
                    <a:pt x="57" y="27"/>
                  </a:lnTo>
                  <a:lnTo>
                    <a:pt x="66" y="41"/>
                  </a:lnTo>
                  <a:lnTo>
                    <a:pt x="63" y="38"/>
                  </a:lnTo>
                  <a:lnTo>
                    <a:pt x="58" y="36"/>
                  </a:lnTo>
                  <a:lnTo>
                    <a:pt x="51" y="33"/>
                  </a:lnTo>
                  <a:lnTo>
                    <a:pt x="43" y="32"/>
                  </a:lnTo>
                  <a:lnTo>
                    <a:pt x="33" y="31"/>
                  </a:lnTo>
                  <a:lnTo>
                    <a:pt x="23" y="29"/>
                  </a:lnTo>
                  <a:lnTo>
                    <a:pt x="12" y="31"/>
                  </a:lnTo>
                  <a:lnTo>
                    <a:pt x="0" y="33"/>
                  </a:lnTo>
                  <a:close/>
                </a:path>
              </a:pathLst>
            </a:custGeom>
            <a:solidFill>
              <a:srgbClr val="540054">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819" name="Freeform 299">
              <a:extLst>
                <a:ext uri="{FF2B5EF4-FFF2-40B4-BE49-F238E27FC236}">
                  <a16:creationId xmlns:a16="http://schemas.microsoft.com/office/drawing/2014/main" id="{97793C1E-86C7-477E-BC3F-02A0A6A0B14E}"/>
                </a:ext>
              </a:extLst>
            </p:cNvPr>
            <p:cNvSpPr>
              <a:spLocks/>
            </p:cNvSpPr>
            <p:nvPr/>
          </p:nvSpPr>
          <p:spPr bwMode="auto">
            <a:xfrm>
              <a:off x="504" y="4221"/>
              <a:ext cx="21" cy="16"/>
            </a:xfrm>
            <a:custGeom>
              <a:avLst/>
              <a:gdLst>
                <a:gd name="T0" fmla="*/ 0 w 63"/>
                <a:gd name="T1" fmla="*/ 31 h 48"/>
                <a:gd name="T2" fmla="*/ 5 w 63"/>
                <a:gd name="T3" fmla="*/ 25 h 48"/>
                <a:gd name="T4" fmla="*/ 8 w 63"/>
                <a:gd name="T5" fmla="*/ 17 h 48"/>
                <a:gd name="T6" fmla="*/ 9 w 63"/>
                <a:gd name="T7" fmla="*/ 9 h 48"/>
                <a:gd name="T8" fmla="*/ 8 w 63"/>
                <a:gd name="T9" fmla="*/ 0 h 48"/>
                <a:gd name="T10" fmla="*/ 13 w 63"/>
                <a:gd name="T11" fmla="*/ 0 h 48"/>
                <a:gd name="T12" fmla="*/ 18 w 63"/>
                <a:gd name="T13" fmla="*/ 0 h 48"/>
                <a:gd name="T14" fmla="*/ 25 w 63"/>
                <a:gd name="T15" fmla="*/ 2 h 48"/>
                <a:gd name="T16" fmla="*/ 33 w 63"/>
                <a:gd name="T17" fmla="*/ 6 h 48"/>
                <a:gd name="T18" fmla="*/ 40 w 63"/>
                <a:gd name="T19" fmla="*/ 11 h 48"/>
                <a:gd name="T20" fmla="*/ 49 w 63"/>
                <a:gd name="T21" fmla="*/ 20 h 48"/>
                <a:gd name="T22" fmla="*/ 57 w 63"/>
                <a:gd name="T23" fmla="*/ 32 h 48"/>
                <a:gd name="T24" fmla="*/ 63 w 63"/>
                <a:gd name="T25" fmla="*/ 48 h 48"/>
                <a:gd name="T26" fmla="*/ 61 w 63"/>
                <a:gd name="T27" fmla="*/ 45 h 48"/>
                <a:gd name="T28" fmla="*/ 55 w 63"/>
                <a:gd name="T29" fmla="*/ 41 h 48"/>
                <a:gd name="T30" fmla="*/ 49 w 63"/>
                <a:gd name="T31" fmla="*/ 39 h 48"/>
                <a:gd name="T32" fmla="*/ 42 w 63"/>
                <a:gd name="T33" fmla="*/ 35 h 48"/>
                <a:gd name="T34" fmla="*/ 33 w 63"/>
                <a:gd name="T35" fmla="*/ 32 h 48"/>
                <a:gd name="T36" fmla="*/ 23 w 63"/>
                <a:gd name="T37" fmla="*/ 31 h 48"/>
                <a:gd name="T38" fmla="*/ 11 w 63"/>
                <a:gd name="T39" fmla="*/ 30 h 48"/>
                <a:gd name="T40" fmla="*/ 0 w 63"/>
                <a:gd name="T41" fmla="*/ 3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48">
                  <a:moveTo>
                    <a:pt x="0" y="31"/>
                  </a:moveTo>
                  <a:lnTo>
                    <a:pt x="5" y="25"/>
                  </a:lnTo>
                  <a:lnTo>
                    <a:pt x="8" y="17"/>
                  </a:lnTo>
                  <a:lnTo>
                    <a:pt x="9" y="9"/>
                  </a:lnTo>
                  <a:lnTo>
                    <a:pt x="8" y="0"/>
                  </a:lnTo>
                  <a:lnTo>
                    <a:pt x="13" y="0"/>
                  </a:lnTo>
                  <a:lnTo>
                    <a:pt x="18" y="0"/>
                  </a:lnTo>
                  <a:lnTo>
                    <a:pt x="25" y="2"/>
                  </a:lnTo>
                  <a:lnTo>
                    <a:pt x="33" y="6"/>
                  </a:lnTo>
                  <a:lnTo>
                    <a:pt x="40" y="11"/>
                  </a:lnTo>
                  <a:lnTo>
                    <a:pt x="49" y="20"/>
                  </a:lnTo>
                  <a:lnTo>
                    <a:pt x="57" y="32"/>
                  </a:lnTo>
                  <a:lnTo>
                    <a:pt x="63" y="48"/>
                  </a:lnTo>
                  <a:lnTo>
                    <a:pt x="61" y="45"/>
                  </a:lnTo>
                  <a:lnTo>
                    <a:pt x="55" y="41"/>
                  </a:lnTo>
                  <a:lnTo>
                    <a:pt x="49" y="39"/>
                  </a:lnTo>
                  <a:lnTo>
                    <a:pt x="42" y="35"/>
                  </a:lnTo>
                  <a:lnTo>
                    <a:pt x="33" y="32"/>
                  </a:lnTo>
                  <a:lnTo>
                    <a:pt x="23" y="31"/>
                  </a:lnTo>
                  <a:lnTo>
                    <a:pt x="11" y="30"/>
                  </a:lnTo>
                  <a:lnTo>
                    <a:pt x="0" y="31"/>
                  </a:lnTo>
                  <a:close/>
                </a:path>
              </a:pathLst>
            </a:custGeom>
            <a:solidFill>
              <a:srgbClr val="540054">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820" name="Freeform 300">
              <a:extLst>
                <a:ext uri="{FF2B5EF4-FFF2-40B4-BE49-F238E27FC236}">
                  <a16:creationId xmlns:a16="http://schemas.microsoft.com/office/drawing/2014/main" id="{791770DB-49D5-4DB1-8DB7-64DB6859E63A}"/>
                </a:ext>
              </a:extLst>
            </p:cNvPr>
            <p:cNvSpPr>
              <a:spLocks/>
            </p:cNvSpPr>
            <p:nvPr/>
          </p:nvSpPr>
          <p:spPr bwMode="auto">
            <a:xfrm>
              <a:off x="499" y="4236"/>
              <a:ext cx="21" cy="18"/>
            </a:xfrm>
            <a:custGeom>
              <a:avLst/>
              <a:gdLst>
                <a:gd name="T0" fmla="*/ 0 w 62"/>
                <a:gd name="T1" fmla="*/ 30 h 53"/>
                <a:gd name="T2" fmla="*/ 7 w 62"/>
                <a:gd name="T3" fmla="*/ 24 h 53"/>
                <a:gd name="T4" fmla="*/ 10 w 62"/>
                <a:gd name="T5" fmla="*/ 16 h 53"/>
                <a:gd name="T6" fmla="*/ 12 w 62"/>
                <a:gd name="T7" fmla="*/ 9 h 53"/>
                <a:gd name="T8" fmla="*/ 12 w 62"/>
                <a:gd name="T9" fmla="*/ 0 h 53"/>
                <a:gd name="T10" fmla="*/ 17 w 62"/>
                <a:gd name="T11" fmla="*/ 0 h 53"/>
                <a:gd name="T12" fmla="*/ 22 w 62"/>
                <a:gd name="T13" fmla="*/ 1 h 53"/>
                <a:gd name="T14" fmla="*/ 29 w 62"/>
                <a:gd name="T15" fmla="*/ 4 h 53"/>
                <a:gd name="T16" fmla="*/ 37 w 62"/>
                <a:gd name="T17" fmla="*/ 8 h 53"/>
                <a:gd name="T18" fmla="*/ 43 w 62"/>
                <a:gd name="T19" fmla="*/ 15 h 53"/>
                <a:gd name="T20" fmla="*/ 51 w 62"/>
                <a:gd name="T21" fmla="*/ 24 h 53"/>
                <a:gd name="T22" fmla="*/ 57 w 62"/>
                <a:gd name="T23" fmla="*/ 37 h 53"/>
                <a:gd name="T24" fmla="*/ 62 w 62"/>
                <a:gd name="T25" fmla="*/ 53 h 53"/>
                <a:gd name="T26" fmla="*/ 60 w 62"/>
                <a:gd name="T27" fmla="*/ 50 h 53"/>
                <a:gd name="T28" fmla="*/ 56 w 62"/>
                <a:gd name="T29" fmla="*/ 47 h 53"/>
                <a:gd name="T30" fmla="*/ 50 w 62"/>
                <a:gd name="T31" fmla="*/ 43 h 53"/>
                <a:gd name="T32" fmla="*/ 43 w 62"/>
                <a:gd name="T33" fmla="*/ 39 h 53"/>
                <a:gd name="T34" fmla="*/ 34 w 62"/>
                <a:gd name="T35" fmla="*/ 35 h 53"/>
                <a:gd name="T36" fmla="*/ 24 w 62"/>
                <a:gd name="T37" fmla="*/ 33 h 53"/>
                <a:gd name="T38" fmla="*/ 13 w 62"/>
                <a:gd name="T39" fmla="*/ 30 h 53"/>
                <a:gd name="T40" fmla="*/ 0 w 62"/>
                <a:gd name="T41" fmla="*/ 3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53">
                  <a:moveTo>
                    <a:pt x="0" y="30"/>
                  </a:moveTo>
                  <a:lnTo>
                    <a:pt x="7" y="24"/>
                  </a:lnTo>
                  <a:lnTo>
                    <a:pt x="10" y="16"/>
                  </a:lnTo>
                  <a:lnTo>
                    <a:pt x="12" y="9"/>
                  </a:lnTo>
                  <a:lnTo>
                    <a:pt x="12" y="0"/>
                  </a:lnTo>
                  <a:lnTo>
                    <a:pt x="17" y="0"/>
                  </a:lnTo>
                  <a:lnTo>
                    <a:pt x="22" y="1"/>
                  </a:lnTo>
                  <a:lnTo>
                    <a:pt x="29" y="4"/>
                  </a:lnTo>
                  <a:lnTo>
                    <a:pt x="37" y="8"/>
                  </a:lnTo>
                  <a:lnTo>
                    <a:pt x="43" y="15"/>
                  </a:lnTo>
                  <a:lnTo>
                    <a:pt x="51" y="24"/>
                  </a:lnTo>
                  <a:lnTo>
                    <a:pt x="57" y="37"/>
                  </a:lnTo>
                  <a:lnTo>
                    <a:pt x="62" y="53"/>
                  </a:lnTo>
                  <a:lnTo>
                    <a:pt x="60" y="50"/>
                  </a:lnTo>
                  <a:lnTo>
                    <a:pt x="56" y="47"/>
                  </a:lnTo>
                  <a:lnTo>
                    <a:pt x="50" y="43"/>
                  </a:lnTo>
                  <a:lnTo>
                    <a:pt x="43" y="39"/>
                  </a:lnTo>
                  <a:lnTo>
                    <a:pt x="34" y="35"/>
                  </a:lnTo>
                  <a:lnTo>
                    <a:pt x="24" y="33"/>
                  </a:lnTo>
                  <a:lnTo>
                    <a:pt x="13" y="30"/>
                  </a:lnTo>
                  <a:lnTo>
                    <a:pt x="0" y="30"/>
                  </a:lnTo>
                  <a:close/>
                </a:path>
              </a:pathLst>
            </a:custGeom>
            <a:solidFill>
              <a:srgbClr val="540054">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821" name="Freeform 301">
              <a:extLst>
                <a:ext uri="{FF2B5EF4-FFF2-40B4-BE49-F238E27FC236}">
                  <a16:creationId xmlns:a16="http://schemas.microsoft.com/office/drawing/2014/main" id="{38DB31CD-0DDB-4874-B810-DBC3EC4E4C1C}"/>
                </a:ext>
              </a:extLst>
            </p:cNvPr>
            <p:cNvSpPr>
              <a:spLocks/>
            </p:cNvSpPr>
            <p:nvPr/>
          </p:nvSpPr>
          <p:spPr bwMode="auto">
            <a:xfrm>
              <a:off x="451" y="4202"/>
              <a:ext cx="56" cy="22"/>
            </a:xfrm>
            <a:custGeom>
              <a:avLst/>
              <a:gdLst>
                <a:gd name="T0" fmla="*/ 42 w 169"/>
                <a:gd name="T1" fmla="*/ 24 h 67"/>
                <a:gd name="T2" fmla="*/ 43 w 169"/>
                <a:gd name="T3" fmla="*/ 30 h 67"/>
                <a:gd name="T4" fmla="*/ 43 w 169"/>
                <a:gd name="T5" fmla="*/ 35 h 67"/>
                <a:gd name="T6" fmla="*/ 47 w 169"/>
                <a:gd name="T7" fmla="*/ 39 h 67"/>
                <a:gd name="T8" fmla="*/ 56 w 169"/>
                <a:gd name="T9" fmla="*/ 40 h 67"/>
                <a:gd name="T10" fmla="*/ 65 w 169"/>
                <a:gd name="T11" fmla="*/ 36 h 67"/>
                <a:gd name="T12" fmla="*/ 73 w 169"/>
                <a:gd name="T13" fmla="*/ 31 h 67"/>
                <a:gd name="T14" fmla="*/ 81 w 169"/>
                <a:gd name="T15" fmla="*/ 24 h 67"/>
                <a:gd name="T16" fmla="*/ 84 w 169"/>
                <a:gd name="T17" fmla="*/ 19 h 67"/>
                <a:gd name="T18" fmla="*/ 85 w 169"/>
                <a:gd name="T19" fmla="*/ 25 h 67"/>
                <a:gd name="T20" fmla="*/ 85 w 169"/>
                <a:gd name="T21" fmla="*/ 30 h 67"/>
                <a:gd name="T22" fmla="*/ 85 w 169"/>
                <a:gd name="T23" fmla="*/ 34 h 67"/>
                <a:gd name="T24" fmla="*/ 90 w 169"/>
                <a:gd name="T25" fmla="*/ 34 h 67"/>
                <a:gd name="T26" fmla="*/ 97 w 169"/>
                <a:gd name="T27" fmla="*/ 31 h 67"/>
                <a:gd name="T28" fmla="*/ 106 w 169"/>
                <a:gd name="T29" fmla="*/ 27 h 67"/>
                <a:gd name="T30" fmla="*/ 114 w 169"/>
                <a:gd name="T31" fmla="*/ 21 h 67"/>
                <a:gd name="T32" fmla="*/ 118 w 169"/>
                <a:gd name="T33" fmla="*/ 15 h 67"/>
                <a:gd name="T34" fmla="*/ 118 w 169"/>
                <a:gd name="T35" fmla="*/ 22 h 67"/>
                <a:gd name="T36" fmla="*/ 118 w 169"/>
                <a:gd name="T37" fmla="*/ 27 h 67"/>
                <a:gd name="T38" fmla="*/ 118 w 169"/>
                <a:gd name="T39" fmla="*/ 31 h 67"/>
                <a:gd name="T40" fmla="*/ 121 w 169"/>
                <a:gd name="T41" fmla="*/ 34 h 67"/>
                <a:gd name="T42" fmla="*/ 129 w 169"/>
                <a:gd name="T43" fmla="*/ 32 h 67"/>
                <a:gd name="T44" fmla="*/ 137 w 169"/>
                <a:gd name="T45" fmla="*/ 30 h 67"/>
                <a:gd name="T46" fmla="*/ 140 w 169"/>
                <a:gd name="T47" fmla="*/ 25 h 67"/>
                <a:gd name="T48" fmla="*/ 143 w 169"/>
                <a:gd name="T49" fmla="*/ 20 h 67"/>
                <a:gd name="T50" fmla="*/ 143 w 169"/>
                <a:gd name="T51" fmla="*/ 25 h 67"/>
                <a:gd name="T52" fmla="*/ 143 w 169"/>
                <a:gd name="T53" fmla="*/ 30 h 67"/>
                <a:gd name="T54" fmla="*/ 144 w 169"/>
                <a:gd name="T55" fmla="*/ 34 h 67"/>
                <a:gd name="T56" fmla="*/ 152 w 169"/>
                <a:gd name="T57" fmla="*/ 35 h 67"/>
                <a:gd name="T58" fmla="*/ 160 w 169"/>
                <a:gd name="T59" fmla="*/ 36 h 67"/>
                <a:gd name="T60" fmla="*/ 167 w 169"/>
                <a:gd name="T61" fmla="*/ 35 h 67"/>
                <a:gd name="T62" fmla="*/ 169 w 169"/>
                <a:gd name="T63" fmla="*/ 31 h 67"/>
                <a:gd name="T64" fmla="*/ 168 w 169"/>
                <a:gd name="T65" fmla="*/ 24 h 67"/>
                <a:gd name="T66" fmla="*/ 164 w 169"/>
                <a:gd name="T67" fmla="*/ 19 h 67"/>
                <a:gd name="T68" fmla="*/ 159 w 169"/>
                <a:gd name="T69" fmla="*/ 14 h 67"/>
                <a:gd name="T70" fmla="*/ 152 w 169"/>
                <a:gd name="T71" fmla="*/ 9 h 67"/>
                <a:gd name="T72" fmla="*/ 143 w 169"/>
                <a:gd name="T73" fmla="*/ 5 h 67"/>
                <a:gd name="T74" fmla="*/ 131 w 169"/>
                <a:gd name="T75" fmla="*/ 2 h 67"/>
                <a:gd name="T76" fmla="*/ 118 w 169"/>
                <a:gd name="T77" fmla="*/ 0 h 67"/>
                <a:gd name="T78" fmla="*/ 102 w 169"/>
                <a:gd name="T79" fmla="*/ 0 h 67"/>
                <a:gd name="T80" fmla="*/ 84 w 169"/>
                <a:gd name="T81" fmla="*/ 0 h 67"/>
                <a:gd name="T82" fmla="*/ 65 w 169"/>
                <a:gd name="T83" fmla="*/ 2 h 67"/>
                <a:gd name="T84" fmla="*/ 48 w 169"/>
                <a:gd name="T85" fmla="*/ 6 h 67"/>
                <a:gd name="T86" fmla="*/ 33 w 169"/>
                <a:gd name="T87" fmla="*/ 11 h 67"/>
                <a:gd name="T88" fmla="*/ 20 w 169"/>
                <a:gd name="T89" fmla="*/ 17 h 67"/>
                <a:gd name="T90" fmla="*/ 10 w 169"/>
                <a:gd name="T91" fmla="*/ 24 h 67"/>
                <a:gd name="T92" fmla="*/ 4 w 169"/>
                <a:gd name="T93" fmla="*/ 32 h 67"/>
                <a:gd name="T94" fmla="*/ 0 w 169"/>
                <a:gd name="T95" fmla="*/ 40 h 67"/>
                <a:gd name="T96" fmla="*/ 0 w 169"/>
                <a:gd name="T97" fmla="*/ 48 h 67"/>
                <a:gd name="T98" fmla="*/ 2 w 169"/>
                <a:gd name="T99" fmla="*/ 53 h 67"/>
                <a:gd name="T100" fmla="*/ 3 w 169"/>
                <a:gd name="T101" fmla="*/ 58 h 67"/>
                <a:gd name="T102" fmla="*/ 5 w 169"/>
                <a:gd name="T103" fmla="*/ 63 h 67"/>
                <a:gd name="T104" fmla="*/ 8 w 169"/>
                <a:gd name="T105" fmla="*/ 67 h 67"/>
                <a:gd name="T106" fmla="*/ 17 w 169"/>
                <a:gd name="T107" fmla="*/ 60 h 67"/>
                <a:gd name="T108" fmla="*/ 27 w 169"/>
                <a:gd name="T109" fmla="*/ 50 h 67"/>
                <a:gd name="T110" fmla="*/ 36 w 169"/>
                <a:gd name="T111" fmla="*/ 36 h 67"/>
                <a:gd name="T112" fmla="*/ 42 w 169"/>
                <a:gd name="T113" fmla="*/ 2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9" h="67">
                  <a:moveTo>
                    <a:pt x="42" y="24"/>
                  </a:moveTo>
                  <a:lnTo>
                    <a:pt x="43" y="30"/>
                  </a:lnTo>
                  <a:lnTo>
                    <a:pt x="43" y="35"/>
                  </a:lnTo>
                  <a:lnTo>
                    <a:pt x="47" y="39"/>
                  </a:lnTo>
                  <a:lnTo>
                    <a:pt x="56" y="40"/>
                  </a:lnTo>
                  <a:lnTo>
                    <a:pt x="65" y="36"/>
                  </a:lnTo>
                  <a:lnTo>
                    <a:pt x="73" y="31"/>
                  </a:lnTo>
                  <a:lnTo>
                    <a:pt x="81" y="24"/>
                  </a:lnTo>
                  <a:lnTo>
                    <a:pt x="84" y="19"/>
                  </a:lnTo>
                  <a:lnTo>
                    <a:pt x="85" y="25"/>
                  </a:lnTo>
                  <a:lnTo>
                    <a:pt x="85" y="30"/>
                  </a:lnTo>
                  <a:lnTo>
                    <a:pt x="85" y="34"/>
                  </a:lnTo>
                  <a:lnTo>
                    <a:pt x="90" y="34"/>
                  </a:lnTo>
                  <a:lnTo>
                    <a:pt x="97" y="31"/>
                  </a:lnTo>
                  <a:lnTo>
                    <a:pt x="106" y="27"/>
                  </a:lnTo>
                  <a:lnTo>
                    <a:pt x="114" y="21"/>
                  </a:lnTo>
                  <a:lnTo>
                    <a:pt x="118" y="15"/>
                  </a:lnTo>
                  <a:lnTo>
                    <a:pt x="118" y="22"/>
                  </a:lnTo>
                  <a:lnTo>
                    <a:pt x="118" y="27"/>
                  </a:lnTo>
                  <a:lnTo>
                    <a:pt x="118" y="31"/>
                  </a:lnTo>
                  <a:lnTo>
                    <a:pt x="121" y="34"/>
                  </a:lnTo>
                  <a:lnTo>
                    <a:pt x="129" y="32"/>
                  </a:lnTo>
                  <a:lnTo>
                    <a:pt x="137" y="30"/>
                  </a:lnTo>
                  <a:lnTo>
                    <a:pt x="140" y="25"/>
                  </a:lnTo>
                  <a:lnTo>
                    <a:pt x="143" y="20"/>
                  </a:lnTo>
                  <a:lnTo>
                    <a:pt x="143" y="25"/>
                  </a:lnTo>
                  <a:lnTo>
                    <a:pt x="143" y="30"/>
                  </a:lnTo>
                  <a:lnTo>
                    <a:pt x="144" y="34"/>
                  </a:lnTo>
                  <a:lnTo>
                    <a:pt x="152" y="35"/>
                  </a:lnTo>
                  <a:lnTo>
                    <a:pt x="160" y="36"/>
                  </a:lnTo>
                  <a:lnTo>
                    <a:pt x="167" y="35"/>
                  </a:lnTo>
                  <a:lnTo>
                    <a:pt x="169" y="31"/>
                  </a:lnTo>
                  <a:lnTo>
                    <a:pt x="168" y="24"/>
                  </a:lnTo>
                  <a:lnTo>
                    <a:pt x="164" y="19"/>
                  </a:lnTo>
                  <a:lnTo>
                    <a:pt x="159" y="14"/>
                  </a:lnTo>
                  <a:lnTo>
                    <a:pt x="152" y="9"/>
                  </a:lnTo>
                  <a:lnTo>
                    <a:pt x="143" y="5"/>
                  </a:lnTo>
                  <a:lnTo>
                    <a:pt x="131" y="2"/>
                  </a:lnTo>
                  <a:lnTo>
                    <a:pt x="118" y="0"/>
                  </a:lnTo>
                  <a:lnTo>
                    <a:pt x="102" y="0"/>
                  </a:lnTo>
                  <a:lnTo>
                    <a:pt x="84" y="0"/>
                  </a:lnTo>
                  <a:lnTo>
                    <a:pt x="65" y="2"/>
                  </a:lnTo>
                  <a:lnTo>
                    <a:pt x="48" y="6"/>
                  </a:lnTo>
                  <a:lnTo>
                    <a:pt x="33" y="11"/>
                  </a:lnTo>
                  <a:lnTo>
                    <a:pt x="20" y="17"/>
                  </a:lnTo>
                  <a:lnTo>
                    <a:pt x="10" y="24"/>
                  </a:lnTo>
                  <a:lnTo>
                    <a:pt x="4" y="32"/>
                  </a:lnTo>
                  <a:lnTo>
                    <a:pt x="0" y="40"/>
                  </a:lnTo>
                  <a:lnTo>
                    <a:pt x="0" y="48"/>
                  </a:lnTo>
                  <a:lnTo>
                    <a:pt x="2" y="53"/>
                  </a:lnTo>
                  <a:lnTo>
                    <a:pt x="3" y="58"/>
                  </a:lnTo>
                  <a:lnTo>
                    <a:pt x="5" y="63"/>
                  </a:lnTo>
                  <a:lnTo>
                    <a:pt x="8" y="67"/>
                  </a:lnTo>
                  <a:lnTo>
                    <a:pt x="17" y="60"/>
                  </a:lnTo>
                  <a:lnTo>
                    <a:pt x="27" y="50"/>
                  </a:lnTo>
                  <a:lnTo>
                    <a:pt x="36" y="36"/>
                  </a:lnTo>
                  <a:lnTo>
                    <a:pt x="42" y="24"/>
                  </a:lnTo>
                  <a:close/>
                </a:path>
              </a:pathLst>
            </a:custGeom>
            <a:solidFill>
              <a:srgbClr val="540054">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822" name="Freeform 302">
              <a:extLst>
                <a:ext uri="{FF2B5EF4-FFF2-40B4-BE49-F238E27FC236}">
                  <a16:creationId xmlns:a16="http://schemas.microsoft.com/office/drawing/2014/main" id="{E67F9B81-CDD5-478D-90A9-99568271F3FB}"/>
                </a:ext>
              </a:extLst>
            </p:cNvPr>
            <p:cNvSpPr>
              <a:spLocks/>
            </p:cNvSpPr>
            <p:nvPr/>
          </p:nvSpPr>
          <p:spPr bwMode="auto">
            <a:xfrm>
              <a:off x="454" y="4207"/>
              <a:ext cx="54" cy="20"/>
            </a:xfrm>
            <a:custGeom>
              <a:avLst/>
              <a:gdLst>
                <a:gd name="T0" fmla="*/ 160 w 164"/>
                <a:gd name="T1" fmla="*/ 9 h 60"/>
                <a:gd name="T2" fmla="*/ 161 w 164"/>
                <a:gd name="T3" fmla="*/ 16 h 60"/>
                <a:gd name="T4" fmla="*/ 159 w 164"/>
                <a:gd name="T5" fmla="*/ 20 h 60"/>
                <a:gd name="T6" fmla="*/ 152 w 164"/>
                <a:gd name="T7" fmla="*/ 21 h 60"/>
                <a:gd name="T8" fmla="*/ 144 w 164"/>
                <a:gd name="T9" fmla="*/ 20 h 60"/>
                <a:gd name="T10" fmla="*/ 136 w 164"/>
                <a:gd name="T11" fmla="*/ 19 h 60"/>
                <a:gd name="T12" fmla="*/ 135 w 164"/>
                <a:gd name="T13" fmla="*/ 15 h 60"/>
                <a:gd name="T14" fmla="*/ 135 w 164"/>
                <a:gd name="T15" fmla="*/ 10 h 60"/>
                <a:gd name="T16" fmla="*/ 135 w 164"/>
                <a:gd name="T17" fmla="*/ 5 h 60"/>
                <a:gd name="T18" fmla="*/ 132 w 164"/>
                <a:gd name="T19" fmla="*/ 10 h 60"/>
                <a:gd name="T20" fmla="*/ 129 w 164"/>
                <a:gd name="T21" fmla="*/ 15 h 60"/>
                <a:gd name="T22" fmla="*/ 121 w 164"/>
                <a:gd name="T23" fmla="*/ 17 h 60"/>
                <a:gd name="T24" fmla="*/ 113 w 164"/>
                <a:gd name="T25" fmla="*/ 19 h 60"/>
                <a:gd name="T26" fmla="*/ 110 w 164"/>
                <a:gd name="T27" fmla="*/ 16 h 60"/>
                <a:gd name="T28" fmla="*/ 110 w 164"/>
                <a:gd name="T29" fmla="*/ 12 h 60"/>
                <a:gd name="T30" fmla="*/ 110 w 164"/>
                <a:gd name="T31" fmla="*/ 7 h 60"/>
                <a:gd name="T32" fmla="*/ 110 w 164"/>
                <a:gd name="T33" fmla="*/ 0 h 60"/>
                <a:gd name="T34" fmla="*/ 106 w 164"/>
                <a:gd name="T35" fmla="*/ 6 h 60"/>
                <a:gd name="T36" fmla="*/ 98 w 164"/>
                <a:gd name="T37" fmla="*/ 12 h 60"/>
                <a:gd name="T38" fmla="*/ 89 w 164"/>
                <a:gd name="T39" fmla="*/ 16 h 60"/>
                <a:gd name="T40" fmla="*/ 82 w 164"/>
                <a:gd name="T41" fmla="*/ 19 h 60"/>
                <a:gd name="T42" fmla="*/ 77 w 164"/>
                <a:gd name="T43" fmla="*/ 19 h 60"/>
                <a:gd name="T44" fmla="*/ 77 w 164"/>
                <a:gd name="T45" fmla="*/ 15 h 60"/>
                <a:gd name="T46" fmla="*/ 77 w 164"/>
                <a:gd name="T47" fmla="*/ 10 h 60"/>
                <a:gd name="T48" fmla="*/ 76 w 164"/>
                <a:gd name="T49" fmla="*/ 4 h 60"/>
                <a:gd name="T50" fmla="*/ 73 w 164"/>
                <a:gd name="T51" fmla="*/ 9 h 60"/>
                <a:gd name="T52" fmla="*/ 65 w 164"/>
                <a:gd name="T53" fmla="*/ 16 h 60"/>
                <a:gd name="T54" fmla="*/ 57 w 164"/>
                <a:gd name="T55" fmla="*/ 21 h 60"/>
                <a:gd name="T56" fmla="*/ 48 w 164"/>
                <a:gd name="T57" fmla="*/ 25 h 60"/>
                <a:gd name="T58" fmla="*/ 39 w 164"/>
                <a:gd name="T59" fmla="*/ 24 h 60"/>
                <a:gd name="T60" fmla="*/ 35 w 164"/>
                <a:gd name="T61" fmla="*/ 20 h 60"/>
                <a:gd name="T62" fmla="*/ 35 w 164"/>
                <a:gd name="T63" fmla="*/ 15 h 60"/>
                <a:gd name="T64" fmla="*/ 34 w 164"/>
                <a:gd name="T65" fmla="*/ 9 h 60"/>
                <a:gd name="T66" fmla="*/ 28 w 164"/>
                <a:gd name="T67" fmla="*/ 21 h 60"/>
                <a:gd name="T68" fmla="*/ 19 w 164"/>
                <a:gd name="T69" fmla="*/ 35 h 60"/>
                <a:gd name="T70" fmla="*/ 9 w 164"/>
                <a:gd name="T71" fmla="*/ 45 h 60"/>
                <a:gd name="T72" fmla="*/ 0 w 164"/>
                <a:gd name="T73" fmla="*/ 52 h 60"/>
                <a:gd name="T74" fmla="*/ 4 w 164"/>
                <a:gd name="T75" fmla="*/ 57 h 60"/>
                <a:gd name="T76" fmla="*/ 10 w 164"/>
                <a:gd name="T77" fmla="*/ 59 h 60"/>
                <a:gd name="T78" fmla="*/ 15 w 164"/>
                <a:gd name="T79" fmla="*/ 60 h 60"/>
                <a:gd name="T80" fmla="*/ 23 w 164"/>
                <a:gd name="T81" fmla="*/ 59 h 60"/>
                <a:gd name="T82" fmla="*/ 31 w 164"/>
                <a:gd name="T83" fmla="*/ 57 h 60"/>
                <a:gd name="T84" fmla="*/ 43 w 164"/>
                <a:gd name="T85" fmla="*/ 53 h 60"/>
                <a:gd name="T86" fmla="*/ 57 w 164"/>
                <a:gd name="T87" fmla="*/ 50 h 60"/>
                <a:gd name="T88" fmla="*/ 72 w 164"/>
                <a:gd name="T89" fmla="*/ 48 h 60"/>
                <a:gd name="T90" fmla="*/ 87 w 164"/>
                <a:gd name="T91" fmla="*/ 45 h 60"/>
                <a:gd name="T92" fmla="*/ 102 w 164"/>
                <a:gd name="T93" fmla="*/ 45 h 60"/>
                <a:gd name="T94" fmla="*/ 116 w 164"/>
                <a:gd name="T95" fmla="*/ 46 h 60"/>
                <a:gd name="T96" fmla="*/ 129 w 164"/>
                <a:gd name="T97" fmla="*/ 49 h 60"/>
                <a:gd name="T98" fmla="*/ 137 w 164"/>
                <a:gd name="T99" fmla="*/ 50 h 60"/>
                <a:gd name="T100" fmla="*/ 145 w 164"/>
                <a:gd name="T101" fmla="*/ 49 h 60"/>
                <a:gd name="T102" fmla="*/ 152 w 164"/>
                <a:gd name="T103" fmla="*/ 45 h 60"/>
                <a:gd name="T104" fmla="*/ 158 w 164"/>
                <a:gd name="T105" fmla="*/ 40 h 60"/>
                <a:gd name="T106" fmla="*/ 161 w 164"/>
                <a:gd name="T107" fmla="*/ 33 h 60"/>
                <a:gd name="T108" fmla="*/ 164 w 164"/>
                <a:gd name="T109" fmla="*/ 25 h 60"/>
                <a:gd name="T110" fmla="*/ 163 w 164"/>
                <a:gd name="T111" fmla="*/ 17 h 60"/>
                <a:gd name="T112" fmla="*/ 160 w 164"/>
                <a:gd name="T113" fmla="*/ 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60">
                  <a:moveTo>
                    <a:pt x="160" y="9"/>
                  </a:moveTo>
                  <a:lnTo>
                    <a:pt x="161" y="16"/>
                  </a:lnTo>
                  <a:lnTo>
                    <a:pt x="159" y="20"/>
                  </a:lnTo>
                  <a:lnTo>
                    <a:pt x="152" y="21"/>
                  </a:lnTo>
                  <a:lnTo>
                    <a:pt x="144" y="20"/>
                  </a:lnTo>
                  <a:lnTo>
                    <a:pt x="136" y="19"/>
                  </a:lnTo>
                  <a:lnTo>
                    <a:pt x="135" y="15"/>
                  </a:lnTo>
                  <a:lnTo>
                    <a:pt x="135" y="10"/>
                  </a:lnTo>
                  <a:lnTo>
                    <a:pt x="135" y="5"/>
                  </a:lnTo>
                  <a:lnTo>
                    <a:pt x="132" y="10"/>
                  </a:lnTo>
                  <a:lnTo>
                    <a:pt x="129" y="15"/>
                  </a:lnTo>
                  <a:lnTo>
                    <a:pt x="121" y="17"/>
                  </a:lnTo>
                  <a:lnTo>
                    <a:pt x="113" y="19"/>
                  </a:lnTo>
                  <a:lnTo>
                    <a:pt x="110" y="16"/>
                  </a:lnTo>
                  <a:lnTo>
                    <a:pt x="110" y="12"/>
                  </a:lnTo>
                  <a:lnTo>
                    <a:pt x="110" y="7"/>
                  </a:lnTo>
                  <a:lnTo>
                    <a:pt x="110" y="0"/>
                  </a:lnTo>
                  <a:lnTo>
                    <a:pt x="106" y="6"/>
                  </a:lnTo>
                  <a:lnTo>
                    <a:pt x="98" y="12"/>
                  </a:lnTo>
                  <a:lnTo>
                    <a:pt x="89" y="16"/>
                  </a:lnTo>
                  <a:lnTo>
                    <a:pt x="82" y="19"/>
                  </a:lnTo>
                  <a:lnTo>
                    <a:pt x="77" y="19"/>
                  </a:lnTo>
                  <a:lnTo>
                    <a:pt x="77" y="15"/>
                  </a:lnTo>
                  <a:lnTo>
                    <a:pt x="77" y="10"/>
                  </a:lnTo>
                  <a:lnTo>
                    <a:pt x="76" y="4"/>
                  </a:lnTo>
                  <a:lnTo>
                    <a:pt x="73" y="9"/>
                  </a:lnTo>
                  <a:lnTo>
                    <a:pt x="65" y="16"/>
                  </a:lnTo>
                  <a:lnTo>
                    <a:pt x="57" y="21"/>
                  </a:lnTo>
                  <a:lnTo>
                    <a:pt x="48" y="25"/>
                  </a:lnTo>
                  <a:lnTo>
                    <a:pt x="39" y="24"/>
                  </a:lnTo>
                  <a:lnTo>
                    <a:pt x="35" y="20"/>
                  </a:lnTo>
                  <a:lnTo>
                    <a:pt x="35" y="15"/>
                  </a:lnTo>
                  <a:lnTo>
                    <a:pt x="34" y="9"/>
                  </a:lnTo>
                  <a:lnTo>
                    <a:pt x="28" y="21"/>
                  </a:lnTo>
                  <a:lnTo>
                    <a:pt x="19" y="35"/>
                  </a:lnTo>
                  <a:lnTo>
                    <a:pt x="9" y="45"/>
                  </a:lnTo>
                  <a:lnTo>
                    <a:pt x="0" y="52"/>
                  </a:lnTo>
                  <a:lnTo>
                    <a:pt x="4" y="57"/>
                  </a:lnTo>
                  <a:lnTo>
                    <a:pt x="10" y="59"/>
                  </a:lnTo>
                  <a:lnTo>
                    <a:pt x="15" y="60"/>
                  </a:lnTo>
                  <a:lnTo>
                    <a:pt x="23" y="59"/>
                  </a:lnTo>
                  <a:lnTo>
                    <a:pt x="31" y="57"/>
                  </a:lnTo>
                  <a:lnTo>
                    <a:pt x="43" y="53"/>
                  </a:lnTo>
                  <a:lnTo>
                    <a:pt x="57" y="50"/>
                  </a:lnTo>
                  <a:lnTo>
                    <a:pt x="72" y="48"/>
                  </a:lnTo>
                  <a:lnTo>
                    <a:pt x="87" y="45"/>
                  </a:lnTo>
                  <a:lnTo>
                    <a:pt x="102" y="45"/>
                  </a:lnTo>
                  <a:lnTo>
                    <a:pt x="116" y="46"/>
                  </a:lnTo>
                  <a:lnTo>
                    <a:pt x="129" y="49"/>
                  </a:lnTo>
                  <a:lnTo>
                    <a:pt x="137" y="50"/>
                  </a:lnTo>
                  <a:lnTo>
                    <a:pt x="145" y="49"/>
                  </a:lnTo>
                  <a:lnTo>
                    <a:pt x="152" y="45"/>
                  </a:lnTo>
                  <a:lnTo>
                    <a:pt x="158" y="40"/>
                  </a:lnTo>
                  <a:lnTo>
                    <a:pt x="161" y="33"/>
                  </a:lnTo>
                  <a:lnTo>
                    <a:pt x="164" y="25"/>
                  </a:lnTo>
                  <a:lnTo>
                    <a:pt x="163" y="17"/>
                  </a:lnTo>
                  <a:lnTo>
                    <a:pt x="160" y="9"/>
                  </a:lnTo>
                  <a:close/>
                </a:path>
              </a:pathLst>
            </a:custGeom>
            <a:solidFill>
              <a:srgbClr val="540054">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823" name="Freeform 303">
              <a:extLst>
                <a:ext uri="{FF2B5EF4-FFF2-40B4-BE49-F238E27FC236}">
                  <a16:creationId xmlns:a16="http://schemas.microsoft.com/office/drawing/2014/main" id="{1BCE6170-2E1E-4FF1-81E7-D95BF20F21F4}"/>
                </a:ext>
              </a:extLst>
            </p:cNvPr>
            <p:cNvSpPr>
              <a:spLocks/>
            </p:cNvSpPr>
            <p:nvPr/>
          </p:nvSpPr>
          <p:spPr bwMode="auto">
            <a:xfrm>
              <a:off x="451" y="4215"/>
              <a:ext cx="56" cy="19"/>
            </a:xfrm>
            <a:custGeom>
              <a:avLst/>
              <a:gdLst>
                <a:gd name="T0" fmla="*/ 166 w 167"/>
                <a:gd name="T1" fmla="*/ 20 h 58"/>
                <a:gd name="T2" fmla="*/ 166 w 167"/>
                <a:gd name="T3" fmla="*/ 29 h 58"/>
                <a:gd name="T4" fmla="*/ 163 w 167"/>
                <a:gd name="T5" fmla="*/ 32 h 58"/>
                <a:gd name="T6" fmla="*/ 157 w 167"/>
                <a:gd name="T7" fmla="*/ 34 h 58"/>
                <a:gd name="T8" fmla="*/ 148 w 167"/>
                <a:gd name="T9" fmla="*/ 32 h 58"/>
                <a:gd name="T10" fmla="*/ 142 w 167"/>
                <a:gd name="T11" fmla="*/ 30 h 58"/>
                <a:gd name="T12" fmla="*/ 140 w 167"/>
                <a:gd name="T13" fmla="*/ 26 h 58"/>
                <a:gd name="T14" fmla="*/ 140 w 167"/>
                <a:gd name="T15" fmla="*/ 22 h 58"/>
                <a:gd name="T16" fmla="*/ 142 w 167"/>
                <a:gd name="T17" fmla="*/ 16 h 58"/>
                <a:gd name="T18" fmla="*/ 139 w 167"/>
                <a:gd name="T19" fmla="*/ 21 h 58"/>
                <a:gd name="T20" fmla="*/ 134 w 167"/>
                <a:gd name="T21" fmla="*/ 25 h 58"/>
                <a:gd name="T22" fmla="*/ 126 w 167"/>
                <a:gd name="T23" fmla="*/ 27 h 58"/>
                <a:gd name="T24" fmla="*/ 119 w 167"/>
                <a:gd name="T25" fmla="*/ 26 h 58"/>
                <a:gd name="T26" fmla="*/ 115 w 167"/>
                <a:gd name="T27" fmla="*/ 22 h 58"/>
                <a:gd name="T28" fmla="*/ 114 w 167"/>
                <a:gd name="T29" fmla="*/ 17 h 58"/>
                <a:gd name="T30" fmla="*/ 115 w 167"/>
                <a:gd name="T31" fmla="*/ 10 h 58"/>
                <a:gd name="T32" fmla="*/ 115 w 167"/>
                <a:gd name="T33" fmla="*/ 2 h 58"/>
                <a:gd name="T34" fmla="*/ 110 w 167"/>
                <a:gd name="T35" fmla="*/ 7 h 58"/>
                <a:gd name="T36" fmla="*/ 102 w 167"/>
                <a:gd name="T37" fmla="*/ 12 h 58"/>
                <a:gd name="T38" fmla="*/ 92 w 167"/>
                <a:gd name="T39" fmla="*/ 15 h 58"/>
                <a:gd name="T40" fmla="*/ 85 w 167"/>
                <a:gd name="T41" fmla="*/ 16 h 58"/>
                <a:gd name="T42" fmla="*/ 80 w 167"/>
                <a:gd name="T43" fmla="*/ 16 h 58"/>
                <a:gd name="T44" fmla="*/ 80 w 167"/>
                <a:gd name="T45" fmla="*/ 12 h 58"/>
                <a:gd name="T46" fmla="*/ 81 w 167"/>
                <a:gd name="T47" fmla="*/ 7 h 58"/>
                <a:gd name="T48" fmla="*/ 81 w 167"/>
                <a:gd name="T49" fmla="*/ 1 h 58"/>
                <a:gd name="T50" fmla="*/ 77 w 167"/>
                <a:gd name="T51" fmla="*/ 6 h 58"/>
                <a:gd name="T52" fmla="*/ 70 w 167"/>
                <a:gd name="T53" fmla="*/ 11 h 58"/>
                <a:gd name="T54" fmla="*/ 60 w 167"/>
                <a:gd name="T55" fmla="*/ 16 h 58"/>
                <a:gd name="T56" fmla="*/ 51 w 167"/>
                <a:gd name="T57" fmla="*/ 17 h 58"/>
                <a:gd name="T58" fmla="*/ 42 w 167"/>
                <a:gd name="T59" fmla="*/ 16 h 58"/>
                <a:gd name="T60" fmla="*/ 39 w 167"/>
                <a:gd name="T61" fmla="*/ 12 h 58"/>
                <a:gd name="T62" fmla="*/ 39 w 167"/>
                <a:gd name="T63" fmla="*/ 6 h 58"/>
                <a:gd name="T64" fmla="*/ 39 w 167"/>
                <a:gd name="T65" fmla="*/ 0 h 58"/>
                <a:gd name="T66" fmla="*/ 34 w 167"/>
                <a:gd name="T67" fmla="*/ 8 h 58"/>
                <a:gd name="T68" fmla="*/ 28 w 167"/>
                <a:gd name="T69" fmla="*/ 17 h 58"/>
                <a:gd name="T70" fmla="*/ 23 w 167"/>
                <a:gd name="T71" fmla="*/ 23 h 58"/>
                <a:gd name="T72" fmla="*/ 18 w 167"/>
                <a:gd name="T73" fmla="*/ 30 h 58"/>
                <a:gd name="T74" fmla="*/ 13 w 167"/>
                <a:gd name="T75" fmla="*/ 34 h 58"/>
                <a:gd name="T76" fmla="*/ 8 w 167"/>
                <a:gd name="T77" fmla="*/ 37 h 58"/>
                <a:gd name="T78" fmla="*/ 4 w 167"/>
                <a:gd name="T79" fmla="*/ 39 h 58"/>
                <a:gd name="T80" fmla="*/ 0 w 167"/>
                <a:gd name="T81" fmla="*/ 39 h 58"/>
                <a:gd name="T82" fmla="*/ 4 w 167"/>
                <a:gd name="T83" fmla="*/ 44 h 58"/>
                <a:gd name="T84" fmla="*/ 9 w 167"/>
                <a:gd name="T85" fmla="*/ 47 h 58"/>
                <a:gd name="T86" fmla="*/ 15 w 167"/>
                <a:gd name="T87" fmla="*/ 49 h 58"/>
                <a:gd name="T88" fmla="*/ 22 w 167"/>
                <a:gd name="T89" fmla="*/ 49 h 58"/>
                <a:gd name="T90" fmla="*/ 31 w 167"/>
                <a:gd name="T91" fmla="*/ 47 h 58"/>
                <a:gd name="T92" fmla="*/ 43 w 167"/>
                <a:gd name="T93" fmla="*/ 46 h 58"/>
                <a:gd name="T94" fmla="*/ 57 w 167"/>
                <a:gd name="T95" fmla="*/ 45 h 58"/>
                <a:gd name="T96" fmla="*/ 72 w 167"/>
                <a:gd name="T97" fmla="*/ 45 h 58"/>
                <a:gd name="T98" fmla="*/ 87 w 167"/>
                <a:gd name="T99" fmla="*/ 46 h 58"/>
                <a:gd name="T100" fmla="*/ 104 w 167"/>
                <a:gd name="T101" fmla="*/ 47 h 58"/>
                <a:gd name="T102" fmla="*/ 118 w 167"/>
                <a:gd name="T103" fmla="*/ 51 h 58"/>
                <a:gd name="T104" fmla="*/ 129 w 167"/>
                <a:gd name="T105" fmla="*/ 55 h 58"/>
                <a:gd name="T106" fmla="*/ 137 w 167"/>
                <a:gd name="T107" fmla="*/ 58 h 58"/>
                <a:gd name="T108" fmla="*/ 145 w 167"/>
                <a:gd name="T109" fmla="*/ 58 h 58"/>
                <a:gd name="T110" fmla="*/ 152 w 167"/>
                <a:gd name="T111" fmla="*/ 55 h 58"/>
                <a:gd name="T112" fmla="*/ 158 w 167"/>
                <a:gd name="T113" fmla="*/ 50 h 58"/>
                <a:gd name="T114" fmla="*/ 163 w 167"/>
                <a:gd name="T115" fmla="*/ 44 h 58"/>
                <a:gd name="T116" fmla="*/ 166 w 167"/>
                <a:gd name="T117" fmla="*/ 36 h 58"/>
                <a:gd name="T118" fmla="*/ 167 w 167"/>
                <a:gd name="T119" fmla="*/ 27 h 58"/>
                <a:gd name="T120" fmla="*/ 166 w 167"/>
                <a:gd name="T121" fmla="*/ 2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7" h="58">
                  <a:moveTo>
                    <a:pt x="166" y="20"/>
                  </a:moveTo>
                  <a:lnTo>
                    <a:pt x="166" y="29"/>
                  </a:lnTo>
                  <a:lnTo>
                    <a:pt x="163" y="32"/>
                  </a:lnTo>
                  <a:lnTo>
                    <a:pt x="157" y="34"/>
                  </a:lnTo>
                  <a:lnTo>
                    <a:pt x="148" y="32"/>
                  </a:lnTo>
                  <a:lnTo>
                    <a:pt x="142" y="30"/>
                  </a:lnTo>
                  <a:lnTo>
                    <a:pt x="140" y="26"/>
                  </a:lnTo>
                  <a:lnTo>
                    <a:pt x="140" y="22"/>
                  </a:lnTo>
                  <a:lnTo>
                    <a:pt x="142" y="16"/>
                  </a:lnTo>
                  <a:lnTo>
                    <a:pt x="139" y="21"/>
                  </a:lnTo>
                  <a:lnTo>
                    <a:pt x="134" y="25"/>
                  </a:lnTo>
                  <a:lnTo>
                    <a:pt x="126" y="27"/>
                  </a:lnTo>
                  <a:lnTo>
                    <a:pt x="119" y="26"/>
                  </a:lnTo>
                  <a:lnTo>
                    <a:pt x="115" y="22"/>
                  </a:lnTo>
                  <a:lnTo>
                    <a:pt x="114" y="17"/>
                  </a:lnTo>
                  <a:lnTo>
                    <a:pt x="115" y="10"/>
                  </a:lnTo>
                  <a:lnTo>
                    <a:pt x="115" y="2"/>
                  </a:lnTo>
                  <a:lnTo>
                    <a:pt x="110" y="7"/>
                  </a:lnTo>
                  <a:lnTo>
                    <a:pt x="102" y="12"/>
                  </a:lnTo>
                  <a:lnTo>
                    <a:pt x="92" y="15"/>
                  </a:lnTo>
                  <a:lnTo>
                    <a:pt x="85" y="16"/>
                  </a:lnTo>
                  <a:lnTo>
                    <a:pt x="80" y="16"/>
                  </a:lnTo>
                  <a:lnTo>
                    <a:pt x="80" y="12"/>
                  </a:lnTo>
                  <a:lnTo>
                    <a:pt x="81" y="7"/>
                  </a:lnTo>
                  <a:lnTo>
                    <a:pt x="81" y="1"/>
                  </a:lnTo>
                  <a:lnTo>
                    <a:pt x="77" y="6"/>
                  </a:lnTo>
                  <a:lnTo>
                    <a:pt x="70" y="11"/>
                  </a:lnTo>
                  <a:lnTo>
                    <a:pt x="60" y="16"/>
                  </a:lnTo>
                  <a:lnTo>
                    <a:pt x="51" y="17"/>
                  </a:lnTo>
                  <a:lnTo>
                    <a:pt x="42" y="16"/>
                  </a:lnTo>
                  <a:lnTo>
                    <a:pt x="39" y="12"/>
                  </a:lnTo>
                  <a:lnTo>
                    <a:pt x="39" y="6"/>
                  </a:lnTo>
                  <a:lnTo>
                    <a:pt x="39" y="0"/>
                  </a:lnTo>
                  <a:lnTo>
                    <a:pt x="34" y="8"/>
                  </a:lnTo>
                  <a:lnTo>
                    <a:pt x="28" y="17"/>
                  </a:lnTo>
                  <a:lnTo>
                    <a:pt x="23" y="23"/>
                  </a:lnTo>
                  <a:lnTo>
                    <a:pt x="18" y="30"/>
                  </a:lnTo>
                  <a:lnTo>
                    <a:pt x="13" y="34"/>
                  </a:lnTo>
                  <a:lnTo>
                    <a:pt x="8" y="37"/>
                  </a:lnTo>
                  <a:lnTo>
                    <a:pt x="4" y="39"/>
                  </a:lnTo>
                  <a:lnTo>
                    <a:pt x="0" y="39"/>
                  </a:lnTo>
                  <a:lnTo>
                    <a:pt x="4" y="44"/>
                  </a:lnTo>
                  <a:lnTo>
                    <a:pt x="9" y="47"/>
                  </a:lnTo>
                  <a:lnTo>
                    <a:pt x="15" y="49"/>
                  </a:lnTo>
                  <a:lnTo>
                    <a:pt x="22" y="49"/>
                  </a:lnTo>
                  <a:lnTo>
                    <a:pt x="31" y="47"/>
                  </a:lnTo>
                  <a:lnTo>
                    <a:pt x="43" y="46"/>
                  </a:lnTo>
                  <a:lnTo>
                    <a:pt x="57" y="45"/>
                  </a:lnTo>
                  <a:lnTo>
                    <a:pt x="72" y="45"/>
                  </a:lnTo>
                  <a:lnTo>
                    <a:pt x="87" y="46"/>
                  </a:lnTo>
                  <a:lnTo>
                    <a:pt x="104" y="47"/>
                  </a:lnTo>
                  <a:lnTo>
                    <a:pt x="118" y="51"/>
                  </a:lnTo>
                  <a:lnTo>
                    <a:pt x="129" y="55"/>
                  </a:lnTo>
                  <a:lnTo>
                    <a:pt x="137" y="58"/>
                  </a:lnTo>
                  <a:lnTo>
                    <a:pt x="145" y="58"/>
                  </a:lnTo>
                  <a:lnTo>
                    <a:pt x="152" y="55"/>
                  </a:lnTo>
                  <a:lnTo>
                    <a:pt x="158" y="50"/>
                  </a:lnTo>
                  <a:lnTo>
                    <a:pt x="163" y="44"/>
                  </a:lnTo>
                  <a:lnTo>
                    <a:pt x="166" y="36"/>
                  </a:lnTo>
                  <a:lnTo>
                    <a:pt x="167" y="27"/>
                  </a:lnTo>
                  <a:lnTo>
                    <a:pt x="166" y="20"/>
                  </a:lnTo>
                  <a:close/>
                </a:path>
              </a:pathLst>
            </a:custGeom>
            <a:solidFill>
              <a:srgbClr val="540054">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824" name="Freeform 304">
              <a:extLst>
                <a:ext uri="{FF2B5EF4-FFF2-40B4-BE49-F238E27FC236}">
                  <a16:creationId xmlns:a16="http://schemas.microsoft.com/office/drawing/2014/main" id="{AC1D60BC-0ECB-4F4B-B33C-EF1B0B152AFF}"/>
                </a:ext>
              </a:extLst>
            </p:cNvPr>
            <p:cNvSpPr>
              <a:spLocks/>
            </p:cNvSpPr>
            <p:nvPr/>
          </p:nvSpPr>
          <p:spPr bwMode="auto">
            <a:xfrm>
              <a:off x="449" y="4209"/>
              <a:ext cx="57" cy="19"/>
            </a:xfrm>
            <a:custGeom>
              <a:avLst/>
              <a:gdLst>
                <a:gd name="T0" fmla="*/ 44 w 171"/>
                <a:gd name="T1" fmla="*/ 18 h 57"/>
                <a:gd name="T2" fmla="*/ 44 w 171"/>
                <a:gd name="T3" fmla="*/ 24 h 57"/>
                <a:gd name="T4" fmla="*/ 44 w 171"/>
                <a:gd name="T5" fmla="*/ 30 h 57"/>
                <a:gd name="T6" fmla="*/ 47 w 171"/>
                <a:gd name="T7" fmla="*/ 34 h 57"/>
                <a:gd name="T8" fmla="*/ 56 w 171"/>
                <a:gd name="T9" fmla="*/ 35 h 57"/>
                <a:gd name="T10" fmla="*/ 65 w 171"/>
                <a:gd name="T11" fmla="*/ 34 h 57"/>
                <a:gd name="T12" fmla="*/ 75 w 171"/>
                <a:gd name="T13" fmla="*/ 29 h 57"/>
                <a:gd name="T14" fmla="*/ 82 w 171"/>
                <a:gd name="T15" fmla="*/ 24 h 57"/>
                <a:gd name="T16" fmla="*/ 86 w 171"/>
                <a:gd name="T17" fmla="*/ 19 h 57"/>
                <a:gd name="T18" fmla="*/ 86 w 171"/>
                <a:gd name="T19" fmla="*/ 25 h 57"/>
                <a:gd name="T20" fmla="*/ 85 w 171"/>
                <a:gd name="T21" fmla="*/ 30 h 57"/>
                <a:gd name="T22" fmla="*/ 85 w 171"/>
                <a:gd name="T23" fmla="*/ 34 h 57"/>
                <a:gd name="T24" fmla="*/ 90 w 171"/>
                <a:gd name="T25" fmla="*/ 34 h 57"/>
                <a:gd name="T26" fmla="*/ 97 w 171"/>
                <a:gd name="T27" fmla="*/ 33 h 57"/>
                <a:gd name="T28" fmla="*/ 107 w 171"/>
                <a:gd name="T29" fmla="*/ 30 h 57"/>
                <a:gd name="T30" fmla="*/ 115 w 171"/>
                <a:gd name="T31" fmla="*/ 25 h 57"/>
                <a:gd name="T32" fmla="*/ 120 w 171"/>
                <a:gd name="T33" fmla="*/ 20 h 57"/>
                <a:gd name="T34" fmla="*/ 120 w 171"/>
                <a:gd name="T35" fmla="*/ 28 h 57"/>
                <a:gd name="T36" fmla="*/ 119 w 171"/>
                <a:gd name="T37" fmla="*/ 35 h 57"/>
                <a:gd name="T38" fmla="*/ 120 w 171"/>
                <a:gd name="T39" fmla="*/ 40 h 57"/>
                <a:gd name="T40" fmla="*/ 124 w 171"/>
                <a:gd name="T41" fmla="*/ 44 h 57"/>
                <a:gd name="T42" fmla="*/ 131 w 171"/>
                <a:gd name="T43" fmla="*/ 45 h 57"/>
                <a:gd name="T44" fmla="*/ 139 w 171"/>
                <a:gd name="T45" fmla="*/ 43 h 57"/>
                <a:gd name="T46" fmla="*/ 144 w 171"/>
                <a:gd name="T47" fmla="*/ 39 h 57"/>
                <a:gd name="T48" fmla="*/ 147 w 171"/>
                <a:gd name="T49" fmla="*/ 34 h 57"/>
                <a:gd name="T50" fmla="*/ 145 w 171"/>
                <a:gd name="T51" fmla="*/ 40 h 57"/>
                <a:gd name="T52" fmla="*/ 145 w 171"/>
                <a:gd name="T53" fmla="*/ 44 h 57"/>
                <a:gd name="T54" fmla="*/ 147 w 171"/>
                <a:gd name="T55" fmla="*/ 48 h 57"/>
                <a:gd name="T56" fmla="*/ 153 w 171"/>
                <a:gd name="T57" fmla="*/ 50 h 57"/>
                <a:gd name="T58" fmla="*/ 162 w 171"/>
                <a:gd name="T59" fmla="*/ 52 h 57"/>
                <a:gd name="T60" fmla="*/ 168 w 171"/>
                <a:gd name="T61" fmla="*/ 50 h 57"/>
                <a:gd name="T62" fmla="*/ 171 w 171"/>
                <a:gd name="T63" fmla="*/ 47 h 57"/>
                <a:gd name="T64" fmla="*/ 171 w 171"/>
                <a:gd name="T65" fmla="*/ 38 h 57"/>
                <a:gd name="T66" fmla="*/ 168 w 171"/>
                <a:gd name="T67" fmla="*/ 31 h 57"/>
                <a:gd name="T68" fmla="*/ 163 w 171"/>
                <a:gd name="T69" fmla="*/ 26 h 57"/>
                <a:gd name="T70" fmla="*/ 157 w 171"/>
                <a:gd name="T71" fmla="*/ 21 h 57"/>
                <a:gd name="T72" fmla="*/ 148 w 171"/>
                <a:gd name="T73" fmla="*/ 15 h 57"/>
                <a:gd name="T74" fmla="*/ 136 w 171"/>
                <a:gd name="T75" fmla="*/ 11 h 57"/>
                <a:gd name="T76" fmla="*/ 124 w 171"/>
                <a:gd name="T77" fmla="*/ 7 h 57"/>
                <a:gd name="T78" fmla="*/ 109 w 171"/>
                <a:gd name="T79" fmla="*/ 4 h 57"/>
                <a:gd name="T80" fmla="*/ 90 w 171"/>
                <a:gd name="T81" fmla="*/ 1 h 57"/>
                <a:gd name="T82" fmla="*/ 71 w 171"/>
                <a:gd name="T83" fmla="*/ 0 h 57"/>
                <a:gd name="T84" fmla="*/ 53 w 171"/>
                <a:gd name="T85" fmla="*/ 1 h 57"/>
                <a:gd name="T86" fmla="*/ 38 w 171"/>
                <a:gd name="T87" fmla="*/ 5 h 57"/>
                <a:gd name="T88" fmla="*/ 25 w 171"/>
                <a:gd name="T89" fmla="*/ 9 h 57"/>
                <a:gd name="T90" fmla="*/ 14 w 171"/>
                <a:gd name="T91" fmla="*/ 14 h 57"/>
                <a:gd name="T92" fmla="*/ 7 w 171"/>
                <a:gd name="T93" fmla="*/ 20 h 57"/>
                <a:gd name="T94" fmla="*/ 1 w 171"/>
                <a:gd name="T95" fmla="*/ 28 h 57"/>
                <a:gd name="T96" fmla="*/ 0 w 171"/>
                <a:gd name="T97" fmla="*/ 35 h 57"/>
                <a:gd name="T98" fmla="*/ 0 w 171"/>
                <a:gd name="T99" fmla="*/ 41 h 57"/>
                <a:gd name="T100" fmla="*/ 1 w 171"/>
                <a:gd name="T101" fmla="*/ 48 h 57"/>
                <a:gd name="T102" fmla="*/ 4 w 171"/>
                <a:gd name="T103" fmla="*/ 53 h 57"/>
                <a:gd name="T104" fmla="*/ 5 w 171"/>
                <a:gd name="T105" fmla="*/ 57 h 57"/>
                <a:gd name="T106" fmla="*/ 9 w 171"/>
                <a:gd name="T107" fmla="*/ 57 h 57"/>
                <a:gd name="T108" fmla="*/ 13 w 171"/>
                <a:gd name="T109" fmla="*/ 55 h 57"/>
                <a:gd name="T110" fmla="*/ 18 w 171"/>
                <a:gd name="T111" fmla="*/ 52 h 57"/>
                <a:gd name="T112" fmla="*/ 23 w 171"/>
                <a:gd name="T113" fmla="*/ 48 h 57"/>
                <a:gd name="T114" fmla="*/ 28 w 171"/>
                <a:gd name="T115" fmla="*/ 41 h 57"/>
                <a:gd name="T116" fmla="*/ 33 w 171"/>
                <a:gd name="T117" fmla="*/ 35 h 57"/>
                <a:gd name="T118" fmla="*/ 39 w 171"/>
                <a:gd name="T119" fmla="*/ 26 h 57"/>
                <a:gd name="T120" fmla="*/ 44 w 171"/>
                <a:gd name="T121" fmla="*/ 1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1" h="57">
                  <a:moveTo>
                    <a:pt x="44" y="18"/>
                  </a:moveTo>
                  <a:lnTo>
                    <a:pt x="44" y="24"/>
                  </a:lnTo>
                  <a:lnTo>
                    <a:pt x="44" y="30"/>
                  </a:lnTo>
                  <a:lnTo>
                    <a:pt x="47" y="34"/>
                  </a:lnTo>
                  <a:lnTo>
                    <a:pt x="56" y="35"/>
                  </a:lnTo>
                  <a:lnTo>
                    <a:pt x="65" y="34"/>
                  </a:lnTo>
                  <a:lnTo>
                    <a:pt x="75" y="29"/>
                  </a:lnTo>
                  <a:lnTo>
                    <a:pt x="82" y="24"/>
                  </a:lnTo>
                  <a:lnTo>
                    <a:pt x="86" y="19"/>
                  </a:lnTo>
                  <a:lnTo>
                    <a:pt x="86" y="25"/>
                  </a:lnTo>
                  <a:lnTo>
                    <a:pt x="85" y="30"/>
                  </a:lnTo>
                  <a:lnTo>
                    <a:pt x="85" y="34"/>
                  </a:lnTo>
                  <a:lnTo>
                    <a:pt x="90" y="34"/>
                  </a:lnTo>
                  <a:lnTo>
                    <a:pt x="97" y="33"/>
                  </a:lnTo>
                  <a:lnTo>
                    <a:pt x="107" y="30"/>
                  </a:lnTo>
                  <a:lnTo>
                    <a:pt x="115" y="25"/>
                  </a:lnTo>
                  <a:lnTo>
                    <a:pt x="120" y="20"/>
                  </a:lnTo>
                  <a:lnTo>
                    <a:pt x="120" y="28"/>
                  </a:lnTo>
                  <a:lnTo>
                    <a:pt x="119" y="35"/>
                  </a:lnTo>
                  <a:lnTo>
                    <a:pt x="120" y="40"/>
                  </a:lnTo>
                  <a:lnTo>
                    <a:pt x="124" y="44"/>
                  </a:lnTo>
                  <a:lnTo>
                    <a:pt x="131" y="45"/>
                  </a:lnTo>
                  <a:lnTo>
                    <a:pt x="139" y="43"/>
                  </a:lnTo>
                  <a:lnTo>
                    <a:pt x="144" y="39"/>
                  </a:lnTo>
                  <a:lnTo>
                    <a:pt x="147" y="34"/>
                  </a:lnTo>
                  <a:lnTo>
                    <a:pt x="145" y="40"/>
                  </a:lnTo>
                  <a:lnTo>
                    <a:pt x="145" y="44"/>
                  </a:lnTo>
                  <a:lnTo>
                    <a:pt x="147" y="48"/>
                  </a:lnTo>
                  <a:lnTo>
                    <a:pt x="153" y="50"/>
                  </a:lnTo>
                  <a:lnTo>
                    <a:pt x="162" y="52"/>
                  </a:lnTo>
                  <a:lnTo>
                    <a:pt x="168" y="50"/>
                  </a:lnTo>
                  <a:lnTo>
                    <a:pt x="171" y="47"/>
                  </a:lnTo>
                  <a:lnTo>
                    <a:pt x="171" y="38"/>
                  </a:lnTo>
                  <a:lnTo>
                    <a:pt x="168" y="31"/>
                  </a:lnTo>
                  <a:lnTo>
                    <a:pt x="163" y="26"/>
                  </a:lnTo>
                  <a:lnTo>
                    <a:pt x="157" y="21"/>
                  </a:lnTo>
                  <a:lnTo>
                    <a:pt x="148" y="15"/>
                  </a:lnTo>
                  <a:lnTo>
                    <a:pt x="136" y="11"/>
                  </a:lnTo>
                  <a:lnTo>
                    <a:pt x="124" y="7"/>
                  </a:lnTo>
                  <a:lnTo>
                    <a:pt x="109" y="4"/>
                  </a:lnTo>
                  <a:lnTo>
                    <a:pt x="90" y="1"/>
                  </a:lnTo>
                  <a:lnTo>
                    <a:pt x="71" y="0"/>
                  </a:lnTo>
                  <a:lnTo>
                    <a:pt x="53" y="1"/>
                  </a:lnTo>
                  <a:lnTo>
                    <a:pt x="38" y="5"/>
                  </a:lnTo>
                  <a:lnTo>
                    <a:pt x="25" y="9"/>
                  </a:lnTo>
                  <a:lnTo>
                    <a:pt x="14" y="14"/>
                  </a:lnTo>
                  <a:lnTo>
                    <a:pt x="7" y="20"/>
                  </a:lnTo>
                  <a:lnTo>
                    <a:pt x="1" y="28"/>
                  </a:lnTo>
                  <a:lnTo>
                    <a:pt x="0" y="35"/>
                  </a:lnTo>
                  <a:lnTo>
                    <a:pt x="0" y="41"/>
                  </a:lnTo>
                  <a:lnTo>
                    <a:pt x="1" y="48"/>
                  </a:lnTo>
                  <a:lnTo>
                    <a:pt x="4" y="53"/>
                  </a:lnTo>
                  <a:lnTo>
                    <a:pt x="5" y="57"/>
                  </a:lnTo>
                  <a:lnTo>
                    <a:pt x="9" y="57"/>
                  </a:lnTo>
                  <a:lnTo>
                    <a:pt x="13" y="55"/>
                  </a:lnTo>
                  <a:lnTo>
                    <a:pt x="18" y="52"/>
                  </a:lnTo>
                  <a:lnTo>
                    <a:pt x="23" y="48"/>
                  </a:lnTo>
                  <a:lnTo>
                    <a:pt x="28" y="41"/>
                  </a:lnTo>
                  <a:lnTo>
                    <a:pt x="33" y="35"/>
                  </a:lnTo>
                  <a:lnTo>
                    <a:pt x="39" y="26"/>
                  </a:lnTo>
                  <a:lnTo>
                    <a:pt x="44" y="18"/>
                  </a:lnTo>
                  <a:close/>
                </a:path>
              </a:pathLst>
            </a:custGeom>
            <a:solidFill>
              <a:srgbClr val="540054">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825" name="Freeform 305">
              <a:extLst>
                <a:ext uri="{FF2B5EF4-FFF2-40B4-BE49-F238E27FC236}">
                  <a16:creationId xmlns:a16="http://schemas.microsoft.com/office/drawing/2014/main" id="{74196158-E553-4798-AEE9-7FB596970916}"/>
                </a:ext>
              </a:extLst>
            </p:cNvPr>
            <p:cNvSpPr>
              <a:spLocks/>
            </p:cNvSpPr>
            <p:nvPr/>
          </p:nvSpPr>
          <p:spPr bwMode="auto">
            <a:xfrm>
              <a:off x="447" y="4221"/>
              <a:ext cx="57" cy="27"/>
            </a:xfrm>
            <a:custGeom>
              <a:avLst/>
              <a:gdLst>
                <a:gd name="T0" fmla="*/ 169 w 170"/>
                <a:gd name="T1" fmla="*/ 47 h 82"/>
                <a:gd name="T2" fmla="*/ 166 w 170"/>
                <a:gd name="T3" fmla="*/ 41 h 82"/>
                <a:gd name="T4" fmla="*/ 162 w 170"/>
                <a:gd name="T5" fmla="*/ 36 h 82"/>
                <a:gd name="T6" fmla="*/ 156 w 170"/>
                <a:gd name="T7" fmla="*/ 29 h 82"/>
                <a:gd name="T8" fmla="*/ 149 w 170"/>
                <a:gd name="T9" fmla="*/ 23 h 82"/>
                <a:gd name="T10" fmla="*/ 138 w 170"/>
                <a:gd name="T11" fmla="*/ 17 h 82"/>
                <a:gd name="T12" fmla="*/ 126 w 170"/>
                <a:gd name="T13" fmla="*/ 12 h 82"/>
                <a:gd name="T14" fmla="*/ 111 w 170"/>
                <a:gd name="T15" fmla="*/ 7 h 82"/>
                <a:gd name="T16" fmla="*/ 92 w 170"/>
                <a:gd name="T17" fmla="*/ 3 h 82"/>
                <a:gd name="T18" fmla="*/ 73 w 170"/>
                <a:gd name="T19" fmla="*/ 0 h 82"/>
                <a:gd name="T20" fmla="*/ 55 w 170"/>
                <a:gd name="T21" fmla="*/ 0 h 82"/>
                <a:gd name="T22" fmla="*/ 40 w 170"/>
                <a:gd name="T23" fmla="*/ 2 h 82"/>
                <a:gd name="T24" fmla="*/ 27 w 170"/>
                <a:gd name="T25" fmla="*/ 4 h 82"/>
                <a:gd name="T26" fmla="*/ 16 w 170"/>
                <a:gd name="T27" fmla="*/ 9 h 82"/>
                <a:gd name="T28" fmla="*/ 7 w 170"/>
                <a:gd name="T29" fmla="*/ 16 h 82"/>
                <a:gd name="T30" fmla="*/ 2 w 170"/>
                <a:gd name="T31" fmla="*/ 22 h 82"/>
                <a:gd name="T32" fmla="*/ 0 w 170"/>
                <a:gd name="T33" fmla="*/ 29 h 82"/>
                <a:gd name="T34" fmla="*/ 0 w 170"/>
                <a:gd name="T35" fmla="*/ 42 h 82"/>
                <a:gd name="T36" fmla="*/ 5 w 170"/>
                <a:gd name="T37" fmla="*/ 53 h 82"/>
                <a:gd name="T38" fmla="*/ 12 w 170"/>
                <a:gd name="T39" fmla="*/ 61 h 82"/>
                <a:gd name="T40" fmla="*/ 24 w 170"/>
                <a:gd name="T41" fmla="*/ 62 h 82"/>
                <a:gd name="T42" fmla="*/ 32 w 170"/>
                <a:gd name="T43" fmla="*/ 62 h 82"/>
                <a:gd name="T44" fmla="*/ 44 w 170"/>
                <a:gd name="T45" fmla="*/ 62 h 82"/>
                <a:gd name="T46" fmla="*/ 59 w 170"/>
                <a:gd name="T47" fmla="*/ 62 h 82"/>
                <a:gd name="T48" fmla="*/ 74 w 170"/>
                <a:gd name="T49" fmla="*/ 63 h 82"/>
                <a:gd name="T50" fmla="*/ 89 w 170"/>
                <a:gd name="T51" fmla="*/ 66 h 82"/>
                <a:gd name="T52" fmla="*/ 104 w 170"/>
                <a:gd name="T53" fmla="*/ 68 h 82"/>
                <a:gd name="T54" fmla="*/ 117 w 170"/>
                <a:gd name="T55" fmla="*/ 74 h 82"/>
                <a:gd name="T56" fmla="*/ 128 w 170"/>
                <a:gd name="T57" fmla="*/ 79 h 82"/>
                <a:gd name="T58" fmla="*/ 136 w 170"/>
                <a:gd name="T59" fmla="*/ 82 h 82"/>
                <a:gd name="T60" fmla="*/ 145 w 170"/>
                <a:gd name="T61" fmla="*/ 82 h 82"/>
                <a:gd name="T62" fmla="*/ 152 w 170"/>
                <a:gd name="T63" fmla="*/ 81 h 82"/>
                <a:gd name="T64" fmla="*/ 159 w 170"/>
                <a:gd name="T65" fmla="*/ 76 h 82"/>
                <a:gd name="T66" fmla="*/ 165 w 170"/>
                <a:gd name="T67" fmla="*/ 71 h 82"/>
                <a:gd name="T68" fmla="*/ 169 w 170"/>
                <a:gd name="T69" fmla="*/ 63 h 82"/>
                <a:gd name="T70" fmla="*/ 170 w 170"/>
                <a:gd name="T71" fmla="*/ 56 h 82"/>
                <a:gd name="T72" fmla="*/ 169 w 170"/>
                <a:gd name="T73" fmla="*/ 4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0" h="82">
                  <a:moveTo>
                    <a:pt x="169" y="47"/>
                  </a:moveTo>
                  <a:lnTo>
                    <a:pt x="166" y="41"/>
                  </a:lnTo>
                  <a:lnTo>
                    <a:pt x="162" y="36"/>
                  </a:lnTo>
                  <a:lnTo>
                    <a:pt x="156" y="29"/>
                  </a:lnTo>
                  <a:lnTo>
                    <a:pt x="149" y="23"/>
                  </a:lnTo>
                  <a:lnTo>
                    <a:pt x="138" y="17"/>
                  </a:lnTo>
                  <a:lnTo>
                    <a:pt x="126" y="12"/>
                  </a:lnTo>
                  <a:lnTo>
                    <a:pt x="111" y="7"/>
                  </a:lnTo>
                  <a:lnTo>
                    <a:pt x="92" y="3"/>
                  </a:lnTo>
                  <a:lnTo>
                    <a:pt x="73" y="0"/>
                  </a:lnTo>
                  <a:lnTo>
                    <a:pt x="55" y="0"/>
                  </a:lnTo>
                  <a:lnTo>
                    <a:pt x="40" y="2"/>
                  </a:lnTo>
                  <a:lnTo>
                    <a:pt x="27" y="4"/>
                  </a:lnTo>
                  <a:lnTo>
                    <a:pt x="16" y="9"/>
                  </a:lnTo>
                  <a:lnTo>
                    <a:pt x="7" y="16"/>
                  </a:lnTo>
                  <a:lnTo>
                    <a:pt x="2" y="22"/>
                  </a:lnTo>
                  <a:lnTo>
                    <a:pt x="0" y="29"/>
                  </a:lnTo>
                  <a:lnTo>
                    <a:pt x="0" y="42"/>
                  </a:lnTo>
                  <a:lnTo>
                    <a:pt x="5" y="53"/>
                  </a:lnTo>
                  <a:lnTo>
                    <a:pt x="12" y="61"/>
                  </a:lnTo>
                  <a:lnTo>
                    <a:pt x="24" y="62"/>
                  </a:lnTo>
                  <a:lnTo>
                    <a:pt x="32" y="62"/>
                  </a:lnTo>
                  <a:lnTo>
                    <a:pt x="44" y="62"/>
                  </a:lnTo>
                  <a:lnTo>
                    <a:pt x="59" y="62"/>
                  </a:lnTo>
                  <a:lnTo>
                    <a:pt x="74" y="63"/>
                  </a:lnTo>
                  <a:lnTo>
                    <a:pt x="89" y="66"/>
                  </a:lnTo>
                  <a:lnTo>
                    <a:pt x="104" y="68"/>
                  </a:lnTo>
                  <a:lnTo>
                    <a:pt x="117" y="74"/>
                  </a:lnTo>
                  <a:lnTo>
                    <a:pt x="128" y="79"/>
                  </a:lnTo>
                  <a:lnTo>
                    <a:pt x="136" y="82"/>
                  </a:lnTo>
                  <a:lnTo>
                    <a:pt x="145" y="82"/>
                  </a:lnTo>
                  <a:lnTo>
                    <a:pt x="152" y="81"/>
                  </a:lnTo>
                  <a:lnTo>
                    <a:pt x="159" y="76"/>
                  </a:lnTo>
                  <a:lnTo>
                    <a:pt x="165" y="71"/>
                  </a:lnTo>
                  <a:lnTo>
                    <a:pt x="169" y="63"/>
                  </a:lnTo>
                  <a:lnTo>
                    <a:pt x="170" y="56"/>
                  </a:lnTo>
                  <a:lnTo>
                    <a:pt x="169" y="47"/>
                  </a:lnTo>
                  <a:close/>
                </a:path>
              </a:pathLst>
            </a:custGeom>
            <a:solidFill>
              <a:srgbClr val="540054">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826" name="Freeform 306">
              <a:extLst>
                <a:ext uri="{FF2B5EF4-FFF2-40B4-BE49-F238E27FC236}">
                  <a16:creationId xmlns:a16="http://schemas.microsoft.com/office/drawing/2014/main" id="{CDA3F2DD-43A9-441B-BA86-4740CB70EBBE}"/>
                </a:ext>
              </a:extLst>
            </p:cNvPr>
            <p:cNvSpPr>
              <a:spLocks/>
            </p:cNvSpPr>
            <p:nvPr/>
          </p:nvSpPr>
          <p:spPr bwMode="auto">
            <a:xfrm>
              <a:off x="733" y="3849"/>
              <a:ext cx="51" cy="89"/>
            </a:xfrm>
            <a:custGeom>
              <a:avLst/>
              <a:gdLst>
                <a:gd name="T0" fmla="*/ 84 w 152"/>
                <a:gd name="T1" fmla="*/ 235 h 267"/>
                <a:gd name="T2" fmla="*/ 78 w 152"/>
                <a:gd name="T3" fmla="*/ 219 h 267"/>
                <a:gd name="T4" fmla="*/ 70 w 152"/>
                <a:gd name="T5" fmla="*/ 200 h 267"/>
                <a:gd name="T6" fmla="*/ 61 w 152"/>
                <a:gd name="T7" fmla="*/ 183 h 267"/>
                <a:gd name="T8" fmla="*/ 55 w 152"/>
                <a:gd name="T9" fmla="*/ 169 h 267"/>
                <a:gd name="T10" fmla="*/ 53 w 152"/>
                <a:gd name="T11" fmla="*/ 162 h 267"/>
                <a:gd name="T12" fmla="*/ 50 w 152"/>
                <a:gd name="T13" fmla="*/ 156 h 267"/>
                <a:gd name="T14" fmla="*/ 45 w 152"/>
                <a:gd name="T15" fmla="*/ 150 h 267"/>
                <a:gd name="T16" fmla="*/ 40 w 152"/>
                <a:gd name="T17" fmla="*/ 142 h 267"/>
                <a:gd name="T18" fmla="*/ 34 w 152"/>
                <a:gd name="T19" fmla="*/ 132 h 267"/>
                <a:gd name="T20" fmla="*/ 27 w 152"/>
                <a:gd name="T21" fmla="*/ 121 h 267"/>
                <a:gd name="T22" fmla="*/ 19 w 152"/>
                <a:gd name="T23" fmla="*/ 108 h 267"/>
                <a:gd name="T24" fmla="*/ 10 w 152"/>
                <a:gd name="T25" fmla="*/ 93 h 267"/>
                <a:gd name="T26" fmla="*/ 2 w 152"/>
                <a:gd name="T27" fmla="*/ 73 h 267"/>
                <a:gd name="T28" fmla="*/ 0 w 152"/>
                <a:gd name="T29" fmla="*/ 54 h 267"/>
                <a:gd name="T30" fmla="*/ 2 w 152"/>
                <a:gd name="T31" fmla="*/ 38 h 267"/>
                <a:gd name="T32" fmla="*/ 8 w 152"/>
                <a:gd name="T33" fmla="*/ 25 h 267"/>
                <a:gd name="T34" fmla="*/ 8 w 152"/>
                <a:gd name="T35" fmla="*/ 24 h 267"/>
                <a:gd name="T36" fmla="*/ 12 w 152"/>
                <a:gd name="T37" fmla="*/ 17 h 267"/>
                <a:gd name="T38" fmla="*/ 19 w 152"/>
                <a:gd name="T39" fmla="*/ 12 h 267"/>
                <a:gd name="T40" fmla="*/ 24 w 152"/>
                <a:gd name="T41" fmla="*/ 7 h 267"/>
                <a:gd name="T42" fmla="*/ 29 w 152"/>
                <a:gd name="T43" fmla="*/ 5 h 267"/>
                <a:gd name="T44" fmla="*/ 44 w 152"/>
                <a:gd name="T45" fmla="*/ 0 h 267"/>
                <a:gd name="T46" fmla="*/ 56 w 152"/>
                <a:gd name="T47" fmla="*/ 0 h 267"/>
                <a:gd name="T48" fmla="*/ 66 w 152"/>
                <a:gd name="T49" fmla="*/ 2 h 267"/>
                <a:gd name="T50" fmla="*/ 75 w 152"/>
                <a:gd name="T51" fmla="*/ 6 h 267"/>
                <a:gd name="T52" fmla="*/ 83 w 152"/>
                <a:gd name="T53" fmla="*/ 12 h 267"/>
                <a:gd name="T54" fmla="*/ 88 w 152"/>
                <a:gd name="T55" fmla="*/ 20 h 267"/>
                <a:gd name="T56" fmla="*/ 93 w 152"/>
                <a:gd name="T57" fmla="*/ 28 h 267"/>
                <a:gd name="T58" fmla="*/ 98 w 152"/>
                <a:gd name="T59" fmla="*/ 34 h 267"/>
                <a:gd name="T60" fmla="*/ 104 w 152"/>
                <a:gd name="T61" fmla="*/ 49 h 267"/>
                <a:gd name="T62" fmla="*/ 109 w 152"/>
                <a:gd name="T63" fmla="*/ 73 h 267"/>
                <a:gd name="T64" fmla="*/ 113 w 152"/>
                <a:gd name="T65" fmla="*/ 102 h 267"/>
                <a:gd name="T66" fmla="*/ 114 w 152"/>
                <a:gd name="T67" fmla="*/ 131 h 267"/>
                <a:gd name="T68" fmla="*/ 118 w 152"/>
                <a:gd name="T69" fmla="*/ 157 h 267"/>
                <a:gd name="T70" fmla="*/ 127 w 152"/>
                <a:gd name="T71" fmla="*/ 180 h 267"/>
                <a:gd name="T72" fmla="*/ 137 w 152"/>
                <a:gd name="T73" fmla="*/ 198 h 267"/>
                <a:gd name="T74" fmla="*/ 146 w 152"/>
                <a:gd name="T75" fmla="*/ 212 h 267"/>
                <a:gd name="T76" fmla="*/ 151 w 152"/>
                <a:gd name="T77" fmla="*/ 224 h 267"/>
                <a:gd name="T78" fmla="*/ 152 w 152"/>
                <a:gd name="T79" fmla="*/ 241 h 267"/>
                <a:gd name="T80" fmla="*/ 146 w 152"/>
                <a:gd name="T81" fmla="*/ 254 h 267"/>
                <a:gd name="T82" fmla="*/ 132 w 152"/>
                <a:gd name="T83" fmla="*/ 264 h 267"/>
                <a:gd name="T84" fmla="*/ 131 w 152"/>
                <a:gd name="T85" fmla="*/ 266 h 267"/>
                <a:gd name="T86" fmla="*/ 128 w 152"/>
                <a:gd name="T87" fmla="*/ 266 h 267"/>
                <a:gd name="T88" fmla="*/ 127 w 152"/>
                <a:gd name="T89" fmla="*/ 266 h 267"/>
                <a:gd name="T90" fmla="*/ 124 w 152"/>
                <a:gd name="T91" fmla="*/ 266 h 267"/>
                <a:gd name="T92" fmla="*/ 124 w 152"/>
                <a:gd name="T93" fmla="*/ 266 h 267"/>
                <a:gd name="T94" fmla="*/ 117 w 152"/>
                <a:gd name="T95" fmla="*/ 267 h 267"/>
                <a:gd name="T96" fmla="*/ 109 w 152"/>
                <a:gd name="T97" fmla="*/ 266 h 267"/>
                <a:gd name="T98" fmla="*/ 103 w 152"/>
                <a:gd name="T99" fmla="*/ 263 h 267"/>
                <a:gd name="T100" fmla="*/ 98 w 152"/>
                <a:gd name="T101" fmla="*/ 259 h 267"/>
                <a:gd name="T102" fmla="*/ 94 w 152"/>
                <a:gd name="T103" fmla="*/ 256 h 267"/>
                <a:gd name="T104" fmla="*/ 90 w 152"/>
                <a:gd name="T105" fmla="*/ 249 h 267"/>
                <a:gd name="T106" fmla="*/ 87 w 152"/>
                <a:gd name="T107" fmla="*/ 243 h 267"/>
                <a:gd name="T108" fmla="*/ 84 w 152"/>
                <a:gd name="T109" fmla="*/ 235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2" h="267">
                  <a:moveTo>
                    <a:pt x="84" y="235"/>
                  </a:moveTo>
                  <a:lnTo>
                    <a:pt x="78" y="219"/>
                  </a:lnTo>
                  <a:lnTo>
                    <a:pt x="70" y="200"/>
                  </a:lnTo>
                  <a:lnTo>
                    <a:pt x="61" y="183"/>
                  </a:lnTo>
                  <a:lnTo>
                    <a:pt x="55" y="169"/>
                  </a:lnTo>
                  <a:lnTo>
                    <a:pt x="53" y="162"/>
                  </a:lnTo>
                  <a:lnTo>
                    <a:pt x="50" y="156"/>
                  </a:lnTo>
                  <a:lnTo>
                    <a:pt x="45" y="150"/>
                  </a:lnTo>
                  <a:lnTo>
                    <a:pt x="40" y="142"/>
                  </a:lnTo>
                  <a:lnTo>
                    <a:pt x="34" y="132"/>
                  </a:lnTo>
                  <a:lnTo>
                    <a:pt x="27" y="121"/>
                  </a:lnTo>
                  <a:lnTo>
                    <a:pt x="19" y="108"/>
                  </a:lnTo>
                  <a:lnTo>
                    <a:pt x="10" y="93"/>
                  </a:lnTo>
                  <a:lnTo>
                    <a:pt x="2" y="73"/>
                  </a:lnTo>
                  <a:lnTo>
                    <a:pt x="0" y="54"/>
                  </a:lnTo>
                  <a:lnTo>
                    <a:pt x="2" y="38"/>
                  </a:lnTo>
                  <a:lnTo>
                    <a:pt x="8" y="25"/>
                  </a:lnTo>
                  <a:lnTo>
                    <a:pt x="8" y="24"/>
                  </a:lnTo>
                  <a:lnTo>
                    <a:pt x="12" y="17"/>
                  </a:lnTo>
                  <a:lnTo>
                    <a:pt x="19" y="12"/>
                  </a:lnTo>
                  <a:lnTo>
                    <a:pt x="24" y="7"/>
                  </a:lnTo>
                  <a:lnTo>
                    <a:pt x="29" y="5"/>
                  </a:lnTo>
                  <a:lnTo>
                    <a:pt x="44" y="0"/>
                  </a:lnTo>
                  <a:lnTo>
                    <a:pt x="56" y="0"/>
                  </a:lnTo>
                  <a:lnTo>
                    <a:pt x="66" y="2"/>
                  </a:lnTo>
                  <a:lnTo>
                    <a:pt x="75" y="6"/>
                  </a:lnTo>
                  <a:lnTo>
                    <a:pt x="83" y="12"/>
                  </a:lnTo>
                  <a:lnTo>
                    <a:pt x="88" y="20"/>
                  </a:lnTo>
                  <a:lnTo>
                    <a:pt x="93" y="28"/>
                  </a:lnTo>
                  <a:lnTo>
                    <a:pt x="98" y="34"/>
                  </a:lnTo>
                  <a:lnTo>
                    <a:pt x="104" y="49"/>
                  </a:lnTo>
                  <a:lnTo>
                    <a:pt x="109" y="73"/>
                  </a:lnTo>
                  <a:lnTo>
                    <a:pt x="113" y="102"/>
                  </a:lnTo>
                  <a:lnTo>
                    <a:pt x="114" y="131"/>
                  </a:lnTo>
                  <a:lnTo>
                    <a:pt x="118" y="157"/>
                  </a:lnTo>
                  <a:lnTo>
                    <a:pt x="127" y="180"/>
                  </a:lnTo>
                  <a:lnTo>
                    <a:pt x="137" y="198"/>
                  </a:lnTo>
                  <a:lnTo>
                    <a:pt x="146" y="212"/>
                  </a:lnTo>
                  <a:lnTo>
                    <a:pt x="151" y="224"/>
                  </a:lnTo>
                  <a:lnTo>
                    <a:pt x="152" y="241"/>
                  </a:lnTo>
                  <a:lnTo>
                    <a:pt x="146" y="254"/>
                  </a:lnTo>
                  <a:lnTo>
                    <a:pt x="132" y="264"/>
                  </a:lnTo>
                  <a:lnTo>
                    <a:pt x="131" y="266"/>
                  </a:lnTo>
                  <a:lnTo>
                    <a:pt x="128" y="266"/>
                  </a:lnTo>
                  <a:lnTo>
                    <a:pt x="127" y="266"/>
                  </a:lnTo>
                  <a:lnTo>
                    <a:pt x="124" y="266"/>
                  </a:lnTo>
                  <a:lnTo>
                    <a:pt x="124" y="266"/>
                  </a:lnTo>
                  <a:lnTo>
                    <a:pt x="117" y="267"/>
                  </a:lnTo>
                  <a:lnTo>
                    <a:pt x="109" y="266"/>
                  </a:lnTo>
                  <a:lnTo>
                    <a:pt x="103" y="263"/>
                  </a:lnTo>
                  <a:lnTo>
                    <a:pt x="98" y="259"/>
                  </a:lnTo>
                  <a:lnTo>
                    <a:pt x="94" y="256"/>
                  </a:lnTo>
                  <a:lnTo>
                    <a:pt x="90" y="249"/>
                  </a:lnTo>
                  <a:lnTo>
                    <a:pt x="87" y="243"/>
                  </a:lnTo>
                  <a:lnTo>
                    <a:pt x="84" y="235"/>
                  </a:lnTo>
                  <a:close/>
                </a:path>
              </a:pathLst>
            </a:custGeom>
            <a:solidFill>
              <a:srgbClr val="540054">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827" name="Freeform 307">
              <a:extLst>
                <a:ext uri="{FF2B5EF4-FFF2-40B4-BE49-F238E27FC236}">
                  <a16:creationId xmlns:a16="http://schemas.microsoft.com/office/drawing/2014/main" id="{7E379089-A5EC-4599-85DD-001EBADE1DDE}"/>
                </a:ext>
              </a:extLst>
            </p:cNvPr>
            <p:cNvSpPr>
              <a:spLocks/>
            </p:cNvSpPr>
            <p:nvPr/>
          </p:nvSpPr>
          <p:spPr bwMode="auto">
            <a:xfrm>
              <a:off x="818" y="3918"/>
              <a:ext cx="25" cy="14"/>
            </a:xfrm>
            <a:custGeom>
              <a:avLst/>
              <a:gdLst>
                <a:gd name="T0" fmla="*/ 1 w 75"/>
                <a:gd name="T1" fmla="*/ 37 h 42"/>
                <a:gd name="T2" fmla="*/ 0 w 75"/>
                <a:gd name="T3" fmla="*/ 33 h 42"/>
                <a:gd name="T4" fmla="*/ 0 w 75"/>
                <a:gd name="T5" fmla="*/ 28 h 42"/>
                <a:gd name="T6" fmla="*/ 2 w 75"/>
                <a:gd name="T7" fmla="*/ 23 h 42"/>
                <a:gd name="T8" fmla="*/ 6 w 75"/>
                <a:gd name="T9" fmla="*/ 18 h 42"/>
                <a:gd name="T10" fmla="*/ 11 w 75"/>
                <a:gd name="T11" fmla="*/ 13 h 42"/>
                <a:gd name="T12" fmla="*/ 19 w 75"/>
                <a:gd name="T13" fmla="*/ 8 h 42"/>
                <a:gd name="T14" fmla="*/ 29 w 75"/>
                <a:gd name="T15" fmla="*/ 4 h 42"/>
                <a:gd name="T16" fmla="*/ 39 w 75"/>
                <a:gd name="T17" fmla="*/ 1 h 42"/>
                <a:gd name="T18" fmla="*/ 50 w 75"/>
                <a:gd name="T19" fmla="*/ 0 h 42"/>
                <a:gd name="T20" fmla="*/ 59 w 75"/>
                <a:gd name="T21" fmla="*/ 0 h 42"/>
                <a:gd name="T22" fmla="*/ 67 w 75"/>
                <a:gd name="T23" fmla="*/ 1 h 42"/>
                <a:gd name="T24" fmla="*/ 70 w 75"/>
                <a:gd name="T25" fmla="*/ 4 h 42"/>
                <a:gd name="T26" fmla="*/ 74 w 75"/>
                <a:gd name="T27" fmla="*/ 6 h 42"/>
                <a:gd name="T28" fmla="*/ 75 w 75"/>
                <a:gd name="T29" fmla="*/ 10 h 42"/>
                <a:gd name="T30" fmla="*/ 75 w 75"/>
                <a:gd name="T31" fmla="*/ 14 h 42"/>
                <a:gd name="T32" fmla="*/ 74 w 75"/>
                <a:gd name="T33" fmla="*/ 18 h 42"/>
                <a:gd name="T34" fmla="*/ 70 w 75"/>
                <a:gd name="T35" fmla="*/ 25 h 42"/>
                <a:gd name="T36" fmla="*/ 68 w 75"/>
                <a:gd name="T37" fmla="*/ 28 h 42"/>
                <a:gd name="T38" fmla="*/ 63 w 75"/>
                <a:gd name="T39" fmla="*/ 29 h 42"/>
                <a:gd name="T40" fmla="*/ 55 w 75"/>
                <a:gd name="T41" fmla="*/ 28 h 42"/>
                <a:gd name="T42" fmla="*/ 46 w 75"/>
                <a:gd name="T43" fmla="*/ 28 h 42"/>
                <a:gd name="T44" fmla="*/ 38 w 75"/>
                <a:gd name="T45" fmla="*/ 29 h 42"/>
                <a:gd name="T46" fmla="*/ 30 w 75"/>
                <a:gd name="T47" fmla="*/ 30 h 42"/>
                <a:gd name="T48" fmla="*/ 25 w 75"/>
                <a:gd name="T49" fmla="*/ 34 h 42"/>
                <a:gd name="T50" fmla="*/ 21 w 75"/>
                <a:gd name="T51" fmla="*/ 38 h 42"/>
                <a:gd name="T52" fmla="*/ 15 w 75"/>
                <a:gd name="T53" fmla="*/ 42 h 42"/>
                <a:gd name="T54" fmla="*/ 9 w 75"/>
                <a:gd name="T55" fmla="*/ 42 h 42"/>
                <a:gd name="T56" fmla="*/ 1 w 75"/>
                <a:gd name="T57"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5" h="42">
                  <a:moveTo>
                    <a:pt x="1" y="37"/>
                  </a:moveTo>
                  <a:lnTo>
                    <a:pt x="0" y="33"/>
                  </a:lnTo>
                  <a:lnTo>
                    <a:pt x="0" y="28"/>
                  </a:lnTo>
                  <a:lnTo>
                    <a:pt x="2" y="23"/>
                  </a:lnTo>
                  <a:lnTo>
                    <a:pt x="6" y="18"/>
                  </a:lnTo>
                  <a:lnTo>
                    <a:pt x="11" y="13"/>
                  </a:lnTo>
                  <a:lnTo>
                    <a:pt x="19" y="8"/>
                  </a:lnTo>
                  <a:lnTo>
                    <a:pt x="29" y="4"/>
                  </a:lnTo>
                  <a:lnTo>
                    <a:pt x="39" y="1"/>
                  </a:lnTo>
                  <a:lnTo>
                    <a:pt x="50" y="0"/>
                  </a:lnTo>
                  <a:lnTo>
                    <a:pt x="59" y="0"/>
                  </a:lnTo>
                  <a:lnTo>
                    <a:pt x="67" y="1"/>
                  </a:lnTo>
                  <a:lnTo>
                    <a:pt x="70" y="4"/>
                  </a:lnTo>
                  <a:lnTo>
                    <a:pt x="74" y="6"/>
                  </a:lnTo>
                  <a:lnTo>
                    <a:pt x="75" y="10"/>
                  </a:lnTo>
                  <a:lnTo>
                    <a:pt x="75" y="14"/>
                  </a:lnTo>
                  <a:lnTo>
                    <a:pt x="74" y="18"/>
                  </a:lnTo>
                  <a:lnTo>
                    <a:pt x="70" y="25"/>
                  </a:lnTo>
                  <a:lnTo>
                    <a:pt x="68" y="28"/>
                  </a:lnTo>
                  <a:lnTo>
                    <a:pt x="63" y="29"/>
                  </a:lnTo>
                  <a:lnTo>
                    <a:pt x="55" y="28"/>
                  </a:lnTo>
                  <a:lnTo>
                    <a:pt x="46" y="28"/>
                  </a:lnTo>
                  <a:lnTo>
                    <a:pt x="38" y="29"/>
                  </a:lnTo>
                  <a:lnTo>
                    <a:pt x="30" y="30"/>
                  </a:lnTo>
                  <a:lnTo>
                    <a:pt x="25" y="34"/>
                  </a:lnTo>
                  <a:lnTo>
                    <a:pt x="21" y="38"/>
                  </a:lnTo>
                  <a:lnTo>
                    <a:pt x="15" y="42"/>
                  </a:lnTo>
                  <a:lnTo>
                    <a:pt x="9" y="42"/>
                  </a:lnTo>
                  <a:lnTo>
                    <a:pt x="1" y="37"/>
                  </a:lnTo>
                  <a:close/>
                </a:path>
              </a:pathLst>
            </a:custGeom>
            <a:solidFill>
              <a:srgbClr val="540054">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828" name="Freeform 308">
              <a:extLst>
                <a:ext uri="{FF2B5EF4-FFF2-40B4-BE49-F238E27FC236}">
                  <a16:creationId xmlns:a16="http://schemas.microsoft.com/office/drawing/2014/main" id="{46E12CC5-470F-45F6-94A3-59C8B2988CDA}"/>
                </a:ext>
              </a:extLst>
            </p:cNvPr>
            <p:cNvSpPr>
              <a:spLocks/>
            </p:cNvSpPr>
            <p:nvPr/>
          </p:nvSpPr>
          <p:spPr bwMode="auto">
            <a:xfrm>
              <a:off x="819" y="3936"/>
              <a:ext cx="24" cy="16"/>
            </a:xfrm>
            <a:custGeom>
              <a:avLst/>
              <a:gdLst>
                <a:gd name="T0" fmla="*/ 74 w 74"/>
                <a:gd name="T1" fmla="*/ 36 h 48"/>
                <a:gd name="T2" fmla="*/ 72 w 74"/>
                <a:gd name="T3" fmla="*/ 27 h 48"/>
                <a:gd name="T4" fmla="*/ 67 w 74"/>
                <a:gd name="T5" fmla="*/ 23 h 48"/>
                <a:gd name="T6" fmla="*/ 59 w 74"/>
                <a:gd name="T7" fmla="*/ 22 h 48"/>
                <a:gd name="T8" fmla="*/ 54 w 74"/>
                <a:gd name="T9" fmla="*/ 23 h 48"/>
                <a:gd name="T10" fmla="*/ 49 w 74"/>
                <a:gd name="T11" fmla="*/ 23 h 48"/>
                <a:gd name="T12" fmla="*/ 42 w 74"/>
                <a:gd name="T13" fmla="*/ 19 h 48"/>
                <a:gd name="T14" fmla="*/ 34 w 74"/>
                <a:gd name="T15" fmla="*/ 14 h 48"/>
                <a:gd name="T16" fmla="*/ 26 w 74"/>
                <a:gd name="T17" fmla="*/ 8 h 48"/>
                <a:gd name="T18" fmla="*/ 21 w 74"/>
                <a:gd name="T19" fmla="*/ 3 h 48"/>
                <a:gd name="T20" fmla="*/ 18 w 74"/>
                <a:gd name="T21" fmla="*/ 0 h 48"/>
                <a:gd name="T22" fmla="*/ 13 w 74"/>
                <a:gd name="T23" fmla="*/ 0 h 48"/>
                <a:gd name="T24" fmla="*/ 6 w 74"/>
                <a:gd name="T25" fmla="*/ 4 h 48"/>
                <a:gd name="T26" fmla="*/ 1 w 74"/>
                <a:gd name="T27" fmla="*/ 9 h 48"/>
                <a:gd name="T28" fmla="*/ 0 w 74"/>
                <a:gd name="T29" fmla="*/ 17 h 48"/>
                <a:gd name="T30" fmla="*/ 6 w 74"/>
                <a:gd name="T31" fmla="*/ 27 h 48"/>
                <a:gd name="T32" fmla="*/ 23 w 74"/>
                <a:gd name="T33" fmla="*/ 38 h 48"/>
                <a:gd name="T34" fmla="*/ 32 w 74"/>
                <a:gd name="T35" fmla="*/ 43 h 48"/>
                <a:gd name="T36" fmla="*/ 39 w 74"/>
                <a:gd name="T37" fmla="*/ 46 h 48"/>
                <a:gd name="T38" fmla="*/ 48 w 74"/>
                <a:gd name="T39" fmla="*/ 47 h 48"/>
                <a:gd name="T40" fmla="*/ 54 w 74"/>
                <a:gd name="T41" fmla="*/ 48 h 48"/>
                <a:gd name="T42" fmla="*/ 61 w 74"/>
                <a:gd name="T43" fmla="*/ 47 h 48"/>
                <a:gd name="T44" fmla="*/ 67 w 74"/>
                <a:gd name="T45" fmla="*/ 46 h 48"/>
                <a:gd name="T46" fmla="*/ 71 w 74"/>
                <a:gd name="T47" fmla="*/ 43 h 48"/>
                <a:gd name="T48" fmla="*/ 73 w 74"/>
                <a:gd name="T49" fmla="*/ 41 h 48"/>
                <a:gd name="T50" fmla="*/ 74 w 74"/>
                <a:gd name="T51"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48">
                  <a:moveTo>
                    <a:pt x="74" y="36"/>
                  </a:moveTo>
                  <a:lnTo>
                    <a:pt x="72" y="27"/>
                  </a:lnTo>
                  <a:lnTo>
                    <a:pt x="67" y="23"/>
                  </a:lnTo>
                  <a:lnTo>
                    <a:pt x="59" y="22"/>
                  </a:lnTo>
                  <a:lnTo>
                    <a:pt x="54" y="23"/>
                  </a:lnTo>
                  <a:lnTo>
                    <a:pt x="49" y="23"/>
                  </a:lnTo>
                  <a:lnTo>
                    <a:pt x="42" y="19"/>
                  </a:lnTo>
                  <a:lnTo>
                    <a:pt x="34" y="14"/>
                  </a:lnTo>
                  <a:lnTo>
                    <a:pt x="26" y="8"/>
                  </a:lnTo>
                  <a:lnTo>
                    <a:pt x="21" y="3"/>
                  </a:lnTo>
                  <a:lnTo>
                    <a:pt x="18" y="0"/>
                  </a:lnTo>
                  <a:lnTo>
                    <a:pt x="13" y="0"/>
                  </a:lnTo>
                  <a:lnTo>
                    <a:pt x="6" y="4"/>
                  </a:lnTo>
                  <a:lnTo>
                    <a:pt x="1" y="9"/>
                  </a:lnTo>
                  <a:lnTo>
                    <a:pt x="0" y="17"/>
                  </a:lnTo>
                  <a:lnTo>
                    <a:pt x="6" y="27"/>
                  </a:lnTo>
                  <a:lnTo>
                    <a:pt x="23" y="38"/>
                  </a:lnTo>
                  <a:lnTo>
                    <a:pt x="32" y="43"/>
                  </a:lnTo>
                  <a:lnTo>
                    <a:pt x="39" y="46"/>
                  </a:lnTo>
                  <a:lnTo>
                    <a:pt x="48" y="47"/>
                  </a:lnTo>
                  <a:lnTo>
                    <a:pt x="54" y="48"/>
                  </a:lnTo>
                  <a:lnTo>
                    <a:pt x="61" y="47"/>
                  </a:lnTo>
                  <a:lnTo>
                    <a:pt x="67" y="46"/>
                  </a:lnTo>
                  <a:lnTo>
                    <a:pt x="71" y="43"/>
                  </a:lnTo>
                  <a:lnTo>
                    <a:pt x="73" y="41"/>
                  </a:lnTo>
                  <a:lnTo>
                    <a:pt x="74" y="36"/>
                  </a:lnTo>
                  <a:close/>
                </a:path>
              </a:pathLst>
            </a:custGeom>
            <a:solidFill>
              <a:srgbClr val="540054">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829" name="Freeform 309">
              <a:extLst>
                <a:ext uri="{FF2B5EF4-FFF2-40B4-BE49-F238E27FC236}">
                  <a16:creationId xmlns:a16="http://schemas.microsoft.com/office/drawing/2014/main" id="{66397525-FD6D-4F3A-9FC7-3B786E43A3DD}"/>
                </a:ext>
              </a:extLst>
            </p:cNvPr>
            <p:cNvSpPr>
              <a:spLocks/>
            </p:cNvSpPr>
            <p:nvPr/>
          </p:nvSpPr>
          <p:spPr bwMode="auto">
            <a:xfrm>
              <a:off x="841" y="3921"/>
              <a:ext cx="8" cy="10"/>
            </a:xfrm>
            <a:custGeom>
              <a:avLst/>
              <a:gdLst>
                <a:gd name="T0" fmla="*/ 5 w 22"/>
                <a:gd name="T1" fmla="*/ 0 h 28"/>
                <a:gd name="T2" fmla="*/ 6 w 22"/>
                <a:gd name="T3" fmla="*/ 2 h 28"/>
                <a:gd name="T4" fmla="*/ 6 w 22"/>
                <a:gd name="T5" fmla="*/ 4 h 28"/>
                <a:gd name="T6" fmla="*/ 6 w 22"/>
                <a:gd name="T7" fmla="*/ 6 h 28"/>
                <a:gd name="T8" fmla="*/ 5 w 22"/>
                <a:gd name="T9" fmla="*/ 9 h 28"/>
                <a:gd name="T10" fmla="*/ 4 w 22"/>
                <a:gd name="T11" fmla="*/ 11 h 28"/>
                <a:gd name="T12" fmla="*/ 3 w 22"/>
                <a:gd name="T13" fmla="*/ 14 h 28"/>
                <a:gd name="T14" fmla="*/ 1 w 22"/>
                <a:gd name="T15" fmla="*/ 15 h 28"/>
                <a:gd name="T16" fmla="*/ 0 w 22"/>
                <a:gd name="T17" fmla="*/ 16 h 28"/>
                <a:gd name="T18" fmla="*/ 6 w 22"/>
                <a:gd name="T19" fmla="*/ 17 h 28"/>
                <a:gd name="T20" fmla="*/ 13 w 22"/>
                <a:gd name="T21" fmla="*/ 20 h 28"/>
                <a:gd name="T22" fmla="*/ 18 w 22"/>
                <a:gd name="T23" fmla="*/ 24 h 28"/>
                <a:gd name="T24" fmla="*/ 22 w 22"/>
                <a:gd name="T25" fmla="*/ 28 h 28"/>
                <a:gd name="T26" fmla="*/ 22 w 22"/>
                <a:gd name="T27" fmla="*/ 21 h 28"/>
                <a:gd name="T28" fmla="*/ 18 w 22"/>
                <a:gd name="T29" fmla="*/ 12 h 28"/>
                <a:gd name="T30" fmla="*/ 13 w 22"/>
                <a:gd name="T31" fmla="*/ 4 h 28"/>
                <a:gd name="T32" fmla="*/ 5 w 22"/>
                <a:gd name="T3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8">
                  <a:moveTo>
                    <a:pt x="5" y="0"/>
                  </a:moveTo>
                  <a:lnTo>
                    <a:pt x="6" y="2"/>
                  </a:lnTo>
                  <a:lnTo>
                    <a:pt x="6" y="4"/>
                  </a:lnTo>
                  <a:lnTo>
                    <a:pt x="6" y="6"/>
                  </a:lnTo>
                  <a:lnTo>
                    <a:pt x="5" y="9"/>
                  </a:lnTo>
                  <a:lnTo>
                    <a:pt x="4" y="11"/>
                  </a:lnTo>
                  <a:lnTo>
                    <a:pt x="3" y="14"/>
                  </a:lnTo>
                  <a:lnTo>
                    <a:pt x="1" y="15"/>
                  </a:lnTo>
                  <a:lnTo>
                    <a:pt x="0" y="16"/>
                  </a:lnTo>
                  <a:lnTo>
                    <a:pt x="6" y="17"/>
                  </a:lnTo>
                  <a:lnTo>
                    <a:pt x="13" y="20"/>
                  </a:lnTo>
                  <a:lnTo>
                    <a:pt x="18" y="24"/>
                  </a:lnTo>
                  <a:lnTo>
                    <a:pt x="22" y="28"/>
                  </a:lnTo>
                  <a:lnTo>
                    <a:pt x="22" y="21"/>
                  </a:lnTo>
                  <a:lnTo>
                    <a:pt x="18" y="12"/>
                  </a:lnTo>
                  <a:lnTo>
                    <a:pt x="13" y="4"/>
                  </a:lnTo>
                  <a:lnTo>
                    <a:pt x="5" y="0"/>
                  </a:lnTo>
                  <a:close/>
                </a:path>
              </a:pathLst>
            </a:custGeom>
            <a:solidFill>
              <a:srgbClr val="540054">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830" name="Freeform 310">
              <a:extLst>
                <a:ext uri="{FF2B5EF4-FFF2-40B4-BE49-F238E27FC236}">
                  <a16:creationId xmlns:a16="http://schemas.microsoft.com/office/drawing/2014/main" id="{36FAE99E-A0F8-417C-8794-A3D847B406C4}"/>
                </a:ext>
              </a:extLst>
            </p:cNvPr>
            <p:cNvSpPr>
              <a:spLocks/>
            </p:cNvSpPr>
            <p:nvPr/>
          </p:nvSpPr>
          <p:spPr bwMode="auto">
            <a:xfrm>
              <a:off x="842" y="3944"/>
              <a:ext cx="7" cy="7"/>
            </a:xfrm>
            <a:custGeom>
              <a:avLst/>
              <a:gdLst>
                <a:gd name="T0" fmla="*/ 2 w 21"/>
                <a:gd name="T1" fmla="*/ 20 h 20"/>
                <a:gd name="T2" fmla="*/ 3 w 21"/>
                <a:gd name="T3" fmla="*/ 18 h 20"/>
                <a:gd name="T4" fmla="*/ 4 w 21"/>
                <a:gd name="T5" fmla="*/ 16 h 20"/>
                <a:gd name="T6" fmla="*/ 5 w 21"/>
                <a:gd name="T7" fmla="*/ 14 h 20"/>
                <a:gd name="T8" fmla="*/ 5 w 21"/>
                <a:gd name="T9" fmla="*/ 13 h 20"/>
                <a:gd name="T10" fmla="*/ 5 w 21"/>
                <a:gd name="T11" fmla="*/ 9 h 20"/>
                <a:gd name="T12" fmla="*/ 4 w 21"/>
                <a:gd name="T13" fmla="*/ 6 h 20"/>
                <a:gd name="T14" fmla="*/ 2 w 21"/>
                <a:gd name="T15" fmla="*/ 4 h 20"/>
                <a:gd name="T16" fmla="*/ 0 w 21"/>
                <a:gd name="T17" fmla="*/ 1 h 20"/>
                <a:gd name="T18" fmla="*/ 5 w 21"/>
                <a:gd name="T19" fmla="*/ 1 h 20"/>
                <a:gd name="T20" fmla="*/ 12 w 21"/>
                <a:gd name="T21" fmla="*/ 1 h 20"/>
                <a:gd name="T22" fmla="*/ 17 w 21"/>
                <a:gd name="T23" fmla="*/ 1 h 20"/>
                <a:gd name="T24" fmla="*/ 21 w 21"/>
                <a:gd name="T25" fmla="*/ 0 h 20"/>
                <a:gd name="T26" fmla="*/ 19 w 21"/>
                <a:gd name="T27" fmla="*/ 6 h 20"/>
                <a:gd name="T28" fmla="*/ 15 w 21"/>
                <a:gd name="T29" fmla="*/ 13 h 20"/>
                <a:gd name="T30" fmla="*/ 9 w 21"/>
                <a:gd name="T31" fmla="*/ 18 h 20"/>
                <a:gd name="T32" fmla="*/ 2 w 21"/>
                <a:gd name="T3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0">
                  <a:moveTo>
                    <a:pt x="2" y="20"/>
                  </a:moveTo>
                  <a:lnTo>
                    <a:pt x="3" y="18"/>
                  </a:lnTo>
                  <a:lnTo>
                    <a:pt x="4" y="16"/>
                  </a:lnTo>
                  <a:lnTo>
                    <a:pt x="5" y="14"/>
                  </a:lnTo>
                  <a:lnTo>
                    <a:pt x="5" y="13"/>
                  </a:lnTo>
                  <a:lnTo>
                    <a:pt x="5" y="9"/>
                  </a:lnTo>
                  <a:lnTo>
                    <a:pt x="4" y="6"/>
                  </a:lnTo>
                  <a:lnTo>
                    <a:pt x="2" y="4"/>
                  </a:lnTo>
                  <a:lnTo>
                    <a:pt x="0" y="1"/>
                  </a:lnTo>
                  <a:lnTo>
                    <a:pt x="5" y="1"/>
                  </a:lnTo>
                  <a:lnTo>
                    <a:pt x="12" y="1"/>
                  </a:lnTo>
                  <a:lnTo>
                    <a:pt x="17" y="1"/>
                  </a:lnTo>
                  <a:lnTo>
                    <a:pt x="21" y="0"/>
                  </a:lnTo>
                  <a:lnTo>
                    <a:pt x="19" y="6"/>
                  </a:lnTo>
                  <a:lnTo>
                    <a:pt x="15" y="13"/>
                  </a:lnTo>
                  <a:lnTo>
                    <a:pt x="9" y="18"/>
                  </a:lnTo>
                  <a:lnTo>
                    <a:pt x="2" y="20"/>
                  </a:lnTo>
                  <a:close/>
                </a:path>
              </a:pathLst>
            </a:custGeom>
            <a:solidFill>
              <a:srgbClr val="540054">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831" name="Freeform 311">
              <a:extLst>
                <a:ext uri="{FF2B5EF4-FFF2-40B4-BE49-F238E27FC236}">
                  <a16:creationId xmlns:a16="http://schemas.microsoft.com/office/drawing/2014/main" id="{35E5F28D-24A2-456C-826D-DA848EFAE210}"/>
                </a:ext>
              </a:extLst>
            </p:cNvPr>
            <p:cNvSpPr>
              <a:spLocks/>
            </p:cNvSpPr>
            <p:nvPr/>
          </p:nvSpPr>
          <p:spPr bwMode="auto">
            <a:xfrm>
              <a:off x="765" y="3920"/>
              <a:ext cx="60" cy="21"/>
            </a:xfrm>
            <a:custGeom>
              <a:avLst/>
              <a:gdLst>
                <a:gd name="T0" fmla="*/ 4 w 181"/>
                <a:gd name="T1" fmla="*/ 15 h 63"/>
                <a:gd name="T2" fmla="*/ 2 w 181"/>
                <a:gd name="T3" fmla="*/ 19 h 63"/>
                <a:gd name="T4" fmla="*/ 0 w 181"/>
                <a:gd name="T5" fmla="*/ 24 h 63"/>
                <a:gd name="T6" fmla="*/ 0 w 181"/>
                <a:gd name="T7" fmla="*/ 31 h 63"/>
                <a:gd name="T8" fmla="*/ 3 w 181"/>
                <a:gd name="T9" fmla="*/ 37 h 63"/>
                <a:gd name="T10" fmla="*/ 8 w 181"/>
                <a:gd name="T11" fmla="*/ 44 h 63"/>
                <a:gd name="T12" fmla="*/ 17 w 181"/>
                <a:gd name="T13" fmla="*/ 51 h 63"/>
                <a:gd name="T14" fmla="*/ 31 w 181"/>
                <a:gd name="T15" fmla="*/ 56 h 63"/>
                <a:gd name="T16" fmla="*/ 48 w 181"/>
                <a:gd name="T17" fmla="*/ 60 h 63"/>
                <a:gd name="T18" fmla="*/ 67 w 181"/>
                <a:gd name="T19" fmla="*/ 62 h 63"/>
                <a:gd name="T20" fmla="*/ 84 w 181"/>
                <a:gd name="T21" fmla="*/ 63 h 63"/>
                <a:gd name="T22" fmla="*/ 98 w 181"/>
                <a:gd name="T23" fmla="*/ 62 h 63"/>
                <a:gd name="T24" fmla="*/ 109 w 181"/>
                <a:gd name="T25" fmla="*/ 61 h 63"/>
                <a:gd name="T26" fmla="*/ 120 w 181"/>
                <a:gd name="T27" fmla="*/ 61 h 63"/>
                <a:gd name="T28" fmla="*/ 130 w 181"/>
                <a:gd name="T29" fmla="*/ 60 h 63"/>
                <a:gd name="T30" fmla="*/ 143 w 181"/>
                <a:gd name="T31" fmla="*/ 58 h 63"/>
                <a:gd name="T32" fmla="*/ 157 w 181"/>
                <a:gd name="T33" fmla="*/ 60 h 63"/>
                <a:gd name="T34" fmla="*/ 168 w 181"/>
                <a:gd name="T35" fmla="*/ 58 h 63"/>
                <a:gd name="T36" fmla="*/ 176 w 181"/>
                <a:gd name="T37" fmla="*/ 52 h 63"/>
                <a:gd name="T38" fmla="*/ 180 w 181"/>
                <a:gd name="T39" fmla="*/ 44 h 63"/>
                <a:gd name="T40" fmla="*/ 181 w 181"/>
                <a:gd name="T41" fmla="*/ 38 h 63"/>
                <a:gd name="T42" fmla="*/ 180 w 181"/>
                <a:gd name="T43" fmla="*/ 28 h 63"/>
                <a:gd name="T44" fmla="*/ 176 w 181"/>
                <a:gd name="T45" fmla="*/ 20 h 63"/>
                <a:gd name="T46" fmla="*/ 170 w 181"/>
                <a:gd name="T47" fmla="*/ 14 h 63"/>
                <a:gd name="T48" fmla="*/ 159 w 181"/>
                <a:gd name="T49" fmla="*/ 14 h 63"/>
                <a:gd name="T50" fmla="*/ 149 w 181"/>
                <a:gd name="T51" fmla="*/ 17 h 63"/>
                <a:gd name="T52" fmla="*/ 138 w 181"/>
                <a:gd name="T53" fmla="*/ 18 h 63"/>
                <a:gd name="T54" fmla="*/ 125 w 181"/>
                <a:gd name="T55" fmla="*/ 18 h 63"/>
                <a:gd name="T56" fmla="*/ 113 w 181"/>
                <a:gd name="T57" fmla="*/ 17 h 63"/>
                <a:gd name="T58" fmla="*/ 100 w 181"/>
                <a:gd name="T59" fmla="*/ 15 h 63"/>
                <a:gd name="T60" fmla="*/ 88 w 181"/>
                <a:gd name="T61" fmla="*/ 14 h 63"/>
                <a:gd name="T62" fmla="*/ 75 w 181"/>
                <a:gd name="T63" fmla="*/ 12 h 63"/>
                <a:gd name="T64" fmla="*/ 64 w 181"/>
                <a:gd name="T65" fmla="*/ 9 h 63"/>
                <a:gd name="T66" fmla="*/ 53 w 181"/>
                <a:gd name="T67" fmla="*/ 7 h 63"/>
                <a:gd name="T68" fmla="*/ 43 w 181"/>
                <a:gd name="T69" fmla="*/ 4 h 63"/>
                <a:gd name="T70" fmla="*/ 36 w 181"/>
                <a:gd name="T71" fmla="*/ 2 h 63"/>
                <a:gd name="T72" fmla="*/ 28 w 181"/>
                <a:gd name="T73" fmla="*/ 0 h 63"/>
                <a:gd name="T74" fmla="*/ 22 w 181"/>
                <a:gd name="T75" fmla="*/ 0 h 63"/>
                <a:gd name="T76" fmla="*/ 16 w 181"/>
                <a:gd name="T77" fmla="*/ 3 h 63"/>
                <a:gd name="T78" fmla="*/ 11 w 181"/>
                <a:gd name="T79" fmla="*/ 8 h 63"/>
                <a:gd name="T80" fmla="*/ 4 w 181"/>
                <a:gd name="T81" fmla="*/ 1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1" h="63">
                  <a:moveTo>
                    <a:pt x="4" y="15"/>
                  </a:moveTo>
                  <a:lnTo>
                    <a:pt x="2" y="19"/>
                  </a:lnTo>
                  <a:lnTo>
                    <a:pt x="0" y="24"/>
                  </a:lnTo>
                  <a:lnTo>
                    <a:pt x="0" y="31"/>
                  </a:lnTo>
                  <a:lnTo>
                    <a:pt x="3" y="37"/>
                  </a:lnTo>
                  <a:lnTo>
                    <a:pt x="8" y="44"/>
                  </a:lnTo>
                  <a:lnTo>
                    <a:pt x="17" y="51"/>
                  </a:lnTo>
                  <a:lnTo>
                    <a:pt x="31" y="56"/>
                  </a:lnTo>
                  <a:lnTo>
                    <a:pt x="48" y="60"/>
                  </a:lnTo>
                  <a:lnTo>
                    <a:pt x="67" y="62"/>
                  </a:lnTo>
                  <a:lnTo>
                    <a:pt x="84" y="63"/>
                  </a:lnTo>
                  <a:lnTo>
                    <a:pt x="98" y="62"/>
                  </a:lnTo>
                  <a:lnTo>
                    <a:pt x="109" y="61"/>
                  </a:lnTo>
                  <a:lnTo>
                    <a:pt x="120" y="61"/>
                  </a:lnTo>
                  <a:lnTo>
                    <a:pt x="130" y="60"/>
                  </a:lnTo>
                  <a:lnTo>
                    <a:pt x="143" y="58"/>
                  </a:lnTo>
                  <a:lnTo>
                    <a:pt x="157" y="60"/>
                  </a:lnTo>
                  <a:lnTo>
                    <a:pt x="168" y="58"/>
                  </a:lnTo>
                  <a:lnTo>
                    <a:pt x="176" y="52"/>
                  </a:lnTo>
                  <a:lnTo>
                    <a:pt x="180" y="44"/>
                  </a:lnTo>
                  <a:lnTo>
                    <a:pt x="181" y="38"/>
                  </a:lnTo>
                  <a:lnTo>
                    <a:pt x="180" y="28"/>
                  </a:lnTo>
                  <a:lnTo>
                    <a:pt x="176" y="20"/>
                  </a:lnTo>
                  <a:lnTo>
                    <a:pt x="170" y="14"/>
                  </a:lnTo>
                  <a:lnTo>
                    <a:pt x="159" y="14"/>
                  </a:lnTo>
                  <a:lnTo>
                    <a:pt x="149" y="17"/>
                  </a:lnTo>
                  <a:lnTo>
                    <a:pt x="138" y="18"/>
                  </a:lnTo>
                  <a:lnTo>
                    <a:pt x="125" y="18"/>
                  </a:lnTo>
                  <a:lnTo>
                    <a:pt x="113" y="17"/>
                  </a:lnTo>
                  <a:lnTo>
                    <a:pt x="100" y="15"/>
                  </a:lnTo>
                  <a:lnTo>
                    <a:pt x="88" y="14"/>
                  </a:lnTo>
                  <a:lnTo>
                    <a:pt x="75" y="12"/>
                  </a:lnTo>
                  <a:lnTo>
                    <a:pt x="64" y="9"/>
                  </a:lnTo>
                  <a:lnTo>
                    <a:pt x="53" y="7"/>
                  </a:lnTo>
                  <a:lnTo>
                    <a:pt x="43" y="4"/>
                  </a:lnTo>
                  <a:lnTo>
                    <a:pt x="36" y="2"/>
                  </a:lnTo>
                  <a:lnTo>
                    <a:pt x="28" y="0"/>
                  </a:lnTo>
                  <a:lnTo>
                    <a:pt x="22" y="0"/>
                  </a:lnTo>
                  <a:lnTo>
                    <a:pt x="16" y="3"/>
                  </a:lnTo>
                  <a:lnTo>
                    <a:pt x="11" y="8"/>
                  </a:lnTo>
                  <a:lnTo>
                    <a:pt x="4" y="15"/>
                  </a:lnTo>
                  <a:close/>
                </a:path>
              </a:pathLst>
            </a:custGeom>
            <a:solidFill>
              <a:srgbClr val="540054">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7832" name="Rectangle 312">
            <a:extLst>
              <a:ext uri="{FF2B5EF4-FFF2-40B4-BE49-F238E27FC236}">
                <a16:creationId xmlns:a16="http://schemas.microsoft.com/office/drawing/2014/main" id="{7738CCED-996C-4AFF-BEB0-42CCC2EAFD77}"/>
              </a:ext>
            </a:extLst>
          </p:cNvPr>
          <p:cNvSpPr>
            <a:spLocks noGrp="1" noChangeArrowheads="1"/>
          </p:cNvSpPr>
          <p:nvPr>
            <p:ph type="body" idx="1"/>
          </p:nvPr>
        </p:nvSpPr>
        <p:spPr bwMode="auto">
          <a:xfrm>
            <a:off x="1409700" y="1323975"/>
            <a:ext cx="70294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831842799"/>
      </p:ext>
    </p:extLst>
  </p:cSld>
  <p:clrMap bg1="lt1" tx1="dk1" bg2="lt2" tx2="dk2" accent1="accent1" accent2="accent2" accent3="accent3" accent4="accent4" accent5="accent5" accent6="accent6" hlink="hlink" folHlink="folHlink"/>
  <p:sldLayoutIdLst>
    <p:sldLayoutId id="2147484364" r:id="rId1"/>
    <p:sldLayoutId id="2147484365" r:id="rId2"/>
    <p:sldLayoutId id="2147484366" r:id="rId3"/>
    <p:sldLayoutId id="2147484367" r:id="rId4"/>
    <p:sldLayoutId id="2147484368" r:id="rId5"/>
    <p:sldLayoutId id="2147484369" r:id="rId6"/>
    <p:sldLayoutId id="2147484370" r:id="rId7"/>
    <p:sldLayoutId id="2147484371" r:id="rId8"/>
    <p:sldLayoutId id="2147484372" r:id="rId9"/>
    <p:sldLayoutId id="2147484373" r:id="rId10"/>
    <p:sldLayoutId id="2147484374" r:id="rId11"/>
  </p:sldLayoutIdLst>
  <p:hf sldNum="0" hdr="0" dt="0"/>
  <p:txStyles>
    <p:titleStyle>
      <a:lvl1pPr algn="ctr" rtl="0" eaLnBrk="0" fontAlgn="base" hangingPunct="0">
        <a:spcBef>
          <a:spcPct val="0"/>
        </a:spcBef>
        <a:spcAft>
          <a:spcPct val="0"/>
        </a:spcAft>
        <a:defRPr kumimoji="1" sz="3200" b="1" kern="1200">
          <a:solidFill>
            <a:schemeClr val="tx2"/>
          </a:solidFill>
          <a:latin typeface="+mj-lt"/>
          <a:ea typeface="+mj-ea"/>
          <a:cs typeface="+mj-cs"/>
        </a:defRPr>
      </a:lvl1pPr>
      <a:lvl2pPr algn="ctr" rtl="0" eaLnBrk="0" fontAlgn="base" hangingPunct="0">
        <a:spcBef>
          <a:spcPct val="0"/>
        </a:spcBef>
        <a:spcAft>
          <a:spcPct val="0"/>
        </a:spcAft>
        <a:defRPr kumimoji="1" sz="3200" b="1">
          <a:solidFill>
            <a:schemeClr val="tx2"/>
          </a:solidFill>
          <a:latin typeface="Helvetica" panose="020B0604020202020204" pitchFamily="34" charset="0"/>
        </a:defRPr>
      </a:lvl2pPr>
      <a:lvl3pPr algn="ctr" rtl="0" eaLnBrk="0" fontAlgn="base" hangingPunct="0">
        <a:spcBef>
          <a:spcPct val="0"/>
        </a:spcBef>
        <a:spcAft>
          <a:spcPct val="0"/>
        </a:spcAft>
        <a:defRPr kumimoji="1" sz="3200" b="1">
          <a:solidFill>
            <a:schemeClr val="tx2"/>
          </a:solidFill>
          <a:latin typeface="Helvetica" panose="020B0604020202020204" pitchFamily="34" charset="0"/>
        </a:defRPr>
      </a:lvl3pPr>
      <a:lvl4pPr algn="ctr" rtl="0" eaLnBrk="0" fontAlgn="base" hangingPunct="0">
        <a:spcBef>
          <a:spcPct val="0"/>
        </a:spcBef>
        <a:spcAft>
          <a:spcPct val="0"/>
        </a:spcAft>
        <a:defRPr kumimoji="1" sz="3200" b="1">
          <a:solidFill>
            <a:schemeClr val="tx2"/>
          </a:solidFill>
          <a:latin typeface="Helvetica" panose="020B0604020202020204" pitchFamily="34" charset="0"/>
        </a:defRPr>
      </a:lvl4pPr>
      <a:lvl5pPr algn="ctr" rtl="0" eaLnBrk="0" fontAlgn="base" hangingPunct="0">
        <a:spcBef>
          <a:spcPct val="0"/>
        </a:spcBef>
        <a:spcAft>
          <a:spcPct val="0"/>
        </a:spcAft>
        <a:defRPr kumimoji="1" sz="3200" b="1">
          <a:solidFill>
            <a:schemeClr val="tx2"/>
          </a:solidFill>
          <a:latin typeface="Helvetica" panose="020B0604020202020204" pitchFamily="34" charset="0"/>
        </a:defRPr>
      </a:lvl5pPr>
      <a:lvl6pPr marL="457200" algn="ctr" rtl="0" eaLnBrk="0" fontAlgn="base" hangingPunct="0">
        <a:spcBef>
          <a:spcPct val="0"/>
        </a:spcBef>
        <a:spcAft>
          <a:spcPct val="0"/>
        </a:spcAft>
        <a:defRPr kumimoji="1" sz="3200" b="1">
          <a:solidFill>
            <a:schemeClr val="tx2"/>
          </a:solidFill>
          <a:latin typeface="Helvetica" panose="020B0604020202020204" pitchFamily="34" charset="0"/>
        </a:defRPr>
      </a:lvl6pPr>
      <a:lvl7pPr marL="914400" algn="ctr" rtl="0" eaLnBrk="0" fontAlgn="base" hangingPunct="0">
        <a:spcBef>
          <a:spcPct val="0"/>
        </a:spcBef>
        <a:spcAft>
          <a:spcPct val="0"/>
        </a:spcAft>
        <a:defRPr kumimoji="1" sz="3200" b="1">
          <a:solidFill>
            <a:schemeClr val="tx2"/>
          </a:solidFill>
          <a:latin typeface="Helvetica" panose="020B0604020202020204" pitchFamily="34" charset="0"/>
        </a:defRPr>
      </a:lvl7pPr>
      <a:lvl8pPr marL="1371600" algn="ctr" rtl="0" eaLnBrk="0" fontAlgn="base" hangingPunct="0">
        <a:spcBef>
          <a:spcPct val="0"/>
        </a:spcBef>
        <a:spcAft>
          <a:spcPct val="0"/>
        </a:spcAft>
        <a:defRPr kumimoji="1" sz="3200" b="1">
          <a:solidFill>
            <a:schemeClr val="tx2"/>
          </a:solidFill>
          <a:latin typeface="Helvetica" panose="020B0604020202020204" pitchFamily="34" charset="0"/>
        </a:defRPr>
      </a:lvl8pPr>
      <a:lvl9pPr marL="1828800" algn="ctr" rtl="0" eaLnBrk="0" fontAlgn="base" hangingPunct="0">
        <a:spcBef>
          <a:spcPct val="0"/>
        </a:spcBef>
        <a:spcAft>
          <a:spcPct val="0"/>
        </a:spcAft>
        <a:defRPr kumimoji="1" sz="3200" b="1">
          <a:solidFill>
            <a:schemeClr val="tx2"/>
          </a:solidFill>
          <a:latin typeface="Helvetica" panose="020B0604020202020204" pitchFamily="34" charset="0"/>
        </a:defRPr>
      </a:lvl9pPr>
    </p:titleStyle>
    <p:bodyStyle>
      <a:lvl1pPr marL="342900" indent="-342900" algn="l" rtl="0" eaLnBrk="0" fontAlgn="base" hangingPunct="0">
        <a:spcBef>
          <a:spcPct val="20000"/>
        </a:spcBef>
        <a:spcAft>
          <a:spcPct val="0"/>
        </a:spcAft>
        <a:buClr>
          <a:schemeClr val="folHlink"/>
        </a:buClr>
        <a:buSzPct val="90000"/>
        <a:buFont typeface="Monotype Sorts" pitchFamily="-84" charset="2"/>
        <a:buChar char="n"/>
        <a:defRPr kumimoji="1"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90000"/>
        <a:buFont typeface="Monotype Sorts" pitchFamily="-84" charset="2"/>
        <a:buChar char="F"/>
        <a:defRPr kumimoji="1"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33CC33"/>
        </a:buClr>
        <a:buSzPct val="90000"/>
        <a:buFont typeface="Monotype Sorts" pitchFamily="-84" charset="2"/>
        <a:buChar char="4"/>
        <a:defRPr kumimoji="1"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hlink"/>
        </a:buClr>
        <a:buChar char="–"/>
        <a:defRPr kumimoji="1"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9778" y="107576"/>
            <a:ext cx="8761270" cy="1228078"/>
          </a:xfrm>
          <a:prstGeom prst="rect">
            <a:avLst/>
          </a:prstGeom>
        </p:spPr>
        <p:txBody>
          <a:bodyPr vert="horz" lIns="91440" tIns="45720" rIns="91440" bIns="45720" rtlCol="0" anchor="ctr" anchorCtr="0">
            <a:noAutofit/>
          </a:bodyPr>
          <a:lstStyle/>
          <a:p>
            <a:r>
              <a:rPr lang="en-US"/>
              <a:t>Click to edit Master title style</a:t>
            </a:r>
            <a:endParaRPr dirty="0"/>
          </a:p>
        </p:txBody>
      </p:sp>
      <p:sp>
        <p:nvSpPr>
          <p:cNvPr id="3" name="Text Placeholder 2"/>
          <p:cNvSpPr>
            <a:spLocks noGrp="1"/>
          </p:cNvSpPr>
          <p:nvPr>
            <p:ph type="body" idx="1"/>
          </p:nvPr>
        </p:nvSpPr>
        <p:spPr>
          <a:xfrm>
            <a:off x="189778" y="1518121"/>
            <a:ext cx="8761270" cy="4425480"/>
          </a:xfrm>
          <a:prstGeom prst="rect">
            <a:avLst/>
          </a:prstGeom>
        </p:spPr>
        <p:txBody>
          <a:bodyPr vert="horz" lIns="91440" tIns="45720" rIns="91440" bIns="45720" rtlCol="0">
            <a:normAutofit/>
          </a:bodyPr>
          <a:lstStyle/>
          <a:p>
            <a:pPr lvl="0">
              <a:spcBef>
                <a:spcPts val="1200"/>
              </a:spcBef>
            </a:pPr>
            <a:r>
              <a:rPr lang="en-US"/>
              <a:t>Click to edit Master text styles</a:t>
            </a:r>
          </a:p>
          <a:p>
            <a:pPr lvl="1">
              <a:spcBef>
                <a:spcPts val="1200"/>
              </a:spcBef>
            </a:pPr>
            <a:r>
              <a:rPr lang="en-US"/>
              <a:t>Second level</a:t>
            </a:r>
          </a:p>
          <a:p>
            <a:pPr lvl="2">
              <a:spcBef>
                <a:spcPts val="1200"/>
              </a:spcBef>
            </a:pPr>
            <a:r>
              <a:rPr lang="en-US"/>
              <a:t>Third level</a:t>
            </a:r>
          </a:p>
          <a:p>
            <a:pPr lvl="3">
              <a:spcBef>
                <a:spcPts val="1200"/>
              </a:spcBef>
            </a:pPr>
            <a:r>
              <a:rPr lang="en-US"/>
              <a:t>Fourth level</a:t>
            </a:r>
          </a:p>
          <a:p>
            <a:pPr lvl="4">
              <a:spcBef>
                <a:spcPts val="1200"/>
              </a:spcBef>
            </a:pPr>
            <a:r>
              <a:rPr lang="en-US"/>
              <a:t>Fifth level</a:t>
            </a:r>
            <a:endParaRPr dirty="0"/>
          </a:p>
        </p:txBody>
      </p:sp>
      <p:sp>
        <p:nvSpPr>
          <p:cNvPr id="4" name="Date Placeholder 3"/>
          <p:cNvSpPr>
            <a:spLocks noGrp="1"/>
          </p:cNvSpPr>
          <p:nvPr>
            <p:ph type="dt" sz="half" idx="2"/>
          </p:nvPr>
        </p:nvSpPr>
        <p:spPr>
          <a:xfrm>
            <a:off x="5616077" y="6319462"/>
            <a:ext cx="995340" cy="365125"/>
          </a:xfrm>
          <a:prstGeom prst="rect">
            <a:avLst/>
          </a:prstGeom>
        </p:spPr>
        <p:txBody>
          <a:bodyPr vert="horz" lIns="91440" tIns="45720" rIns="91440" bIns="45720" rtlCol="0" anchor="ctr"/>
          <a:lstStyle>
            <a:lvl1pPr algn="r">
              <a:defRPr sz="1000">
                <a:solidFill>
                  <a:srgbClr val="A6A6A6"/>
                </a:solidFill>
              </a:defRPr>
            </a:lvl1pPr>
          </a:lstStyle>
          <a:p>
            <a:fld id="{B01F9CA3-105E-4857-9057-6DB6197DA786}" type="datetimeFigureOut">
              <a:rPr lang="en-US" smtClean="0"/>
              <a:pPr/>
              <a:t>10-Oct-19</a:t>
            </a:fld>
            <a:endParaRPr lang="en-US"/>
          </a:p>
        </p:txBody>
      </p:sp>
      <p:sp>
        <p:nvSpPr>
          <p:cNvPr id="6" name="Slide Number Placeholder 5"/>
          <p:cNvSpPr>
            <a:spLocks noGrp="1"/>
          </p:cNvSpPr>
          <p:nvPr>
            <p:ph type="sldNum" sz="quarter" idx="4"/>
          </p:nvPr>
        </p:nvSpPr>
        <p:spPr>
          <a:xfrm>
            <a:off x="6618716" y="6319462"/>
            <a:ext cx="578238" cy="365125"/>
          </a:xfrm>
          <a:prstGeom prst="rect">
            <a:avLst/>
          </a:prstGeom>
        </p:spPr>
        <p:txBody>
          <a:bodyPr vert="horz" lIns="91440" tIns="45720" rIns="91440" bIns="45720" rtlCol="0" anchor="ctr"/>
          <a:lstStyle>
            <a:lvl1pPr algn="r">
              <a:defRPr sz="1200">
                <a:solidFill>
                  <a:srgbClr val="A6A6A6"/>
                </a:solidFill>
              </a:defRPr>
            </a:lvl1pPr>
          </a:lstStyle>
          <a:p>
            <a:fld id="{7F5CE407-6216-4202-80E4-A30DC2F709B2}" type="slidenum">
              <a:rPr lang="en-US" smtClean="0"/>
              <a:pPr/>
              <a:t>‹#›</a:t>
            </a:fld>
            <a:endParaRPr lang="en-US" dirty="0"/>
          </a:p>
        </p:txBody>
      </p:sp>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11590" y="6224885"/>
            <a:ext cx="1154811" cy="413385"/>
          </a:xfrm>
          <a:prstGeom prst="rect">
            <a:avLst/>
          </a:prstGeom>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9778" y="6257201"/>
            <a:ext cx="880110" cy="340688"/>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11590" y="6224885"/>
            <a:ext cx="1154811" cy="413385"/>
          </a:xfrm>
          <a:prstGeom prst="rect">
            <a:avLst/>
          </a:prstGeom>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9778" y="6257201"/>
            <a:ext cx="880110" cy="340688"/>
          </a:xfrm>
          <a:prstGeom prst="rect">
            <a:avLst/>
          </a:prstGeom>
        </p:spPr>
      </p:pic>
    </p:spTree>
    <p:extLst>
      <p:ext uri="{BB962C8B-B14F-4D97-AF65-F5344CB8AC3E}">
        <p14:creationId xmlns:p14="http://schemas.microsoft.com/office/powerpoint/2010/main" val="1281309017"/>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Lst>
  <p:txStyles>
    <p:titleStyle>
      <a:lvl1pPr algn="l" defTabSz="914400" rtl="0" eaLnBrk="1" latinLnBrk="0" hangingPunct="1">
        <a:spcBef>
          <a:spcPct val="0"/>
        </a:spcBef>
        <a:buNone/>
        <a:defRPr sz="3000" kern="1200">
          <a:solidFill>
            <a:schemeClr val="tx1">
              <a:lumMod val="65000"/>
              <a:lumOff val="35000"/>
            </a:schemeClr>
          </a:solidFill>
          <a:latin typeface="Segoe UI"/>
          <a:ea typeface="+mj-ea"/>
          <a:cs typeface="Segoe UI"/>
        </a:defRPr>
      </a:lvl1pPr>
    </p:titleStyle>
    <p:bodyStyle>
      <a:lvl1pPr marL="349250" indent="-349250" algn="l" defTabSz="914400" rtl="0" eaLnBrk="1" latinLnBrk="0" hangingPunct="1">
        <a:spcBef>
          <a:spcPts val="600"/>
        </a:spcBef>
        <a:buClr>
          <a:schemeClr val="accent1">
            <a:lumMod val="60000"/>
            <a:lumOff val="40000"/>
          </a:schemeClr>
        </a:buClr>
        <a:buSzPct val="110000"/>
        <a:buFont typeface="Wingdings 2" pitchFamily="18" charset="2"/>
        <a:buChar char=""/>
        <a:defRPr lang="en-US" sz="2400" kern="1200" dirty="0" smtClean="0">
          <a:solidFill>
            <a:schemeClr val="tx1">
              <a:lumMod val="65000"/>
              <a:lumOff val="35000"/>
            </a:schemeClr>
          </a:solidFill>
          <a:latin typeface="Segoe UI"/>
          <a:ea typeface="+mn-ea"/>
          <a:cs typeface="Segoe UI"/>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lang="en-US" sz="1800" kern="1200" dirty="0" smtClean="0">
          <a:solidFill>
            <a:schemeClr val="tx1">
              <a:lumMod val="65000"/>
              <a:lumOff val="35000"/>
            </a:schemeClr>
          </a:solidFill>
          <a:latin typeface="Segoe UI"/>
          <a:ea typeface="+mn-ea"/>
          <a:cs typeface="Segoe UI"/>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lang="en-US" sz="1600" kern="1200" dirty="0" smtClean="0">
          <a:solidFill>
            <a:schemeClr val="tx1">
              <a:lumMod val="65000"/>
              <a:lumOff val="35000"/>
            </a:schemeClr>
          </a:solidFill>
          <a:latin typeface="Segoe UI"/>
          <a:ea typeface="+mn-ea"/>
          <a:cs typeface="Segoe UI"/>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lang="en-US" sz="1400" kern="1200" dirty="0" smtClean="0">
          <a:solidFill>
            <a:schemeClr val="tx1">
              <a:lumMod val="65000"/>
              <a:lumOff val="35000"/>
            </a:schemeClr>
          </a:solidFill>
          <a:latin typeface="Segoe UI"/>
          <a:ea typeface="+mn-ea"/>
          <a:cs typeface="Segoe UI"/>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lang="en-US" sz="1400" kern="1200" dirty="0">
          <a:solidFill>
            <a:schemeClr val="tx1">
              <a:lumMod val="65000"/>
              <a:lumOff val="35000"/>
            </a:schemeClr>
          </a:solidFill>
          <a:latin typeface="Segoe UI"/>
          <a:ea typeface="+mn-ea"/>
          <a:cs typeface="Segoe UI"/>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DE1122D3-73D4-43DA-B7EB-871D67612537}"/>
              </a:ext>
            </a:extLst>
          </p:cNvPr>
          <p:cNvSpPr>
            <a:spLocks noGrp="1" noChangeArrowheads="1"/>
          </p:cNvSpPr>
          <p:nvPr>
            <p:ph type="ctrTitle"/>
          </p:nvPr>
        </p:nvSpPr>
        <p:spPr>
          <a:xfrm>
            <a:off x="685800" y="808038"/>
            <a:ext cx="7772400" cy="2128837"/>
          </a:xfrm>
        </p:spPr>
        <p:txBody>
          <a:bodyPr/>
          <a:lstStyle/>
          <a:p>
            <a:pPr eaLnBrk="1" hangingPunct="1"/>
            <a:r>
              <a:rPr lang="en-US" altLang="en-US"/>
              <a:t>Chapter 6:  Synchronization Tools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8334F1D6-29FA-4EA1-B6CE-B784894A2DF8}"/>
              </a:ext>
            </a:extLst>
          </p:cNvPr>
          <p:cNvSpPr>
            <a:spLocks noGrp="1"/>
          </p:cNvSpPr>
          <p:nvPr>
            <p:ph type="title"/>
          </p:nvPr>
        </p:nvSpPr>
        <p:spPr>
          <a:xfrm>
            <a:off x="457200" y="201613"/>
            <a:ext cx="8229600" cy="576262"/>
          </a:xfrm>
        </p:spPr>
        <p:txBody>
          <a:bodyPr/>
          <a:lstStyle/>
          <a:p>
            <a:r>
              <a:rPr lang="en-US" altLang="en-US"/>
              <a:t>Critical Section Problem</a:t>
            </a:r>
          </a:p>
        </p:txBody>
      </p:sp>
      <p:sp>
        <p:nvSpPr>
          <p:cNvPr id="19458" name="Content Placeholder 2">
            <a:extLst>
              <a:ext uri="{FF2B5EF4-FFF2-40B4-BE49-F238E27FC236}">
                <a16:creationId xmlns:a16="http://schemas.microsoft.com/office/drawing/2014/main" id="{869098B2-F67E-49BA-A510-65BBA82BECFC}"/>
              </a:ext>
            </a:extLst>
          </p:cNvPr>
          <p:cNvSpPr>
            <a:spLocks noGrp="1"/>
          </p:cNvSpPr>
          <p:nvPr>
            <p:ph idx="1"/>
          </p:nvPr>
        </p:nvSpPr>
        <p:spPr>
          <a:xfrm>
            <a:off x="908050" y="1131888"/>
            <a:ext cx="6940550" cy="4530725"/>
          </a:xfrm>
        </p:spPr>
        <p:txBody>
          <a:bodyPr/>
          <a:lstStyle/>
          <a:p>
            <a:r>
              <a:rPr lang="en-US" altLang="en-US"/>
              <a:t>Consider system of </a:t>
            </a:r>
            <a:r>
              <a:rPr lang="en-US" altLang="en-US" b="1" i="1"/>
              <a:t>n</a:t>
            </a:r>
            <a:r>
              <a:rPr lang="en-US" altLang="en-US" b="1"/>
              <a:t> </a:t>
            </a:r>
            <a:r>
              <a:rPr lang="en-US" altLang="en-US"/>
              <a:t>processes {</a:t>
            </a:r>
            <a:r>
              <a:rPr lang="en-US" altLang="en-US" b="1" i="1"/>
              <a:t>p</a:t>
            </a:r>
            <a:r>
              <a:rPr lang="en-US" altLang="en-US" b="1" i="1" baseline="-25000"/>
              <a:t>0</a:t>
            </a:r>
            <a:r>
              <a:rPr lang="en-US" altLang="en-US" b="1" i="1"/>
              <a:t>, p</a:t>
            </a:r>
            <a:r>
              <a:rPr lang="en-US" altLang="en-US" b="1" i="1" baseline="-25000"/>
              <a:t>1</a:t>
            </a:r>
            <a:r>
              <a:rPr lang="en-US" altLang="en-US" b="1" i="1"/>
              <a:t>, … p</a:t>
            </a:r>
            <a:r>
              <a:rPr lang="en-US" altLang="en-US" b="1" i="1" baseline="-25000"/>
              <a:t>n-1</a:t>
            </a:r>
            <a:r>
              <a:rPr lang="en-US" altLang="en-US"/>
              <a:t>}</a:t>
            </a:r>
          </a:p>
          <a:p>
            <a:r>
              <a:rPr lang="en-US" altLang="en-US"/>
              <a:t>Each process has </a:t>
            </a:r>
            <a:r>
              <a:rPr lang="en-US" altLang="en-US" b="1">
                <a:solidFill>
                  <a:srgbClr val="3366FF"/>
                </a:solidFill>
              </a:rPr>
              <a:t>critical section </a:t>
            </a:r>
            <a:r>
              <a:rPr lang="en-US" altLang="en-US"/>
              <a:t>segment of code</a:t>
            </a:r>
          </a:p>
          <a:p>
            <a:pPr lvl="1"/>
            <a:r>
              <a:rPr lang="en-US" altLang="en-US"/>
              <a:t>Process may be changing common variables, updating table, writing file, etc</a:t>
            </a:r>
          </a:p>
          <a:p>
            <a:pPr lvl="1"/>
            <a:r>
              <a:rPr lang="en-US" altLang="en-US"/>
              <a:t>When one process in critical section, no other may be in its critical section</a:t>
            </a:r>
          </a:p>
          <a:p>
            <a:r>
              <a:rPr lang="en-US" altLang="en-US" b="1" i="1"/>
              <a:t>Critical section problem </a:t>
            </a:r>
            <a:r>
              <a:rPr lang="en-US" altLang="en-US"/>
              <a:t>is to design protocol to solve this</a:t>
            </a:r>
          </a:p>
          <a:p>
            <a:r>
              <a:rPr lang="en-US" altLang="en-US"/>
              <a:t>Each process must ask permission to enter critical section in </a:t>
            </a:r>
            <a:r>
              <a:rPr lang="en-US" altLang="en-US" b="1">
                <a:solidFill>
                  <a:srgbClr val="3366FF"/>
                </a:solidFill>
              </a:rPr>
              <a:t>entry section</a:t>
            </a:r>
            <a:r>
              <a:rPr lang="en-US" altLang="en-US"/>
              <a:t>, may follow critical section with </a:t>
            </a:r>
            <a:r>
              <a:rPr lang="en-US" altLang="en-US" b="1">
                <a:solidFill>
                  <a:srgbClr val="3366FF"/>
                </a:solidFill>
              </a:rPr>
              <a:t>exit section</a:t>
            </a:r>
            <a:r>
              <a:rPr lang="en-US" altLang="en-US"/>
              <a:t>, then </a:t>
            </a:r>
            <a:r>
              <a:rPr lang="en-US" altLang="en-US" b="1">
                <a:solidFill>
                  <a:srgbClr val="3366FF"/>
                </a:solidFill>
              </a:rPr>
              <a:t>remainder section</a:t>
            </a:r>
          </a:p>
          <a:p>
            <a:endParaRPr lang="en-US" altLang="en-US" b="1">
              <a:solidFill>
                <a:srgbClr val="3366FF"/>
              </a:solidFill>
            </a:endParaRPr>
          </a:p>
          <a:p>
            <a:pPr>
              <a:buFont typeface="Monotype Sorts" pitchFamily="-84" charset="2"/>
              <a:buNone/>
            </a:pPr>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32D619F2-AF60-4B99-A94D-A795416FDF58}"/>
              </a:ext>
            </a:extLst>
          </p:cNvPr>
          <p:cNvSpPr>
            <a:spLocks noGrp="1"/>
          </p:cNvSpPr>
          <p:nvPr>
            <p:ph type="title"/>
          </p:nvPr>
        </p:nvSpPr>
        <p:spPr>
          <a:xfrm>
            <a:off x="457200" y="188913"/>
            <a:ext cx="8229600" cy="576262"/>
          </a:xfrm>
        </p:spPr>
        <p:txBody>
          <a:bodyPr/>
          <a:lstStyle/>
          <a:p>
            <a:r>
              <a:rPr lang="en-US" altLang="en-US"/>
              <a:t>Critical Section</a:t>
            </a:r>
          </a:p>
        </p:txBody>
      </p:sp>
      <p:sp>
        <p:nvSpPr>
          <p:cNvPr id="20482" name="Content Placeholder 2">
            <a:extLst>
              <a:ext uri="{FF2B5EF4-FFF2-40B4-BE49-F238E27FC236}">
                <a16:creationId xmlns:a16="http://schemas.microsoft.com/office/drawing/2014/main" id="{34F6A20C-FC9C-4249-973C-B5958A4FE897}"/>
              </a:ext>
            </a:extLst>
          </p:cNvPr>
          <p:cNvSpPr>
            <a:spLocks noGrp="1"/>
          </p:cNvSpPr>
          <p:nvPr>
            <p:ph idx="1"/>
          </p:nvPr>
        </p:nvSpPr>
        <p:spPr/>
        <p:txBody>
          <a:bodyPr/>
          <a:lstStyle/>
          <a:p>
            <a:r>
              <a:rPr lang="en-US" altLang="en-US"/>
              <a:t>General structure of process </a:t>
            </a:r>
            <a:r>
              <a:rPr lang="en-US" altLang="en-US" b="1" i="1"/>
              <a:t>P</a:t>
            </a:r>
            <a:r>
              <a:rPr lang="en-US" altLang="en-US" b="1" i="1" baseline="-25000"/>
              <a:t>i  </a:t>
            </a:r>
            <a:endParaRPr lang="en-US" altLang="en-US"/>
          </a:p>
          <a:p>
            <a:endParaRPr lang="en-US" altLang="en-US" b="1">
              <a:solidFill>
                <a:srgbClr val="0000FF"/>
              </a:solidFill>
            </a:endParaRPr>
          </a:p>
        </p:txBody>
      </p:sp>
      <p:pic>
        <p:nvPicPr>
          <p:cNvPr id="20483" name="Picture 1">
            <a:extLst>
              <a:ext uri="{FF2B5EF4-FFF2-40B4-BE49-F238E27FC236}">
                <a16:creationId xmlns:a16="http://schemas.microsoft.com/office/drawing/2014/main" id="{95D5CE33-14D5-4978-B839-D1D0665B22D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74913" y="1751013"/>
            <a:ext cx="3894137" cy="269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0A539E0E-22B9-4BCE-B39A-7ECF2B95FB99}"/>
              </a:ext>
            </a:extLst>
          </p:cNvPr>
          <p:cNvSpPr>
            <a:spLocks noGrp="1" noChangeArrowheads="1"/>
          </p:cNvSpPr>
          <p:nvPr>
            <p:ph type="title"/>
          </p:nvPr>
        </p:nvSpPr>
        <p:spPr>
          <a:xfrm>
            <a:off x="1177925" y="195263"/>
            <a:ext cx="7724775" cy="576262"/>
          </a:xfrm>
        </p:spPr>
        <p:txBody>
          <a:bodyPr/>
          <a:lstStyle/>
          <a:p>
            <a:pPr eaLnBrk="1" hangingPunct="1"/>
            <a:r>
              <a:rPr lang="en-US" altLang="en-US"/>
              <a:t>Solution to Critical-Section Problem</a:t>
            </a:r>
          </a:p>
        </p:txBody>
      </p:sp>
      <p:sp>
        <p:nvSpPr>
          <p:cNvPr id="21506" name="Rectangle 3">
            <a:extLst>
              <a:ext uri="{FF2B5EF4-FFF2-40B4-BE49-F238E27FC236}">
                <a16:creationId xmlns:a16="http://schemas.microsoft.com/office/drawing/2014/main" id="{BE30889B-6B7F-4102-875D-5F909B0A604E}"/>
              </a:ext>
            </a:extLst>
          </p:cNvPr>
          <p:cNvSpPr>
            <a:spLocks noGrp="1" noChangeArrowheads="1"/>
          </p:cNvSpPr>
          <p:nvPr>
            <p:ph idx="1"/>
          </p:nvPr>
        </p:nvSpPr>
        <p:spPr>
          <a:xfrm>
            <a:off x="1022350" y="1166813"/>
            <a:ext cx="6902450" cy="4530725"/>
          </a:xfrm>
        </p:spPr>
        <p:txBody>
          <a:bodyPr/>
          <a:lstStyle/>
          <a:p>
            <a:pPr>
              <a:buFont typeface="Monotype Sorts" pitchFamily="-84" charset="2"/>
              <a:buNone/>
            </a:pPr>
            <a:r>
              <a:rPr lang="en-US" altLang="en-US">
                <a:solidFill>
                  <a:srgbClr val="000000"/>
                </a:solidFill>
              </a:rPr>
              <a:t>1.   </a:t>
            </a:r>
            <a:r>
              <a:rPr lang="en-US" altLang="en-US" b="1">
                <a:solidFill>
                  <a:srgbClr val="3366FF"/>
                </a:solidFill>
              </a:rPr>
              <a:t>Mutual Exclusion </a:t>
            </a:r>
            <a:r>
              <a:rPr lang="en-US" altLang="en-US"/>
              <a:t>- If process </a:t>
            </a:r>
            <a:r>
              <a:rPr lang="en-US" altLang="en-US" b="1" i="1"/>
              <a:t>P</a:t>
            </a:r>
            <a:r>
              <a:rPr lang="en-US" altLang="en-US" b="1" i="1" baseline="-25000"/>
              <a:t>i</a:t>
            </a:r>
            <a:r>
              <a:rPr lang="en-US" altLang="en-US" b="1"/>
              <a:t> </a:t>
            </a:r>
            <a:r>
              <a:rPr lang="en-US" altLang="en-US"/>
              <a:t>is executing in its critical section, then no other processes can be executing in their critical sections</a:t>
            </a:r>
          </a:p>
          <a:p>
            <a:pPr>
              <a:buFont typeface="Monotype Sorts" pitchFamily="-84" charset="2"/>
              <a:buNone/>
            </a:pPr>
            <a:r>
              <a:rPr lang="en-US" altLang="en-US">
                <a:solidFill>
                  <a:srgbClr val="000000"/>
                </a:solidFill>
              </a:rPr>
              <a:t>2.   </a:t>
            </a:r>
            <a:r>
              <a:rPr lang="en-US" altLang="en-US" b="1">
                <a:solidFill>
                  <a:srgbClr val="3366FF"/>
                </a:solidFill>
              </a:rPr>
              <a:t>Progress</a:t>
            </a:r>
            <a:r>
              <a:rPr lang="en-US" altLang="en-US" b="1"/>
              <a:t> </a:t>
            </a:r>
            <a:r>
              <a:rPr lang="en-US" altLang="en-US"/>
              <a:t>- If no process is executing in its critical section and there exist some processes that wish to enter their critical section, then the selection of the processes that will enter the critical section next cannot be postponed indefinitely</a:t>
            </a:r>
          </a:p>
          <a:p>
            <a:pPr>
              <a:buFont typeface="Monotype Sorts" pitchFamily="-84" charset="2"/>
              <a:buNone/>
            </a:pPr>
            <a:r>
              <a:rPr lang="en-US" altLang="en-US"/>
              <a:t>3.  </a:t>
            </a:r>
            <a:r>
              <a:rPr lang="en-US" altLang="en-US" b="1">
                <a:solidFill>
                  <a:srgbClr val="3366FF"/>
                </a:solidFill>
              </a:rPr>
              <a:t>Bounded Waiting </a:t>
            </a:r>
            <a:r>
              <a:rPr lang="en-US" altLang="en-US"/>
              <a:t>-  A bound must exist on the number of times that other processes are allowed to enter their critical sections after a process has made a request to enter its critical section and before that request is granted</a:t>
            </a:r>
          </a:p>
          <a:p>
            <a:pPr marL="795338" lvl="1" indent="-338138">
              <a:buSzPct val="125000"/>
              <a:buFont typeface="Wingdings 2" panose="05020102010507070707" pitchFamily="18" charset="2"/>
              <a:buChar char=""/>
            </a:pPr>
            <a:r>
              <a:rPr lang="en-US" altLang="en-US"/>
              <a:t>Assume that each process executes at a nonzero speed </a:t>
            </a:r>
          </a:p>
          <a:p>
            <a:pPr marL="795338" lvl="1" indent="-338138">
              <a:buSzPct val="125000"/>
              <a:buFont typeface="Wingdings 2" panose="05020102010507070707" pitchFamily="18" charset="2"/>
              <a:buChar char=""/>
            </a:pPr>
            <a:r>
              <a:rPr lang="en-US" altLang="en-US"/>
              <a:t>No assumption concerning </a:t>
            </a:r>
            <a:r>
              <a:rPr lang="en-US" altLang="en-US" b="1">
                <a:solidFill>
                  <a:srgbClr val="3366FF"/>
                </a:solidFill>
              </a:rPr>
              <a:t>relative speed </a:t>
            </a:r>
            <a:r>
              <a:rPr lang="en-US" altLang="en-US"/>
              <a:t>of the</a:t>
            </a:r>
            <a:r>
              <a:rPr lang="en-US" altLang="en-US" b="1"/>
              <a:t> </a:t>
            </a:r>
            <a:r>
              <a:rPr lang="en-US" altLang="en-US" b="1" i="1">
                <a:solidFill>
                  <a:srgbClr val="000000"/>
                </a:solidFill>
              </a:rPr>
              <a:t>n</a:t>
            </a:r>
            <a:r>
              <a:rPr lang="en-US" altLang="en-US" b="1">
                <a:solidFill>
                  <a:srgbClr val="000000"/>
                </a:solidFill>
              </a:rPr>
              <a:t> </a:t>
            </a:r>
            <a:r>
              <a:rPr lang="en-US" altLang="en-US"/>
              <a:t>processes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77F04C75-FAF2-4798-AFF2-0310DF817A20}"/>
              </a:ext>
            </a:extLst>
          </p:cNvPr>
          <p:cNvSpPr>
            <a:spLocks noGrp="1" noChangeArrowheads="1"/>
          </p:cNvSpPr>
          <p:nvPr>
            <p:ph type="title"/>
          </p:nvPr>
        </p:nvSpPr>
        <p:spPr>
          <a:xfrm>
            <a:off x="1139825" y="176213"/>
            <a:ext cx="7724775" cy="576262"/>
          </a:xfrm>
        </p:spPr>
        <p:txBody>
          <a:bodyPr/>
          <a:lstStyle/>
          <a:p>
            <a:pPr eaLnBrk="1" hangingPunct="1"/>
            <a:r>
              <a:rPr lang="en-US" altLang="en-US"/>
              <a:t>Critical-Section Handling in OS </a:t>
            </a:r>
          </a:p>
        </p:txBody>
      </p:sp>
      <p:sp>
        <p:nvSpPr>
          <p:cNvPr id="23554" name="Rectangle 3">
            <a:extLst>
              <a:ext uri="{FF2B5EF4-FFF2-40B4-BE49-F238E27FC236}">
                <a16:creationId xmlns:a16="http://schemas.microsoft.com/office/drawing/2014/main" id="{08FF0B17-82C6-40BA-83DF-C588B8A78D38}"/>
              </a:ext>
            </a:extLst>
          </p:cNvPr>
          <p:cNvSpPr>
            <a:spLocks noGrp="1" noChangeArrowheads="1"/>
          </p:cNvSpPr>
          <p:nvPr>
            <p:ph idx="1"/>
          </p:nvPr>
        </p:nvSpPr>
        <p:spPr>
          <a:xfrm>
            <a:off x="768350" y="1103313"/>
            <a:ext cx="6991350" cy="4530725"/>
          </a:xfrm>
        </p:spPr>
        <p:txBody>
          <a:bodyPr/>
          <a:lstStyle/>
          <a:p>
            <a:pPr>
              <a:buFont typeface="Monotype Sorts" pitchFamily="-84" charset="2"/>
              <a:buNone/>
            </a:pPr>
            <a:r>
              <a:rPr lang="en-US" altLang="en-US"/>
              <a:t>     Two approaches depending on if kernel is preemptive or non-  preemptive </a:t>
            </a:r>
          </a:p>
          <a:p>
            <a:pPr marL="795338" lvl="1" indent="-338138">
              <a:buSzPct val="125000"/>
            </a:pPr>
            <a:r>
              <a:rPr lang="en-US" altLang="en-US" b="1">
                <a:solidFill>
                  <a:srgbClr val="3366FF"/>
                </a:solidFill>
              </a:rPr>
              <a:t>Preemptive</a:t>
            </a:r>
            <a:r>
              <a:rPr lang="en-US" altLang="en-US" sz="1400"/>
              <a:t> </a:t>
            </a:r>
            <a:r>
              <a:rPr lang="en-US" altLang="en-US"/>
              <a:t>– allows preemption of process when running in kernel mode</a:t>
            </a:r>
          </a:p>
          <a:p>
            <a:pPr marL="795338" lvl="1" indent="-338138">
              <a:buSzPct val="125000"/>
            </a:pPr>
            <a:r>
              <a:rPr lang="en-US" altLang="en-US" b="1">
                <a:solidFill>
                  <a:srgbClr val="3366FF"/>
                </a:solidFill>
              </a:rPr>
              <a:t>Non-preemptive </a:t>
            </a:r>
            <a:r>
              <a:rPr lang="en-US" altLang="en-US"/>
              <a:t>– runs until exits kernel mode, blocks, or voluntarily yields CPU</a:t>
            </a:r>
          </a:p>
          <a:p>
            <a:pPr marL="996950" lvl="2" indent="-198438">
              <a:buSzPct val="125000"/>
            </a:pPr>
            <a:r>
              <a:rPr lang="en-US" altLang="en-US"/>
              <a:t>Essentially free of race conditions in kernel mode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ACFA47C-D1D8-4377-AEF8-AA7DCDCE8A55}"/>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660066"/>
                </a:solidFill>
                <a:effectLst/>
                <a:uLnTx/>
                <a:uFillTx/>
                <a:latin typeface="Helvetica" panose="020B0604020202020204" pitchFamily="34" charset="0"/>
                <a:ea typeface="+mn-ea"/>
                <a:cs typeface="+mn-cs"/>
              </a:rPr>
              <a:t>Operating System Concepts</a:t>
            </a:r>
          </a:p>
        </p:txBody>
      </p:sp>
      <p:sp>
        <p:nvSpPr>
          <p:cNvPr id="50178" name="Rectangle 2">
            <a:extLst>
              <a:ext uri="{FF2B5EF4-FFF2-40B4-BE49-F238E27FC236}">
                <a16:creationId xmlns:a16="http://schemas.microsoft.com/office/drawing/2014/main" id="{0AECD1A1-85A3-403B-8B7D-50F9C3523C78}"/>
              </a:ext>
            </a:extLst>
          </p:cNvPr>
          <p:cNvSpPr>
            <a:spLocks noGrp="1" noChangeArrowheads="1"/>
          </p:cNvSpPr>
          <p:nvPr>
            <p:ph type="title"/>
          </p:nvPr>
        </p:nvSpPr>
        <p:spPr/>
        <p:txBody>
          <a:bodyPr/>
          <a:lstStyle/>
          <a:p>
            <a:r>
              <a:rPr lang="en-US" altLang="en-US"/>
              <a:t>Algorithm 1</a:t>
            </a:r>
          </a:p>
        </p:txBody>
      </p:sp>
      <p:sp>
        <p:nvSpPr>
          <p:cNvPr id="50179" name="Rectangle 3">
            <a:extLst>
              <a:ext uri="{FF2B5EF4-FFF2-40B4-BE49-F238E27FC236}">
                <a16:creationId xmlns:a16="http://schemas.microsoft.com/office/drawing/2014/main" id="{F6FA06F0-A7CE-4556-AE09-D026D1E3D1D6}"/>
              </a:ext>
            </a:extLst>
          </p:cNvPr>
          <p:cNvSpPr>
            <a:spLocks noGrp="1" noChangeArrowheads="1"/>
          </p:cNvSpPr>
          <p:nvPr>
            <p:ph type="body" idx="1"/>
          </p:nvPr>
        </p:nvSpPr>
        <p:spPr>
          <a:xfrm>
            <a:off x="1066800" y="1524000"/>
            <a:ext cx="7029450" cy="4114800"/>
          </a:xfrm>
        </p:spPr>
        <p:txBody>
          <a:bodyPr/>
          <a:lstStyle/>
          <a:p>
            <a:pPr>
              <a:lnSpc>
                <a:spcPct val="90000"/>
              </a:lnSpc>
              <a:tabLst>
                <a:tab pos="2005013" algn="l"/>
                <a:tab pos="2339975" algn="l"/>
                <a:tab pos="2630488" algn="l"/>
              </a:tabLst>
            </a:pPr>
            <a:r>
              <a:rPr lang="en-US" altLang="en-US" dirty="0"/>
              <a:t>Shared variables: </a:t>
            </a:r>
          </a:p>
          <a:p>
            <a:pPr lvl="1">
              <a:lnSpc>
                <a:spcPct val="90000"/>
              </a:lnSpc>
              <a:tabLst>
                <a:tab pos="2005013" algn="l"/>
                <a:tab pos="2339975" algn="l"/>
                <a:tab pos="2630488" algn="l"/>
              </a:tabLst>
            </a:pPr>
            <a:r>
              <a:rPr lang="en-US" altLang="en-US" b="1" dirty="0"/>
              <a:t>int turn</a:t>
            </a:r>
            <a:r>
              <a:rPr lang="en-US" altLang="en-US" dirty="0"/>
              <a:t>;</a:t>
            </a:r>
            <a:br>
              <a:rPr lang="en-US" altLang="en-US" dirty="0"/>
            </a:br>
            <a:r>
              <a:rPr lang="en-US" altLang="en-US" dirty="0"/>
              <a:t>initially </a:t>
            </a:r>
            <a:r>
              <a:rPr lang="en-US" altLang="en-US" b="1" dirty="0"/>
              <a:t>turn = 0</a:t>
            </a:r>
          </a:p>
          <a:p>
            <a:pPr lvl="1">
              <a:lnSpc>
                <a:spcPct val="90000"/>
              </a:lnSpc>
              <a:tabLst>
                <a:tab pos="2005013" algn="l"/>
                <a:tab pos="2339975" algn="l"/>
                <a:tab pos="2630488" algn="l"/>
              </a:tabLst>
            </a:pPr>
            <a:r>
              <a:rPr lang="en-US" altLang="en-US" b="1" dirty="0"/>
              <a:t>turn - </a:t>
            </a:r>
            <a:r>
              <a:rPr lang="en-US" altLang="en-US" b="1" dirty="0" err="1"/>
              <a:t>i</a:t>
            </a:r>
            <a:r>
              <a:rPr lang="en-US" altLang="en-US" dirty="0"/>
              <a:t> </a:t>
            </a:r>
            <a:r>
              <a:rPr lang="en-US" altLang="en-US" dirty="0">
                <a:sym typeface="Symbol" panose="05050102010706020507" pitchFamily="18" charset="2"/>
              </a:rPr>
              <a:t> </a:t>
            </a:r>
            <a:r>
              <a:rPr lang="en-US" altLang="en-US" i="1" dirty="0">
                <a:sym typeface="Symbol" panose="05050102010706020507" pitchFamily="18" charset="2"/>
              </a:rPr>
              <a:t>P</a:t>
            </a:r>
            <a:r>
              <a:rPr lang="en-US" altLang="en-US" i="1" baseline="-25000" dirty="0">
                <a:sym typeface="Symbol" panose="05050102010706020507" pitchFamily="18" charset="2"/>
              </a:rPr>
              <a:t>i</a:t>
            </a:r>
            <a:r>
              <a:rPr lang="en-US" altLang="en-US" dirty="0">
                <a:sym typeface="Symbol" panose="05050102010706020507" pitchFamily="18" charset="2"/>
              </a:rPr>
              <a:t> can enter its critical section</a:t>
            </a:r>
          </a:p>
          <a:p>
            <a:pPr>
              <a:lnSpc>
                <a:spcPct val="90000"/>
              </a:lnSpc>
              <a:tabLst>
                <a:tab pos="2005013" algn="l"/>
                <a:tab pos="2339975" algn="l"/>
                <a:tab pos="2630488" algn="l"/>
              </a:tabLst>
            </a:pPr>
            <a:r>
              <a:rPr lang="en-US" altLang="en-US" dirty="0"/>
              <a:t>Process </a:t>
            </a:r>
            <a:r>
              <a:rPr lang="en-US" altLang="en-US" i="1" dirty="0"/>
              <a:t>P</a:t>
            </a:r>
            <a:r>
              <a:rPr lang="en-US" altLang="en-US" i="1" baseline="-25000" dirty="0"/>
              <a:t>i</a:t>
            </a:r>
            <a:endParaRPr lang="en-US" altLang="en-US" dirty="0"/>
          </a:p>
          <a:p>
            <a:pPr>
              <a:lnSpc>
                <a:spcPct val="90000"/>
              </a:lnSpc>
              <a:buFont typeface="Monotype Sorts" pitchFamily="-84" charset="2"/>
              <a:buNone/>
              <a:tabLst>
                <a:tab pos="2005013" algn="l"/>
                <a:tab pos="2339975" algn="l"/>
                <a:tab pos="2630488" algn="l"/>
              </a:tabLst>
            </a:pPr>
            <a:r>
              <a:rPr lang="en-US" altLang="en-US" dirty="0"/>
              <a:t>		</a:t>
            </a:r>
            <a:r>
              <a:rPr lang="en-US" altLang="en-US" b="1" dirty="0"/>
              <a:t>do</a:t>
            </a:r>
            <a:r>
              <a:rPr lang="en-US" altLang="en-US" dirty="0"/>
              <a:t> {</a:t>
            </a:r>
          </a:p>
          <a:p>
            <a:pPr>
              <a:lnSpc>
                <a:spcPct val="90000"/>
              </a:lnSpc>
              <a:buFont typeface="Monotype Sorts" pitchFamily="-84" charset="2"/>
              <a:buNone/>
              <a:tabLst>
                <a:tab pos="2005013" algn="l"/>
                <a:tab pos="2339975" algn="l"/>
                <a:tab pos="2630488" algn="l"/>
              </a:tabLst>
            </a:pPr>
            <a:r>
              <a:rPr lang="en-US" altLang="en-US" dirty="0"/>
              <a:t>			</a:t>
            </a:r>
            <a:r>
              <a:rPr lang="en-US" altLang="en-US" b="1" dirty="0"/>
              <a:t>while (turn !=</a:t>
            </a:r>
            <a:r>
              <a:rPr lang="en-US" altLang="en-US" b="1" dirty="0">
                <a:sym typeface="Symbol" panose="05050102010706020507" pitchFamily="18" charset="2"/>
              </a:rPr>
              <a:t> </a:t>
            </a:r>
            <a:r>
              <a:rPr lang="en-US" altLang="en-US" b="1" dirty="0" err="1">
                <a:sym typeface="Symbol" panose="05050102010706020507" pitchFamily="18" charset="2"/>
              </a:rPr>
              <a:t>i</a:t>
            </a:r>
            <a:r>
              <a:rPr lang="en-US" altLang="en-US" b="1" dirty="0">
                <a:sym typeface="Symbol" panose="05050102010706020507" pitchFamily="18" charset="2"/>
              </a:rPr>
              <a:t>) </a:t>
            </a:r>
            <a:r>
              <a:rPr lang="en-US" altLang="en-US" dirty="0">
                <a:sym typeface="Symbol" panose="05050102010706020507" pitchFamily="18" charset="2"/>
              </a:rPr>
              <a:t>;</a:t>
            </a:r>
          </a:p>
          <a:p>
            <a:pPr>
              <a:lnSpc>
                <a:spcPct val="90000"/>
              </a:lnSpc>
              <a:buFont typeface="Monotype Sorts" pitchFamily="-84" charset="2"/>
              <a:buNone/>
              <a:tabLst>
                <a:tab pos="2005013" algn="l"/>
                <a:tab pos="2339975" algn="l"/>
                <a:tab pos="2630488" algn="l"/>
              </a:tabLst>
            </a:pPr>
            <a:r>
              <a:rPr lang="en-US" altLang="en-US" dirty="0">
                <a:sym typeface="Symbol" panose="05050102010706020507" pitchFamily="18" charset="2"/>
              </a:rPr>
              <a:t>				critical section</a:t>
            </a:r>
          </a:p>
          <a:p>
            <a:pPr>
              <a:lnSpc>
                <a:spcPct val="90000"/>
              </a:lnSpc>
              <a:buFont typeface="Monotype Sorts" pitchFamily="-84" charset="2"/>
              <a:buNone/>
              <a:tabLst>
                <a:tab pos="2005013" algn="l"/>
                <a:tab pos="2339975" algn="l"/>
                <a:tab pos="2630488" algn="l"/>
              </a:tabLst>
            </a:pPr>
            <a:r>
              <a:rPr lang="en-US" altLang="en-US" dirty="0">
                <a:sym typeface="Symbol" panose="05050102010706020507" pitchFamily="18" charset="2"/>
              </a:rPr>
              <a:t>			</a:t>
            </a:r>
            <a:r>
              <a:rPr lang="en-US" altLang="en-US" b="1" dirty="0">
                <a:sym typeface="Symbol" panose="05050102010706020507" pitchFamily="18" charset="2"/>
              </a:rPr>
              <a:t>turn = j</a:t>
            </a:r>
            <a:r>
              <a:rPr lang="en-US" altLang="en-US" dirty="0">
                <a:sym typeface="Symbol" panose="05050102010706020507" pitchFamily="18" charset="2"/>
              </a:rPr>
              <a:t>;</a:t>
            </a:r>
          </a:p>
          <a:p>
            <a:pPr>
              <a:lnSpc>
                <a:spcPct val="90000"/>
              </a:lnSpc>
              <a:buFont typeface="Monotype Sorts" pitchFamily="-84" charset="2"/>
              <a:buNone/>
              <a:tabLst>
                <a:tab pos="2005013" algn="l"/>
                <a:tab pos="2339975" algn="l"/>
                <a:tab pos="2630488" algn="l"/>
              </a:tabLst>
            </a:pPr>
            <a:r>
              <a:rPr lang="en-US" altLang="en-US" dirty="0">
                <a:sym typeface="Symbol" panose="05050102010706020507" pitchFamily="18" charset="2"/>
              </a:rPr>
              <a:t>				reminder section</a:t>
            </a:r>
          </a:p>
          <a:p>
            <a:pPr>
              <a:lnSpc>
                <a:spcPct val="90000"/>
              </a:lnSpc>
              <a:buFont typeface="Monotype Sorts" pitchFamily="-84" charset="2"/>
              <a:buNone/>
              <a:tabLst>
                <a:tab pos="2005013" algn="l"/>
                <a:tab pos="2339975" algn="l"/>
                <a:tab pos="2630488" algn="l"/>
              </a:tabLst>
            </a:pPr>
            <a:r>
              <a:rPr lang="en-US" altLang="en-US" dirty="0">
                <a:sym typeface="Symbol" panose="05050102010706020507" pitchFamily="18" charset="2"/>
              </a:rPr>
              <a:t>		} </a:t>
            </a:r>
            <a:r>
              <a:rPr lang="en-US" altLang="en-US" b="1" dirty="0">
                <a:sym typeface="Symbol" panose="05050102010706020507" pitchFamily="18" charset="2"/>
              </a:rPr>
              <a:t>while (1)</a:t>
            </a:r>
            <a:r>
              <a:rPr lang="en-US" altLang="en-US" dirty="0">
                <a:sym typeface="Symbol" panose="05050102010706020507" pitchFamily="18" charset="2"/>
              </a:rPr>
              <a:t>;</a:t>
            </a:r>
          </a:p>
          <a:p>
            <a:pPr>
              <a:lnSpc>
                <a:spcPct val="90000"/>
              </a:lnSpc>
              <a:tabLst>
                <a:tab pos="2005013" algn="l"/>
                <a:tab pos="2339975" algn="l"/>
                <a:tab pos="2630488" algn="l"/>
              </a:tabLst>
            </a:pPr>
            <a:r>
              <a:rPr lang="en-US" altLang="en-US" dirty="0"/>
              <a:t>Satisfies mutual exclusion, but not progress</a:t>
            </a:r>
          </a:p>
        </p:txBody>
      </p:sp>
      <p:sp>
        <p:nvSpPr>
          <p:cNvPr id="2" name="TextBox 1">
            <a:extLst>
              <a:ext uri="{FF2B5EF4-FFF2-40B4-BE49-F238E27FC236}">
                <a16:creationId xmlns:a16="http://schemas.microsoft.com/office/drawing/2014/main" id="{898CE785-FF07-44FA-A42E-D5132BB36044}"/>
              </a:ext>
            </a:extLst>
          </p:cNvPr>
          <p:cNvSpPr txBox="1"/>
          <p:nvPr/>
        </p:nvSpPr>
        <p:spPr>
          <a:xfrm>
            <a:off x="5935081" y="739814"/>
            <a:ext cx="2161169" cy="369332"/>
          </a:xfrm>
          <a:prstGeom prst="rect">
            <a:avLst/>
          </a:prstGeom>
          <a:noFill/>
        </p:spPr>
        <p:txBody>
          <a:bodyPr wrap="none" rtlCol="0">
            <a:spAutoFit/>
          </a:bodyPr>
          <a:lstStyle/>
          <a:p>
            <a:r>
              <a:rPr lang="en-US" dirty="0"/>
              <a:t>Strict Alternation</a:t>
            </a:r>
          </a:p>
        </p:txBody>
      </p:sp>
    </p:spTree>
    <p:extLst>
      <p:ext uri="{BB962C8B-B14F-4D97-AF65-F5344CB8AC3E}">
        <p14:creationId xmlns:p14="http://schemas.microsoft.com/office/powerpoint/2010/main" val="382200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179">
                                            <p:txEl>
                                              <p:pRg st="10" end="10"/>
                                            </p:txEl>
                                          </p:spTgt>
                                        </p:tgtEl>
                                        <p:attrNameLst>
                                          <p:attrName>style.visibility</p:attrName>
                                        </p:attrNameLst>
                                      </p:cBhvr>
                                      <p:to>
                                        <p:strVal val="visible"/>
                                      </p:to>
                                    </p:set>
                                    <p:anim calcmode="lin" valueType="num">
                                      <p:cBhvr additive="base">
                                        <p:cTn id="7" dur="500" fill="hold"/>
                                        <p:tgtEl>
                                          <p:spTgt spid="50179">
                                            <p:txEl>
                                              <p:pRg st="10" end="1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7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FC033FF-D161-45C8-80AA-483E99C4E0AA}"/>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660066"/>
                </a:solidFill>
                <a:effectLst/>
                <a:uLnTx/>
                <a:uFillTx/>
                <a:latin typeface="Helvetica" panose="020B0604020202020204" pitchFamily="34" charset="0"/>
                <a:ea typeface="+mn-ea"/>
                <a:cs typeface="+mn-cs"/>
              </a:rPr>
              <a:t>Operating System Concepts</a:t>
            </a:r>
          </a:p>
        </p:txBody>
      </p:sp>
      <p:sp>
        <p:nvSpPr>
          <p:cNvPr id="51202" name="Rectangle 2">
            <a:extLst>
              <a:ext uri="{FF2B5EF4-FFF2-40B4-BE49-F238E27FC236}">
                <a16:creationId xmlns:a16="http://schemas.microsoft.com/office/drawing/2014/main" id="{83F34154-7AEA-447E-88FA-5895DE1D6841}"/>
              </a:ext>
            </a:extLst>
          </p:cNvPr>
          <p:cNvSpPr>
            <a:spLocks noGrp="1" noChangeArrowheads="1"/>
          </p:cNvSpPr>
          <p:nvPr>
            <p:ph type="title"/>
          </p:nvPr>
        </p:nvSpPr>
        <p:spPr/>
        <p:txBody>
          <a:bodyPr/>
          <a:lstStyle/>
          <a:p>
            <a:r>
              <a:rPr lang="en-US" altLang="en-US"/>
              <a:t>Algorithm 2</a:t>
            </a:r>
          </a:p>
        </p:txBody>
      </p:sp>
      <p:sp>
        <p:nvSpPr>
          <p:cNvPr id="51203" name="Rectangle 3">
            <a:extLst>
              <a:ext uri="{FF2B5EF4-FFF2-40B4-BE49-F238E27FC236}">
                <a16:creationId xmlns:a16="http://schemas.microsoft.com/office/drawing/2014/main" id="{B4B76E33-E9E7-4B1B-B8CC-C3411CDE24AB}"/>
              </a:ext>
            </a:extLst>
          </p:cNvPr>
          <p:cNvSpPr>
            <a:spLocks noGrp="1" noChangeArrowheads="1"/>
          </p:cNvSpPr>
          <p:nvPr>
            <p:ph type="body" idx="1"/>
          </p:nvPr>
        </p:nvSpPr>
        <p:spPr>
          <a:xfrm>
            <a:off x="1066800" y="1371600"/>
            <a:ext cx="7029450" cy="4114800"/>
          </a:xfrm>
        </p:spPr>
        <p:txBody>
          <a:bodyPr/>
          <a:lstStyle/>
          <a:p>
            <a:pPr>
              <a:lnSpc>
                <a:spcPct val="90000"/>
              </a:lnSpc>
              <a:tabLst>
                <a:tab pos="2403475" algn="l"/>
                <a:tab pos="2684463" algn="l"/>
                <a:tab pos="2974975" algn="l"/>
              </a:tabLst>
            </a:pPr>
            <a:r>
              <a:rPr lang="en-US" altLang="en-US" dirty="0"/>
              <a:t>Shared variables</a:t>
            </a:r>
          </a:p>
          <a:p>
            <a:pPr lvl="1">
              <a:lnSpc>
                <a:spcPct val="90000"/>
              </a:lnSpc>
              <a:tabLst>
                <a:tab pos="2403475" algn="l"/>
                <a:tab pos="2684463" algn="l"/>
                <a:tab pos="2974975" algn="l"/>
              </a:tabLst>
            </a:pPr>
            <a:r>
              <a:rPr lang="en-US" altLang="en-US" b="1" dirty="0" err="1"/>
              <a:t>boolean</a:t>
            </a:r>
            <a:r>
              <a:rPr lang="en-US" altLang="en-US" b="1" dirty="0"/>
              <a:t> flag[2]</a:t>
            </a:r>
            <a:r>
              <a:rPr lang="en-US" altLang="en-US" dirty="0"/>
              <a:t>;</a:t>
            </a:r>
            <a:br>
              <a:rPr lang="en-US" altLang="en-US" dirty="0"/>
            </a:br>
            <a:r>
              <a:rPr lang="en-US" altLang="en-US" dirty="0"/>
              <a:t>initially </a:t>
            </a:r>
            <a:r>
              <a:rPr lang="en-US" altLang="en-US" b="1" dirty="0"/>
              <a:t>flag [0] = flag [1] = false.</a:t>
            </a:r>
          </a:p>
          <a:p>
            <a:pPr lvl="1">
              <a:lnSpc>
                <a:spcPct val="90000"/>
              </a:lnSpc>
              <a:tabLst>
                <a:tab pos="2403475" algn="l"/>
                <a:tab pos="2684463" algn="l"/>
                <a:tab pos="2974975" algn="l"/>
              </a:tabLst>
            </a:pPr>
            <a:r>
              <a:rPr lang="en-US" altLang="en-US" b="1" dirty="0"/>
              <a:t>flag [</a:t>
            </a:r>
            <a:r>
              <a:rPr lang="en-US" altLang="en-US" b="1" dirty="0" err="1"/>
              <a:t>i</a:t>
            </a:r>
            <a:r>
              <a:rPr lang="en-US" altLang="en-US" b="1" dirty="0"/>
              <a:t>] = true</a:t>
            </a:r>
            <a:r>
              <a:rPr lang="en-US" altLang="en-US" dirty="0"/>
              <a:t> </a:t>
            </a:r>
            <a:r>
              <a:rPr lang="en-US" altLang="en-US" dirty="0">
                <a:sym typeface="Symbol" panose="05050102010706020507" pitchFamily="18" charset="2"/>
              </a:rPr>
              <a:t> </a:t>
            </a:r>
            <a:r>
              <a:rPr lang="en-US" altLang="en-US" i="1" dirty="0">
                <a:sym typeface="Symbol" panose="05050102010706020507" pitchFamily="18" charset="2"/>
              </a:rPr>
              <a:t>P</a:t>
            </a:r>
            <a:r>
              <a:rPr lang="en-US" altLang="en-US" i="1" baseline="-25000" dirty="0">
                <a:sym typeface="Symbol" panose="05050102010706020507" pitchFamily="18" charset="2"/>
              </a:rPr>
              <a:t>i</a:t>
            </a:r>
            <a:r>
              <a:rPr lang="en-US" altLang="en-US" dirty="0">
                <a:sym typeface="Symbol" panose="05050102010706020507" pitchFamily="18" charset="2"/>
              </a:rPr>
              <a:t> ready to enter its critical section</a:t>
            </a:r>
          </a:p>
          <a:p>
            <a:pPr>
              <a:lnSpc>
                <a:spcPct val="90000"/>
              </a:lnSpc>
              <a:tabLst>
                <a:tab pos="2403475" algn="l"/>
                <a:tab pos="2684463" algn="l"/>
                <a:tab pos="2974975" algn="l"/>
              </a:tabLst>
            </a:pPr>
            <a:r>
              <a:rPr lang="en-US" altLang="en-US" dirty="0"/>
              <a:t>Process </a:t>
            </a:r>
            <a:r>
              <a:rPr lang="en-US" altLang="en-US" i="1" dirty="0"/>
              <a:t>P</a:t>
            </a:r>
            <a:r>
              <a:rPr lang="en-US" altLang="en-US" i="1" baseline="-25000" dirty="0"/>
              <a:t>i</a:t>
            </a:r>
            <a:endParaRPr lang="en-US" altLang="en-US" dirty="0"/>
          </a:p>
          <a:p>
            <a:pPr>
              <a:lnSpc>
                <a:spcPct val="90000"/>
              </a:lnSpc>
              <a:buFont typeface="Monotype Sorts" pitchFamily="-84" charset="2"/>
              <a:buNone/>
              <a:tabLst>
                <a:tab pos="2403475" algn="l"/>
                <a:tab pos="2684463" algn="l"/>
                <a:tab pos="2974975" algn="l"/>
              </a:tabLst>
            </a:pPr>
            <a:r>
              <a:rPr lang="en-US" altLang="en-US" dirty="0"/>
              <a:t>		</a:t>
            </a:r>
            <a:r>
              <a:rPr lang="en-US" altLang="en-US" b="1" dirty="0"/>
              <a:t>do {</a:t>
            </a:r>
          </a:p>
          <a:p>
            <a:pPr>
              <a:lnSpc>
                <a:spcPct val="90000"/>
              </a:lnSpc>
              <a:buFont typeface="Monotype Sorts" pitchFamily="-84" charset="2"/>
              <a:buNone/>
              <a:tabLst>
                <a:tab pos="2403475" algn="l"/>
                <a:tab pos="2684463" algn="l"/>
                <a:tab pos="2974975" algn="l"/>
              </a:tabLst>
            </a:pPr>
            <a:r>
              <a:rPr lang="en-US" altLang="en-US" b="1" dirty="0"/>
              <a:t>			flag[</a:t>
            </a:r>
            <a:r>
              <a:rPr lang="en-US" altLang="en-US" b="1" dirty="0" err="1"/>
              <a:t>i</a:t>
            </a:r>
            <a:r>
              <a:rPr lang="en-US" altLang="en-US" b="1" dirty="0"/>
              <a:t>] := true;</a:t>
            </a:r>
            <a:br>
              <a:rPr lang="en-US" altLang="en-US" b="1" dirty="0"/>
            </a:br>
            <a:r>
              <a:rPr lang="en-US" altLang="en-US" b="1" dirty="0"/>
              <a:t>		while (flag[j]) ;						</a:t>
            </a:r>
            <a:r>
              <a:rPr lang="en-US" altLang="en-US" dirty="0"/>
              <a:t>critical section</a:t>
            </a:r>
          </a:p>
          <a:p>
            <a:pPr>
              <a:lnSpc>
                <a:spcPct val="90000"/>
              </a:lnSpc>
              <a:buFont typeface="Monotype Sorts" pitchFamily="-84" charset="2"/>
              <a:buNone/>
              <a:tabLst>
                <a:tab pos="2403475" algn="l"/>
                <a:tab pos="2684463" algn="l"/>
                <a:tab pos="2974975" algn="l"/>
              </a:tabLst>
            </a:pPr>
            <a:r>
              <a:rPr lang="en-US" altLang="en-US" b="1" dirty="0"/>
              <a:t>			flag [</a:t>
            </a:r>
            <a:r>
              <a:rPr lang="en-US" altLang="en-US" b="1" dirty="0" err="1"/>
              <a:t>i</a:t>
            </a:r>
            <a:r>
              <a:rPr lang="en-US" altLang="en-US" b="1" dirty="0"/>
              <a:t>] = false;</a:t>
            </a:r>
          </a:p>
          <a:p>
            <a:pPr>
              <a:lnSpc>
                <a:spcPct val="90000"/>
              </a:lnSpc>
              <a:buFont typeface="Monotype Sorts" pitchFamily="-84" charset="2"/>
              <a:buNone/>
              <a:tabLst>
                <a:tab pos="2403475" algn="l"/>
                <a:tab pos="2684463" algn="l"/>
                <a:tab pos="2974975" algn="l"/>
              </a:tabLst>
            </a:pPr>
            <a:r>
              <a:rPr lang="en-US" altLang="en-US" b="1" dirty="0"/>
              <a:t>				</a:t>
            </a:r>
            <a:r>
              <a:rPr lang="en-US" altLang="en-US" dirty="0"/>
              <a:t>remainder section</a:t>
            </a:r>
          </a:p>
          <a:p>
            <a:pPr>
              <a:lnSpc>
                <a:spcPct val="90000"/>
              </a:lnSpc>
              <a:buFont typeface="Monotype Sorts" pitchFamily="-84" charset="2"/>
              <a:buNone/>
              <a:tabLst>
                <a:tab pos="2403475" algn="l"/>
                <a:tab pos="2684463" algn="l"/>
                <a:tab pos="2974975" algn="l"/>
              </a:tabLst>
            </a:pPr>
            <a:r>
              <a:rPr lang="en-US" altLang="en-US" b="1" dirty="0"/>
              <a:t>		} while (1);</a:t>
            </a:r>
          </a:p>
          <a:p>
            <a:pPr>
              <a:lnSpc>
                <a:spcPct val="90000"/>
              </a:lnSpc>
              <a:tabLst>
                <a:tab pos="2403475" algn="l"/>
                <a:tab pos="2684463" algn="l"/>
                <a:tab pos="2974975" algn="l"/>
              </a:tabLst>
            </a:pPr>
            <a:r>
              <a:rPr lang="en-US" altLang="en-US" dirty="0"/>
              <a:t>Satisfies mutual exclusion, but not progress requirement.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03">
                                            <p:txEl>
                                              <p:pRg st="9" end="9"/>
                                            </p:txEl>
                                          </p:spTgt>
                                        </p:tgtEl>
                                        <p:attrNameLst>
                                          <p:attrName>style.visibility</p:attrName>
                                        </p:attrNameLst>
                                      </p:cBhvr>
                                      <p:to>
                                        <p:strVal val="visible"/>
                                      </p:to>
                                    </p:set>
                                    <p:anim calcmode="lin" valueType="num">
                                      <p:cBhvr additive="base">
                                        <p:cTn id="7" dur="500" fill="hold"/>
                                        <p:tgtEl>
                                          <p:spTgt spid="51203">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FC033FF-D161-45C8-80AA-483E99C4E0AA}"/>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660066"/>
                </a:solidFill>
                <a:effectLst/>
                <a:uLnTx/>
                <a:uFillTx/>
                <a:latin typeface="Helvetica" panose="020B0604020202020204" pitchFamily="34" charset="0"/>
                <a:ea typeface="+mn-ea"/>
                <a:cs typeface="+mn-cs"/>
              </a:rPr>
              <a:t>Operating System Concepts</a:t>
            </a:r>
          </a:p>
        </p:txBody>
      </p:sp>
      <p:sp>
        <p:nvSpPr>
          <p:cNvPr id="51202" name="Rectangle 2">
            <a:extLst>
              <a:ext uri="{FF2B5EF4-FFF2-40B4-BE49-F238E27FC236}">
                <a16:creationId xmlns:a16="http://schemas.microsoft.com/office/drawing/2014/main" id="{83F34154-7AEA-447E-88FA-5895DE1D6841}"/>
              </a:ext>
            </a:extLst>
          </p:cNvPr>
          <p:cNvSpPr>
            <a:spLocks noGrp="1" noChangeArrowheads="1"/>
          </p:cNvSpPr>
          <p:nvPr>
            <p:ph type="title"/>
          </p:nvPr>
        </p:nvSpPr>
        <p:spPr/>
        <p:txBody>
          <a:bodyPr/>
          <a:lstStyle/>
          <a:p>
            <a:r>
              <a:rPr lang="en-US" altLang="en-US"/>
              <a:t>Algorithm 2</a:t>
            </a:r>
          </a:p>
        </p:txBody>
      </p:sp>
      <p:sp>
        <p:nvSpPr>
          <p:cNvPr id="51203" name="Rectangle 3">
            <a:extLst>
              <a:ext uri="{FF2B5EF4-FFF2-40B4-BE49-F238E27FC236}">
                <a16:creationId xmlns:a16="http://schemas.microsoft.com/office/drawing/2014/main" id="{B4B76E33-E9E7-4B1B-B8CC-C3411CDE24AB}"/>
              </a:ext>
            </a:extLst>
          </p:cNvPr>
          <p:cNvSpPr>
            <a:spLocks noGrp="1" noChangeArrowheads="1"/>
          </p:cNvSpPr>
          <p:nvPr>
            <p:ph type="body" idx="1"/>
          </p:nvPr>
        </p:nvSpPr>
        <p:spPr>
          <a:xfrm>
            <a:off x="1066800" y="1371600"/>
            <a:ext cx="7029450" cy="4114800"/>
          </a:xfrm>
        </p:spPr>
        <p:txBody>
          <a:bodyPr/>
          <a:lstStyle/>
          <a:p>
            <a:pPr>
              <a:lnSpc>
                <a:spcPct val="90000"/>
              </a:lnSpc>
              <a:tabLst>
                <a:tab pos="2403475" algn="l"/>
                <a:tab pos="2684463" algn="l"/>
                <a:tab pos="2974975" algn="l"/>
              </a:tabLst>
            </a:pPr>
            <a:r>
              <a:rPr lang="en-US" altLang="en-US" dirty="0"/>
              <a:t>Shared variables</a:t>
            </a:r>
          </a:p>
          <a:p>
            <a:pPr lvl="1">
              <a:lnSpc>
                <a:spcPct val="90000"/>
              </a:lnSpc>
              <a:tabLst>
                <a:tab pos="2403475" algn="l"/>
                <a:tab pos="2684463" algn="l"/>
                <a:tab pos="2974975" algn="l"/>
              </a:tabLst>
            </a:pPr>
            <a:r>
              <a:rPr lang="en-US" altLang="en-US" b="1" dirty="0" err="1"/>
              <a:t>boolean</a:t>
            </a:r>
            <a:r>
              <a:rPr lang="en-US" altLang="en-US" b="1" dirty="0"/>
              <a:t> flag[2]</a:t>
            </a:r>
            <a:r>
              <a:rPr lang="en-US" altLang="en-US" dirty="0"/>
              <a:t>;</a:t>
            </a:r>
            <a:br>
              <a:rPr lang="en-US" altLang="en-US" dirty="0"/>
            </a:br>
            <a:r>
              <a:rPr lang="en-US" altLang="en-US" dirty="0"/>
              <a:t>initially </a:t>
            </a:r>
            <a:r>
              <a:rPr lang="en-US" altLang="en-US" b="1" dirty="0"/>
              <a:t>flag [0] = flag [1] = false.</a:t>
            </a:r>
          </a:p>
          <a:p>
            <a:pPr lvl="1">
              <a:lnSpc>
                <a:spcPct val="90000"/>
              </a:lnSpc>
              <a:tabLst>
                <a:tab pos="2403475" algn="l"/>
                <a:tab pos="2684463" algn="l"/>
                <a:tab pos="2974975" algn="l"/>
              </a:tabLst>
            </a:pPr>
            <a:r>
              <a:rPr lang="en-US" altLang="en-US" b="1" dirty="0"/>
              <a:t>flag [</a:t>
            </a:r>
            <a:r>
              <a:rPr lang="en-US" altLang="en-US" b="1" dirty="0" err="1"/>
              <a:t>i</a:t>
            </a:r>
            <a:r>
              <a:rPr lang="en-US" altLang="en-US" b="1" dirty="0"/>
              <a:t>] = true</a:t>
            </a:r>
            <a:r>
              <a:rPr lang="en-US" altLang="en-US" dirty="0"/>
              <a:t> </a:t>
            </a:r>
            <a:r>
              <a:rPr lang="en-US" altLang="en-US" dirty="0">
                <a:sym typeface="Symbol" panose="05050102010706020507" pitchFamily="18" charset="2"/>
              </a:rPr>
              <a:t> </a:t>
            </a:r>
            <a:r>
              <a:rPr lang="en-US" altLang="en-US" i="1" dirty="0">
                <a:sym typeface="Symbol" panose="05050102010706020507" pitchFamily="18" charset="2"/>
              </a:rPr>
              <a:t>P</a:t>
            </a:r>
            <a:r>
              <a:rPr lang="en-US" altLang="en-US" i="1" baseline="-25000" dirty="0">
                <a:sym typeface="Symbol" panose="05050102010706020507" pitchFamily="18" charset="2"/>
              </a:rPr>
              <a:t>i</a:t>
            </a:r>
            <a:r>
              <a:rPr lang="en-US" altLang="en-US" dirty="0">
                <a:sym typeface="Symbol" panose="05050102010706020507" pitchFamily="18" charset="2"/>
              </a:rPr>
              <a:t> ready to enter its critical section</a:t>
            </a:r>
          </a:p>
          <a:p>
            <a:pPr>
              <a:lnSpc>
                <a:spcPct val="90000"/>
              </a:lnSpc>
              <a:tabLst>
                <a:tab pos="2403475" algn="l"/>
                <a:tab pos="2684463" algn="l"/>
                <a:tab pos="2974975" algn="l"/>
              </a:tabLst>
            </a:pPr>
            <a:r>
              <a:rPr lang="en-US" altLang="en-US" dirty="0"/>
              <a:t>Process </a:t>
            </a:r>
            <a:r>
              <a:rPr lang="en-US" altLang="en-US" i="1" dirty="0"/>
              <a:t>P</a:t>
            </a:r>
            <a:r>
              <a:rPr lang="en-US" altLang="en-US" i="1" baseline="-25000" dirty="0"/>
              <a:t>i</a:t>
            </a:r>
            <a:endParaRPr lang="en-US" altLang="en-US" dirty="0"/>
          </a:p>
          <a:p>
            <a:pPr>
              <a:lnSpc>
                <a:spcPct val="90000"/>
              </a:lnSpc>
              <a:buFont typeface="Monotype Sorts" pitchFamily="-84" charset="2"/>
              <a:buNone/>
              <a:tabLst>
                <a:tab pos="2403475" algn="l"/>
                <a:tab pos="2684463" algn="l"/>
                <a:tab pos="2974975" algn="l"/>
              </a:tabLst>
            </a:pPr>
            <a:r>
              <a:rPr lang="en-US" altLang="en-US" dirty="0"/>
              <a:t>		</a:t>
            </a:r>
            <a:r>
              <a:rPr lang="en-US" altLang="en-US" b="1" dirty="0"/>
              <a:t>do {</a:t>
            </a:r>
          </a:p>
          <a:p>
            <a:pPr>
              <a:lnSpc>
                <a:spcPct val="90000"/>
              </a:lnSpc>
              <a:buNone/>
              <a:tabLst>
                <a:tab pos="2403475" algn="l"/>
                <a:tab pos="2684463" algn="l"/>
                <a:tab pos="2974975" algn="l"/>
              </a:tabLst>
            </a:pPr>
            <a:r>
              <a:rPr lang="en-US" altLang="en-US" b="1" dirty="0"/>
              <a:t>			while (flag[j]) ; 					flag[</a:t>
            </a:r>
            <a:r>
              <a:rPr lang="en-US" altLang="en-US" b="1" dirty="0" err="1"/>
              <a:t>i</a:t>
            </a:r>
            <a:r>
              <a:rPr lang="en-US" altLang="en-US" b="1" dirty="0"/>
              <a:t>] := true;</a:t>
            </a:r>
            <a:br>
              <a:rPr lang="en-US" altLang="en-US" b="1" dirty="0"/>
            </a:br>
            <a:r>
              <a:rPr lang="en-US" altLang="en-US" b="1" dirty="0"/>
              <a:t>			</a:t>
            </a:r>
            <a:r>
              <a:rPr lang="en-US" altLang="en-US" dirty="0"/>
              <a:t>critical section</a:t>
            </a:r>
          </a:p>
          <a:p>
            <a:pPr>
              <a:lnSpc>
                <a:spcPct val="90000"/>
              </a:lnSpc>
              <a:buFont typeface="Monotype Sorts" pitchFamily="-84" charset="2"/>
              <a:buNone/>
              <a:tabLst>
                <a:tab pos="2403475" algn="l"/>
                <a:tab pos="2684463" algn="l"/>
                <a:tab pos="2974975" algn="l"/>
              </a:tabLst>
            </a:pPr>
            <a:r>
              <a:rPr lang="en-US" altLang="en-US" b="1" dirty="0"/>
              <a:t>			flag [</a:t>
            </a:r>
            <a:r>
              <a:rPr lang="en-US" altLang="en-US" b="1" dirty="0" err="1"/>
              <a:t>i</a:t>
            </a:r>
            <a:r>
              <a:rPr lang="en-US" altLang="en-US" b="1" dirty="0"/>
              <a:t>] = false;</a:t>
            </a:r>
          </a:p>
          <a:p>
            <a:pPr>
              <a:lnSpc>
                <a:spcPct val="90000"/>
              </a:lnSpc>
              <a:buFont typeface="Monotype Sorts" pitchFamily="-84" charset="2"/>
              <a:buNone/>
              <a:tabLst>
                <a:tab pos="2403475" algn="l"/>
                <a:tab pos="2684463" algn="l"/>
                <a:tab pos="2974975" algn="l"/>
              </a:tabLst>
            </a:pPr>
            <a:r>
              <a:rPr lang="en-US" altLang="en-US" b="1" dirty="0"/>
              <a:t>				</a:t>
            </a:r>
            <a:r>
              <a:rPr lang="en-US" altLang="en-US" dirty="0"/>
              <a:t>remainder section</a:t>
            </a:r>
          </a:p>
          <a:p>
            <a:pPr>
              <a:lnSpc>
                <a:spcPct val="90000"/>
              </a:lnSpc>
              <a:buFont typeface="Monotype Sorts" pitchFamily="-84" charset="2"/>
              <a:buNone/>
              <a:tabLst>
                <a:tab pos="2403475" algn="l"/>
                <a:tab pos="2684463" algn="l"/>
                <a:tab pos="2974975" algn="l"/>
              </a:tabLst>
            </a:pPr>
            <a:r>
              <a:rPr lang="en-US" altLang="en-US" b="1" dirty="0"/>
              <a:t>		} while (1);</a:t>
            </a:r>
          </a:p>
          <a:p>
            <a:pPr>
              <a:lnSpc>
                <a:spcPct val="90000"/>
              </a:lnSpc>
              <a:tabLst>
                <a:tab pos="2403475" algn="l"/>
                <a:tab pos="2684463" algn="l"/>
                <a:tab pos="2974975" algn="l"/>
              </a:tabLst>
            </a:pPr>
            <a:r>
              <a:rPr lang="en-US" altLang="en-US" dirty="0"/>
              <a:t>mutual exclusion is not satisfied.</a:t>
            </a:r>
          </a:p>
        </p:txBody>
      </p:sp>
      <p:cxnSp>
        <p:nvCxnSpPr>
          <p:cNvPr id="3" name="Straight Arrow Connector 2">
            <a:extLst>
              <a:ext uri="{FF2B5EF4-FFF2-40B4-BE49-F238E27FC236}">
                <a16:creationId xmlns:a16="http://schemas.microsoft.com/office/drawing/2014/main" id="{CAB28629-B176-4314-B8EB-CB33A793239D}"/>
              </a:ext>
            </a:extLst>
          </p:cNvPr>
          <p:cNvCxnSpPr/>
          <p:nvPr/>
        </p:nvCxnSpPr>
        <p:spPr bwMode="auto">
          <a:xfrm flipH="1" flipV="1">
            <a:off x="5711483" y="3429000"/>
            <a:ext cx="1913206" cy="28487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Arrow Connector 5">
            <a:extLst>
              <a:ext uri="{FF2B5EF4-FFF2-40B4-BE49-F238E27FC236}">
                <a16:creationId xmlns:a16="http://schemas.microsoft.com/office/drawing/2014/main" id="{9FFC325A-AC46-4AEC-8128-4F56A8822B10}"/>
              </a:ext>
            </a:extLst>
          </p:cNvPr>
          <p:cNvCxnSpPr/>
          <p:nvPr/>
        </p:nvCxnSpPr>
        <p:spPr bwMode="auto">
          <a:xfrm flipH="1">
            <a:off x="5711483" y="3713871"/>
            <a:ext cx="1913206"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tangle 6">
            <a:extLst>
              <a:ext uri="{FF2B5EF4-FFF2-40B4-BE49-F238E27FC236}">
                <a16:creationId xmlns:a16="http://schemas.microsoft.com/office/drawing/2014/main" id="{D0FC9E3E-5EC0-48DE-A0E9-07F24D4B4190}"/>
              </a:ext>
            </a:extLst>
          </p:cNvPr>
          <p:cNvSpPr/>
          <p:nvPr/>
        </p:nvSpPr>
        <p:spPr>
          <a:xfrm>
            <a:off x="7624689" y="3529205"/>
            <a:ext cx="889987" cy="369332"/>
          </a:xfrm>
          <a:prstGeom prst="rect">
            <a:avLst/>
          </a:prstGeom>
        </p:spPr>
        <p:txBody>
          <a:bodyPr wrap="none">
            <a:spAutoFit/>
          </a:bodyPr>
          <a:lstStyle/>
          <a:p>
            <a:r>
              <a:rPr lang="en-US" altLang="en-US" b="1" dirty="0"/>
              <a:t>Swap</a:t>
            </a:r>
            <a:endParaRPr lang="en-US" dirty="0"/>
          </a:p>
        </p:txBody>
      </p:sp>
    </p:spTree>
    <p:extLst>
      <p:ext uri="{BB962C8B-B14F-4D97-AF65-F5344CB8AC3E}">
        <p14:creationId xmlns:p14="http://schemas.microsoft.com/office/powerpoint/2010/main" val="235129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03">
                                            <p:txEl>
                                              <p:pRg st="9" end="9"/>
                                            </p:txEl>
                                          </p:spTgt>
                                        </p:tgtEl>
                                        <p:attrNameLst>
                                          <p:attrName>style.visibility</p:attrName>
                                        </p:attrNameLst>
                                      </p:cBhvr>
                                      <p:to>
                                        <p:strVal val="visible"/>
                                      </p:to>
                                    </p:set>
                                    <p:anim calcmode="lin" valueType="num">
                                      <p:cBhvr additive="base">
                                        <p:cTn id="7" dur="500" fill="hold"/>
                                        <p:tgtEl>
                                          <p:spTgt spid="51203">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26DD418A-21A7-4B89-9231-2B176D68EDBF}"/>
              </a:ext>
            </a:extLst>
          </p:cNvPr>
          <p:cNvSpPr>
            <a:spLocks noGrp="1" noChangeArrowheads="1"/>
          </p:cNvSpPr>
          <p:nvPr>
            <p:ph type="title"/>
          </p:nvPr>
        </p:nvSpPr>
        <p:spPr>
          <a:xfrm>
            <a:off x="998538" y="214313"/>
            <a:ext cx="7688262" cy="576262"/>
          </a:xfrm>
        </p:spPr>
        <p:txBody>
          <a:bodyPr/>
          <a:lstStyle/>
          <a:p>
            <a:pPr eaLnBrk="1" hangingPunct="1"/>
            <a:r>
              <a:rPr lang="en-US" altLang="en-US"/>
              <a:t>Peterson</a:t>
            </a:r>
            <a:r>
              <a:rPr lang="ja-JP" altLang="en-US"/>
              <a:t>’</a:t>
            </a:r>
            <a:r>
              <a:rPr lang="en-US" altLang="ja-JP"/>
              <a:t>s Solution</a:t>
            </a:r>
            <a:endParaRPr lang="en-US" altLang="en-US"/>
          </a:p>
        </p:txBody>
      </p:sp>
      <p:sp>
        <p:nvSpPr>
          <p:cNvPr id="25602" name="Rectangle 3">
            <a:extLst>
              <a:ext uri="{FF2B5EF4-FFF2-40B4-BE49-F238E27FC236}">
                <a16:creationId xmlns:a16="http://schemas.microsoft.com/office/drawing/2014/main" id="{2102B859-0D88-4720-B1D6-CE72EBB742F8}"/>
              </a:ext>
            </a:extLst>
          </p:cNvPr>
          <p:cNvSpPr>
            <a:spLocks noGrp="1" noChangeArrowheads="1"/>
          </p:cNvSpPr>
          <p:nvPr>
            <p:ph idx="1"/>
          </p:nvPr>
        </p:nvSpPr>
        <p:spPr>
          <a:xfrm>
            <a:off x="946150" y="1182688"/>
            <a:ext cx="7118350" cy="4422775"/>
          </a:xfrm>
        </p:spPr>
        <p:txBody>
          <a:bodyPr/>
          <a:lstStyle/>
          <a:p>
            <a:pPr>
              <a:lnSpc>
                <a:spcPct val="90000"/>
              </a:lnSpc>
              <a:tabLst>
                <a:tab pos="739775" algn="l"/>
                <a:tab pos="1020763" algn="l"/>
                <a:tab pos="1257300" algn="l"/>
              </a:tabLst>
            </a:pPr>
            <a:r>
              <a:rPr lang="en-US" altLang="en-US"/>
              <a:t>Not guaranteed to work on modern architectures! (But good algorithmic  description of solving the problem)</a:t>
            </a:r>
            <a:endParaRPr lang="en-US" altLang="en-US" sz="800"/>
          </a:p>
          <a:p>
            <a:pPr>
              <a:lnSpc>
                <a:spcPct val="90000"/>
              </a:lnSpc>
              <a:tabLst>
                <a:tab pos="739775" algn="l"/>
                <a:tab pos="1020763" algn="l"/>
                <a:tab pos="1257300" algn="l"/>
              </a:tabLst>
            </a:pPr>
            <a:r>
              <a:rPr lang="en-US" altLang="en-US"/>
              <a:t>Two process solution</a:t>
            </a:r>
            <a:endParaRPr lang="en-US" altLang="en-US" sz="800"/>
          </a:p>
          <a:p>
            <a:pPr>
              <a:lnSpc>
                <a:spcPct val="90000"/>
              </a:lnSpc>
              <a:tabLst>
                <a:tab pos="739775" algn="l"/>
                <a:tab pos="1020763" algn="l"/>
                <a:tab pos="1257300" algn="l"/>
              </a:tabLst>
            </a:pPr>
            <a:r>
              <a:rPr lang="en-US" altLang="en-US"/>
              <a:t>Assume that the </a:t>
            </a:r>
            <a:r>
              <a:rPr lang="en-US" altLang="en-US" sz="2000" b="1">
                <a:latin typeface="Courier New" panose="02070309020205020404" pitchFamily="49" charset="0"/>
              </a:rPr>
              <a:t>load</a:t>
            </a:r>
            <a:r>
              <a:rPr lang="en-US" altLang="en-US">
                <a:latin typeface="Courier New" panose="02070309020205020404" pitchFamily="49" charset="0"/>
              </a:rPr>
              <a:t> </a:t>
            </a:r>
            <a:r>
              <a:rPr lang="en-US" altLang="en-US"/>
              <a:t>and </a:t>
            </a:r>
            <a:r>
              <a:rPr lang="en-US" altLang="en-US" sz="2000" b="1">
                <a:latin typeface="Courier New" panose="02070309020205020404" pitchFamily="49" charset="0"/>
              </a:rPr>
              <a:t>store</a:t>
            </a:r>
            <a:r>
              <a:rPr lang="en-US" altLang="en-US"/>
              <a:t> machine-language instructions are atomic; that is, cannot be interrupted</a:t>
            </a:r>
            <a:endParaRPr lang="en-US" altLang="en-US" sz="800"/>
          </a:p>
          <a:p>
            <a:pPr>
              <a:lnSpc>
                <a:spcPct val="90000"/>
              </a:lnSpc>
              <a:tabLst>
                <a:tab pos="739775" algn="l"/>
                <a:tab pos="1020763" algn="l"/>
                <a:tab pos="1257300" algn="l"/>
              </a:tabLst>
            </a:pPr>
            <a:r>
              <a:rPr lang="en-US" altLang="en-US">
                <a:solidFill>
                  <a:srgbClr val="000000"/>
                </a:solidFill>
              </a:rPr>
              <a:t>The two processes share two variables:</a:t>
            </a:r>
          </a:p>
          <a:p>
            <a:pPr lvl="1">
              <a:lnSpc>
                <a:spcPct val="90000"/>
              </a:lnSpc>
              <a:tabLst>
                <a:tab pos="739775" algn="l"/>
                <a:tab pos="1020763" algn="l"/>
                <a:tab pos="1257300" algn="l"/>
              </a:tabLst>
            </a:pPr>
            <a:r>
              <a:rPr lang="en-US" altLang="en-US" sz="1600" b="1">
                <a:latin typeface="Courier New" panose="02070309020205020404" pitchFamily="49" charset="0"/>
              </a:rPr>
              <a:t>int turn; </a:t>
            </a:r>
          </a:p>
          <a:p>
            <a:pPr lvl="1">
              <a:lnSpc>
                <a:spcPct val="90000"/>
              </a:lnSpc>
              <a:tabLst>
                <a:tab pos="739775" algn="l"/>
                <a:tab pos="1020763" algn="l"/>
                <a:tab pos="1257300" algn="l"/>
              </a:tabLst>
            </a:pPr>
            <a:r>
              <a:rPr lang="en-US" altLang="en-US" sz="1600" b="1">
                <a:latin typeface="Courier New" panose="02070309020205020404" pitchFamily="49" charset="0"/>
              </a:rPr>
              <a:t>boolean flag[2]</a:t>
            </a:r>
          </a:p>
          <a:p>
            <a:pPr lvl="1">
              <a:lnSpc>
                <a:spcPct val="90000"/>
              </a:lnSpc>
              <a:tabLst>
                <a:tab pos="739775" algn="l"/>
                <a:tab pos="1020763" algn="l"/>
                <a:tab pos="1257300" algn="l"/>
              </a:tabLst>
            </a:pPr>
            <a:endParaRPr lang="en-US" altLang="en-US" sz="800" b="1">
              <a:solidFill>
                <a:srgbClr val="000000"/>
              </a:solidFill>
            </a:endParaRPr>
          </a:p>
          <a:p>
            <a:pPr>
              <a:lnSpc>
                <a:spcPct val="90000"/>
              </a:lnSpc>
              <a:tabLst>
                <a:tab pos="739775" algn="l"/>
                <a:tab pos="1020763" algn="l"/>
                <a:tab pos="1257300" algn="l"/>
              </a:tabLst>
            </a:pPr>
            <a:r>
              <a:rPr lang="en-US" altLang="en-US">
                <a:solidFill>
                  <a:srgbClr val="000000"/>
                </a:solidFill>
              </a:rPr>
              <a:t>The variable </a:t>
            </a:r>
            <a:r>
              <a:rPr lang="en-US" altLang="en-US" sz="1600" b="1">
                <a:latin typeface="Courier New" panose="02070309020205020404" pitchFamily="49" charset="0"/>
              </a:rPr>
              <a:t>turn</a:t>
            </a:r>
            <a:r>
              <a:rPr lang="en-US" altLang="en-US">
                <a:solidFill>
                  <a:srgbClr val="000000"/>
                </a:solidFill>
              </a:rPr>
              <a:t> indicates whose turn it is to enter the critical section</a:t>
            </a:r>
            <a:endParaRPr lang="en-US" altLang="en-US" sz="800">
              <a:solidFill>
                <a:srgbClr val="000000"/>
              </a:solidFill>
            </a:endParaRPr>
          </a:p>
          <a:p>
            <a:pPr>
              <a:lnSpc>
                <a:spcPct val="90000"/>
              </a:lnSpc>
              <a:tabLst>
                <a:tab pos="739775" algn="l"/>
                <a:tab pos="1020763" algn="l"/>
                <a:tab pos="1257300" algn="l"/>
              </a:tabLst>
            </a:pPr>
            <a:r>
              <a:rPr lang="en-US" altLang="en-US">
                <a:solidFill>
                  <a:srgbClr val="000000"/>
                </a:solidFill>
              </a:rPr>
              <a:t>The </a:t>
            </a:r>
            <a:r>
              <a:rPr lang="en-US" altLang="en-US" sz="1600" b="1">
                <a:latin typeface="Courier New" panose="02070309020205020404" pitchFamily="49" charset="0"/>
              </a:rPr>
              <a:t>flag</a:t>
            </a:r>
            <a:r>
              <a:rPr lang="en-US" altLang="en-US" b="1">
                <a:latin typeface="Courier New" panose="02070309020205020404" pitchFamily="49" charset="0"/>
              </a:rPr>
              <a:t> </a:t>
            </a:r>
            <a:r>
              <a:rPr lang="en-US" altLang="en-US">
                <a:solidFill>
                  <a:srgbClr val="000000"/>
                </a:solidFill>
              </a:rPr>
              <a:t>array is used to indicate if a process is ready to enter the critical section. </a:t>
            </a:r>
            <a:r>
              <a:rPr lang="en-US" altLang="en-US" sz="1600" b="1">
                <a:latin typeface="Courier New" panose="02070309020205020404" pitchFamily="49" charset="0"/>
              </a:rPr>
              <a:t>flag[i] = </a:t>
            </a:r>
            <a:r>
              <a:rPr lang="en-US" altLang="en-US" sz="1600" b="1" i="1">
                <a:latin typeface="Courier New" panose="02070309020205020404" pitchFamily="49" charset="0"/>
              </a:rPr>
              <a:t>true</a:t>
            </a:r>
            <a:r>
              <a:rPr lang="en-US" altLang="en-US" sz="1600">
                <a:solidFill>
                  <a:srgbClr val="000000"/>
                </a:solidFill>
              </a:rPr>
              <a:t>  </a:t>
            </a:r>
            <a:r>
              <a:rPr lang="en-US" altLang="en-US">
                <a:solidFill>
                  <a:srgbClr val="000000"/>
                </a:solidFill>
              </a:rPr>
              <a:t>implies that process </a:t>
            </a:r>
            <a:r>
              <a:rPr lang="en-US" altLang="en-US" sz="2000" b="1">
                <a:solidFill>
                  <a:srgbClr val="000000"/>
                </a:solidFill>
                <a:latin typeface="Courier New" panose="02070309020205020404" pitchFamily="49" charset="0"/>
              </a:rPr>
              <a:t>P</a:t>
            </a:r>
            <a:r>
              <a:rPr lang="en-US" altLang="en-US" sz="2000" b="1" baseline="-25000">
                <a:solidFill>
                  <a:srgbClr val="000000"/>
                </a:solidFill>
                <a:latin typeface="Courier New" panose="02070309020205020404" pitchFamily="49" charset="0"/>
              </a:rPr>
              <a:t>i</a:t>
            </a:r>
            <a:r>
              <a:rPr lang="en-US" altLang="en-US">
                <a:solidFill>
                  <a:srgbClr val="000000"/>
                </a:solidFill>
              </a:rPr>
              <a:t> is ready!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a:extLst>
              <a:ext uri="{FF2B5EF4-FFF2-40B4-BE49-F238E27FC236}">
                <a16:creationId xmlns:a16="http://schemas.microsoft.com/office/drawing/2014/main" id="{3853C057-2CD0-4FED-BD0A-BECA637DA0D5}"/>
              </a:ext>
            </a:extLst>
          </p:cNvPr>
          <p:cNvSpPr>
            <a:spLocks noGrp="1"/>
          </p:cNvSpPr>
          <p:nvPr>
            <p:ph type="title"/>
          </p:nvPr>
        </p:nvSpPr>
        <p:spPr/>
        <p:txBody>
          <a:bodyPr/>
          <a:lstStyle/>
          <a:p>
            <a:r>
              <a:rPr lang="en-US" altLang="en-US"/>
              <a:t>Algorithm for Process </a:t>
            </a:r>
            <a:r>
              <a:rPr lang="en-US" altLang="en-US">
                <a:solidFill>
                  <a:srgbClr val="0000FF"/>
                </a:solidFill>
              </a:rPr>
              <a:t>P</a:t>
            </a:r>
            <a:r>
              <a:rPr lang="en-US" altLang="en-US" baseline="-25000">
                <a:solidFill>
                  <a:srgbClr val="0000FF"/>
                </a:solidFill>
              </a:rPr>
              <a:t>i</a:t>
            </a:r>
            <a:endParaRPr lang="en-US" altLang="en-US"/>
          </a:p>
        </p:txBody>
      </p:sp>
      <p:sp>
        <p:nvSpPr>
          <p:cNvPr id="91138" name="Rectangle 3">
            <a:extLst>
              <a:ext uri="{FF2B5EF4-FFF2-40B4-BE49-F238E27FC236}">
                <a16:creationId xmlns:a16="http://schemas.microsoft.com/office/drawing/2014/main" id="{58AFEA2B-AFFC-4C7F-BD88-94633CCB83FE}"/>
              </a:ext>
            </a:extLst>
          </p:cNvPr>
          <p:cNvSpPr>
            <a:spLocks noChangeArrowheads="1"/>
          </p:cNvSpPr>
          <p:nvPr/>
        </p:nvSpPr>
        <p:spPr bwMode="auto">
          <a:xfrm>
            <a:off x="1847850" y="1666875"/>
            <a:ext cx="6027738"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Monotype Sorts" pitchFamily="-84" charset="2"/>
              <a:buNone/>
            </a:pPr>
            <a:r>
              <a:rPr lang="en-US" altLang="en-US" b="1">
                <a:solidFill>
                  <a:srgbClr val="000000"/>
                </a:solidFill>
                <a:latin typeface="Courier New" panose="02070309020205020404" pitchFamily="49" charset="0"/>
              </a:rPr>
              <a:t>while (true){ </a:t>
            </a:r>
          </a:p>
          <a:p>
            <a:pPr>
              <a:buFont typeface="Monotype Sorts" pitchFamily="-84" charset="2"/>
              <a:buNone/>
            </a:pPr>
            <a:r>
              <a:rPr lang="en-US" altLang="en-US" b="1">
                <a:solidFill>
                  <a:srgbClr val="000000"/>
                </a:solidFill>
                <a:latin typeface="Courier New" panose="02070309020205020404" pitchFamily="49" charset="0"/>
              </a:rPr>
              <a:t>	flag[i] = true; </a:t>
            </a:r>
          </a:p>
          <a:p>
            <a:pPr>
              <a:buFont typeface="Monotype Sorts" pitchFamily="-84" charset="2"/>
              <a:buNone/>
            </a:pPr>
            <a:r>
              <a:rPr lang="en-US" altLang="en-US" b="1">
                <a:solidFill>
                  <a:srgbClr val="000000"/>
                </a:solidFill>
                <a:latin typeface="Courier New" panose="02070309020205020404" pitchFamily="49" charset="0"/>
              </a:rPr>
              <a:t>	turn = j; </a:t>
            </a:r>
          </a:p>
          <a:p>
            <a:pPr>
              <a:buFont typeface="Monotype Sorts" pitchFamily="-84" charset="2"/>
              <a:buNone/>
            </a:pPr>
            <a:r>
              <a:rPr lang="en-US" altLang="en-US" b="1">
                <a:solidFill>
                  <a:srgbClr val="000000"/>
                </a:solidFill>
                <a:latin typeface="Courier New" panose="02070309020205020404" pitchFamily="49" charset="0"/>
              </a:rPr>
              <a:t>	while (flag[j] &amp;&amp; turn = = j)</a:t>
            </a:r>
          </a:p>
          <a:p>
            <a:pPr>
              <a:buFont typeface="Monotype Sorts" pitchFamily="-84" charset="2"/>
              <a:buNone/>
            </a:pPr>
            <a:r>
              <a:rPr lang="en-US" altLang="en-US" b="1">
                <a:solidFill>
                  <a:srgbClr val="000000"/>
                </a:solidFill>
                <a:latin typeface="Courier New" panose="02070309020205020404" pitchFamily="49" charset="0"/>
              </a:rPr>
              <a:t>		;</a:t>
            </a:r>
          </a:p>
          <a:p>
            <a:pPr>
              <a:buFont typeface="Monotype Sorts" pitchFamily="-84" charset="2"/>
              <a:buNone/>
            </a:pPr>
            <a:endParaRPr lang="en-US" altLang="en-US" b="1">
              <a:solidFill>
                <a:srgbClr val="000000"/>
              </a:solidFill>
              <a:latin typeface="Courier New" panose="02070309020205020404" pitchFamily="49" charset="0"/>
            </a:endParaRPr>
          </a:p>
          <a:p>
            <a:pPr>
              <a:buFont typeface="Monotype Sorts" pitchFamily="-84" charset="2"/>
              <a:buNone/>
            </a:pPr>
            <a:r>
              <a:rPr lang="en-US" altLang="en-US" b="1">
                <a:solidFill>
                  <a:srgbClr val="000000"/>
                </a:solidFill>
                <a:latin typeface="Courier New" panose="02070309020205020404" pitchFamily="49" charset="0"/>
              </a:rPr>
              <a:t>	/* critical section */</a:t>
            </a:r>
          </a:p>
          <a:p>
            <a:pPr>
              <a:buFont typeface="Monotype Sorts" pitchFamily="-84" charset="2"/>
              <a:buNone/>
            </a:pPr>
            <a:r>
              <a:rPr lang="en-US" altLang="en-US" b="1">
                <a:solidFill>
                  <a:srgbClr val="000000"/>
                </a:solidFill>
                <a:latin typeface="Courier New" panose="02070309020205020404" pitchFamily="49" charset="0"/>
              </a:rPr>
              <a:t> </a:t>
            </a:r>
          </a:p>
          <a:p>
            <a:pPr>
              <a:buFont typeface="Monotype Sorts" pitchFamily="-84" charset="2"/>
              <a:buNone/>
            </a:pPr>
            <a:r>
              <a:rPr lang="en-US" altLang="en-US" b="1">
                <a:solidFill>
                  <a:srgbClr val="000000"/>
                </a:solidFill>
                <a:latin typeface="Courier New" panose="02070309020205020404" pitchFamily="49" charset="0"/>
              </a:rPr>
              <a:t>	flag[i] = false;</a:t>
            </a:r>
          </a:p>
          <a:p>
            <a:pPr>
              <a:buFont typeface="Monotype Sorts" pitchFamily="-84" charset="2"/>
              <a:buNone/>
            </a:pPr>
            <a:r>
              <a:rPr lang="en-US" altLang="en-US" b="1">
                <a:solidFill>
                  <a:srgbClr val="000000"/>
                </a:solidFill>
                <a:latin typeface="Courier New" panose="02070309020205020404" pitchFamily="49" charset="0"/>
              </a:rPr>
              <a:t> </a:t>
            </a:r>
          </a:p>
          <a:p>
            <a:pPr>
              <a:buFont typeface="Monotype Sorts" pitchFamily="-84" charset="2"/>
              <a:buNone/>
            </a:pPr>
            <a:r>
              <a:rPr lang="en-US" altLang="en-US" b="1">
                <a:solidFill>
                  <a:srgbClr val="000000"/>
                </a:solidFill>
                <a:latin typeface="Courier New" panose="02070309020205020404" pitchFamily="49" charset="0"/>
              </a:rPr>
              <a:t>	/* remainder section */</a:t>
            </a:r>
          </a:p>
          <a:p>
            <a:pPr>
              <a:buFont typeface="Monotype Sorts" pitchFamily="-84" charset="2"/>
              <a:buNone/>
            </a:pPr>
            <a:r>
              <a:rPr lang="en-US" altLang="en-US" b="1">
                <a:solidFill>
                  <a:srgbClr val="000000"/>
                </a:solidFill>
                <a:latin typeface="Courier New" panose="02070309020205020404" pitchFamily="49" charset="0"/>
              </a:rPr>
              <a:t> </a:t>
            </a:r>
          </a:p>
          <a:p>
            <a:pPr>
              <a:buFont typeface="Monotype Sorts" pitchFamily="-84" charset="2"/>
              <a:buNone/>
            </a:pPr>
            <a:r>
              <a:rPr lang="en-US" altLang="en-US" b="1">
                <a:solidFill>
                  <a:srgbClr val="000000"/>
                </a:solidFill>
                <a:latin typeface="Courier New" panose="02070309020205020404" pitchFamily="49" charset="0"/>
              </a:rPr>
              <a:t>}</a:t>
            </a:r>
          </a:p>
        </p:txBody>
      </p:sp>
      <p:sp>
        <p:nvSpPr>
          <p:cNvPr id="91139" name="Rectangle 7">
            <a:extLst>
              <a:ext uri="{FF2B5EF4-FFF2-40B4-BE49-F238E27FC236}">
                <a16:creationId xmlns:a16="http://schemas.microsoft.com/office/drawing/2014/main" id="{DF6B5F2E-706E-47FF-A5C8-29DB6B9826E8}"/>
              </a:ext>
            </a:extLst>
          </p:cNvPr>
          <p:cNvSpPr>
            <a:spLocks noChangeArrowheads="1"/>
          </p:cNvSpPr>
          <p:nvPr/>
        </p:nvSpPr>
        <p:spPr bwMode="auto">
          <a:xfrm>
            <a:off x="2673350" y="3162300"/>
            <a:ext cx="3505200" cy="6826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ltLang="en-US"/>
          </a:p>
        </p:txBody>
      </p:sp>
      <p:sp>
        <p:nvSpPr>
          <p:cNvPr id="91140" name="Rectangle 8">
            <a:extLst>
              <a:ext uri="{FF2B5EF4-FFF2-40B4-BE49-F238E27FC236}">
                <a16:creationId xmlns:a16="http://schemas.microsoft.com/office/drawing/2014/main" id="{094CECC6-8C52-4EE8-8BE9-F949BC721379}"/>
              </a:ext>
            </a:extLst>
          </p:cNvPr>
          <p:cNvSpPr>
            <a:spLocks noChangeArrowheads="1"/>
          </p:cNvSpPr>
          <p:nvPr/>
        </p:nvSpPr>
        <p:spPr bwMode="auto">
          <a:xfrm>
            <a:off x="2673350" y="4279900"/>
            <a:ext cx="3505200" cy="522288"/>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72F71E12-B5A6-42C1-BEC5-E90F77394B49}"/>
              </a:ext>
            </a:extLst>
          </p:cNvPr>
          <p:cNvSpPr>
            <a:spLocks noGrp="1" noChangeArrowheads="1"/>
          </p:cNvSpPr>
          <p:nvPr>
            <p:ph type="title"/>
          </p:nvPr>
        </p:nvSpPr>
        <p:spPr>
          <a:xfrm>
            <a:off x="1100138" y="277813"/>
            <a:ext cx="7586662" cy="576262"/>
          </a:xfrm>
        </p:spPr>
        <p:txBody>
          <a:bodyPr/>
          <a:lstStyle/>
          <a:p>
            <a:pPr eaLnBrk="1" hangingPunct="1"/>
            <a:r>
              <a:rPr lang="en-US" altLang="en-US"/>
              <a:t>Peterson</a:t>
            </a:r>
            <a:r>
              <a:rPr lang="ja-JP" altLang="en-US"/>
              <a:t>’</a:t>
            </a:r>
            <a:r>
              <a:rPr lang="en-US" altLang="ja-JP"/>
              <a:t>s Solution (Cont.)</a:t>
            </a:r>
            <a:endParaRPr lang="en-US" altLang="en-US"/>
          </a:p>
        </p:txBody>
      </p:sp>
      <p:sp>
        <p:nvSpPr>
          <p:cNvPr id="27650" name="Rectangle 3">
            <a:extLst>
              <a:ext uri="{FF2B5EF4-FFF2-40B4-BE49-F238E27FC236}">
                <a16:creationId xmlns:a16="http://schemas.microsoft.com/office/drawing/2014/main" id="{797375FE-7B3F-4014-9611-97CCD458DC84}"/>
              </a:ext>
            </a:extLst>
          </p:cNvPr>
          <p:cNvSpPr>
            <a:spLocks noGrp="1" noChangeArrowheads="1"/>
          </p:cNvSpPr>
          <p:nvPr>
            <p:ph idx="1"/>
          </p:nvPr>
        </p:nvSpPr>
        <p:spPr>
          <a:xfrm>
            <a:off x="806450" y="1233488"/>
            <a:ext cx="7623175" cy="4422775"/>
          </a:xfrm>
        </p:spPr>
        <p:txBody>
          <a:bodyPr/>
          <a:lstStyle/>
          <a:p>
            <a:r>
              <a:rPr lang="en-US" altLang="en-US">
                <a:solidFill>
                  <a:srgbClr val="000000"/>
                </a:solidFill>
              </a:rPr>
              <a:t>Provable that the three  CS requirement are met:</a:t>
            </a:r>
          </a:p>
          <a:p>
            <a:pPr>
              <a:buFont typeface="Monotype Sorts" pitchFamily="-84" charset="2"/>
              <a:buNone/>
            </a:pPr>
            <a:r>
              <a:rPr lang="en-US" altLang="en-US">
                <a:solidFill>
                  <a:srgbClr val="000000"/>
                </a:solidFill>
              </a:rPr>
              <a:t>        1.   Mutual exclusion is preserved</a:t>
            </a:r>
          </a:p>
          <a:p>
            <a:pPr>
              <a:buFont typeface="Monotype Sorts" pitchFamily="-84" charset="2"/>
              <a:buNone/>
            </a:pPr>
            <a:r>
              <a:rPr lang="en-US" altLang="en-US">
                <a:solidFill>
                  <a:srgbClr val="000000"/>
                </a:solidFill>
              </a:rPr>
              <a:t>                </a:t>
            </a:r>
            <a:r>
              <a:rPr lang="en-US" altLang="en-US" sz="2000" b="1">
                <a:solidFill>
                  <a:srgbClr val="000000"/>
                </a:solidFill>
                <a:latin typeface="Courier New" panose="02070309020205020404" pitchFamily="49" charset="0"/>
              </a:rPr>
              <a:t>P</a:t>
            </a:r>
            <a:r>
              <a:rPr lang="en-US" altLang="en-US" sz="2000" b="1" baseline="-25000">
                <a:solidFill>
                  <a:srgbClr val="000000"/>
                </a:solidFill>
                <a:latin typeface="Courier New" panose="02070309020205020404" pitchFamily="49" charset="0"/>
              </a:rPr>
              <a:t>i</a:t>
            </a:r>
            <a:r>
              <a:rPr lang="en-US" altLang="en-US" b="1">
                <a:solidFill>
                  <a:srgbClr val="000000"/>
                </a:solidFill>
                <a:latin typeface="Courier New" panose="02070309020205020404" pitchFamily="49" charset="0"/>
              </a:rPr>
              <a:t> </a:t>
            </a:r>
            <a:r>
              <a:rPr lang="en-US" altLang="en-US">
                <a:solidFill>
                  <a:srgbClr val="000000"/>
                </a:solidFill>
              </a:rPr>
              <a:t>enters CS only if:</a:t>
            </a:r>
          </a:p>
          <a:p>
            <a:pPr>
              <a:buFont typeface="Monotype Sorts" pitchFamily="-84" charset="2"/>
              <a:buNone/>
            </a:pPr>
            <a:r>
              <a:rPr lang="en-US" altLang="en-US">
                <a:solidFill>
                  <a:srgbClr val="000000"/>
                </a:solidFill>
              </a:rPr>
              <a:t>                      either </a:t>
            </a:r>
            <a:r>
              <a:rPr lang="en-US" altLang="en-US" b="1">
                <a:solidFill>
                  <a:srgbClr val="000000"/>
                </a:solidFill>
                <a:latin typeface="Courier New" panose="02070309020205020404" pitchFamily="49" charset="0"/>
              </a:rPr>
              <a:t>flag[j] = false </a:t>
            </a:r>
            <a:r>
              <a:rPr lang="en-US" altLang="en-US">
                <a:solidFill>
                  <a:srgbClr val="000000"/>
                </a:solidFill>
              </a:rPr>
              <a:t>or</a:t>
            </a:r>
            <a:r>
              <a:rPr lang="en-US" altLang="en-US" b="1">
                <a:solidFill>
                  <a:srgbClr val="000000"/>
                </a:solidFill>
                <a:latin typeface="Courier New" panose="02070309020205020404" pitchFamily="49" charset="0"/>
              </a:rPr>
              <a:t> turn = i</a:t>
            </a:r>
            <a:endParaRPr lang="en-US" altLang="en-US">
              <a:solidFill>
                <a:srgbClr val="000000"/>
              </a:solidFill>
            </a:endParaRPr>
          </a:p>
          <a:p>
            <a:pPr>
              <a:buFont typeface="Monotype Sorts" pitchFamily="-84" charset="2"/>
              <a:buNone/>
            </a:pPr>
            <a:r>
              <a:rPr lang="en-US" altLang="en-US">
                <a:solidFill>
                  <a:srgbClr val="000000"/>
                </a:solidFill>
              </a:rPr>
              <a:t>        2.   Progress requirement is satisfied</a:t>
            </a:r>
          </a:p>
          <a:p>
            <a:pPr>
              <a:buFont typeface="Monotype Sorts" pitchFamily="-84" charset="2"/>
              <a:buNone/>
            </a:pPr>
            <a:r>
              <a:rPr lang="en-US" altLang="en-US">
                <a:solidFill>
                  <a:srgbClr val="000000"/>
                </a:solidFill>
              </a:rPr>
              <a:t>        3.   Bounded-waiting requirement is met</a:t>
            </a:r>
            <a:endParaRPr lang="en-US" altLang="en-US" sz="1600">
              <a:solidFill>
                <a:srgbClr val="000000"/>
              </a:solidFill>
            </a:endParaRPr>
          </a:p>
          <a:p>
            <a:pPr>
              <a:lnSpc>
                <a:spcPct val="90000"/>
              </a:lnSpc>
            </a:pPr>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2471D996-D139-44FE-A28D-18F5A08245B5}"/>
              </a:ext>
            </a:extLst>
          </p:cNvPr>
          <p:cNvSpPr>
            <a:spLocks noGrp="1" noChangeArrowheads="1"/>
          </p:cNvSpPr>
          <p:nvPr>
            <p:ph type="title"/>
          </p:nvPr>
        </p:nvSpPr>
        <p:spPr>
          <a:xfrm>
            <a:off x="1271588" y="201613"/>
            <a:ext cx="7707312" cy="576262"/>
          </a:xfrm>
        </p:spPr>
        <p:txBody>
          <a:bodyPr/>
          <a:lstStyle/>
          <a:p>
            <a:pPr eaLnBrk="1" hangingPunct="1"/>
            <a:r>
              <a:rPr lang="en-US" altLang="en-US"/>
              <a:t>Chapter 6: Synchronization Tools</a:t>
            </a:r>
          </a:p>
        </p:txBody>
      </p:sp>
      <p:sp>
        <p:nvSpPr>
          <p:cNvPr id="7171" name="Rectangle 3">
            <a:extLst>
              <a:ext uri="{FF2B5EF4-FFF2-40B4-BE49-F238E27FC236}">
                <a16:creationId xmlns:a16="http://schemas.microsoft.com/office/drawing/2014/main" id="{98FD9842-7BE4-4443-890B-77ED50B03D8C}"/>
              </a:ext>
            </a:extLst>
          </p:cNvPr>
          <p:cNvSpPr>
            <a:spLocks noGrp="1" noChangeArrowheads="1"/>
          </p:cNvSpPr>
          <p:nvPr>
            <p:ph idx="1"/>
          </p:nvPr>
        </p:nvSpPr>
        <p:spPr>
          <a:xfrm>
            <a:off x="1506538" y="1165225"/>
            <a:ext cx="6040437" cy="3270250"/>
          </a:xfrm>
        </p:spPr>
        <p:txBody>
          <a:bodyPr/>
          <a:lstStyle/>
          <a:p>
            <a:pPr>
              <a:lnSpc>
                <a:spcPct val="80000"/>
              </a:lnSpc>
              <a:defRPr/>
            </a:pPr>
            <a:r>
              <a:rPr lang="en-US" altLang="en-US" dirty="0"/>
              <a:t>Background</a:t>
            </a:r>
          </a:p>
          <a:p>
            <a:pPr>
              <a:lnSpc>
                <a:spcPct val="80000"/>
              </a:lnSpc>
              <a:defRPr/>
            </a:pPr>
            <a:r>
              <a:rPr lang="en-US" altLang="en-US" dirty="0"/>
              <a:t>The Critical-Section Problem</a:t>
            </a:r>
          </a:p>
          <a:p>
            <a:pPr>
              <a:lnSpc>
                <a:spcPct val="80000"/>
              </a:lnSpc>
              <a:defRPr/>
            </a:pPr>
            <a:r>
              <a:rPr lang="en-US" altLang="en-US" dirty="0"/>
              <a:t>Peterson</a:t>
            </a:r>
            <a:r>
              <a:rPr lang="ja-JP" altLang="en-US" dirty="0"/>
              <a:t>’</a:t>
            </a:r>
            <a:r>
              <a:rPr lang="en-US" altLang="ja-JP" dirty="0"/>
              <a:t>s Solution</a:t>
            </a:r>
          </a:p>
          <a:p>
            <a:pPr>
              <a:lnSpc>
                <a:spcPct val="80000"/>
              </a:lnSpc>
              <a:defRPr/>
            </a:pPr>
            <a:r>
              <a:rPr lang="en-US" altLang="en-US" dirty="0"/>
              <a:t>Hardware Support for Synchronization</a:t>
            </a:r>
          </a:p>
          <a:p>
            <a:pPr>
              <a:lnSpc>
                <a:spcPct val="80000"/>
              </a:lnSpc>
              <a:defRPr/>
            </a:pPr>
            <a:r>
              <a:rPr lang="en-US" altLang="en-US" dirty="0"/>
              <a:t>Mutex Locks</a:t>
            </a:r>
          </a:p>
          <a:p>
            <a:pPr>
              <a:lnSpc>
                <a:spcPct val="80000"/>
              </a:lnSpc>
              <a:defRPr/>
            </a:pPr>
            <a:r>
              <a:rPr lang="en-US" altLang="en-US" dirty="0"/>
              <a:t>Semaphores</a:t>
            </a:r>
          </a:p>
          <a:p>
            <a:pPr>
              <a:lnSpc>
                <a:spcPct val="80000"/>
              </a:lnSpc>
              <a:defRPr/>
            </a:pPr>
            <a:r>
              <a:rPr lang="en-US" altLang="en-US" dirty="0"/>
              <a:t>Monitors</a:t>
            </a:r>
          </a:p>
          <a:p>
            <a:pPr>
              <a:lnSpc>
                <a:spcPct val="80000"/>
              </a:lnSpc>
              <a:defRPr/>
            </a:pPr>
            <a:r>
              <a:rPr lang="en-US" altLang="en-US" dirty="0"/>
              <a:t>Liveness</a:t>
            </a:r>
          </a:p>
          <a:p>
            <a:pPr>
              <a:lnSpc>
                <a:spcPct val="80000"/>
              </a:lnSpc>
              <a:defRPr/>
            </a:pPr>
            <a:r>
              <a:rPr lang="en-US" altLang="en-US" dirty="0"/>
              <a:t>Evaluation</a:t>
            </a:r>
          </a:p>
          <a:p>
            <a:pPr marL="0" indent="0">
              <a:lnSpc>
                <a:spcPct val="80000"/>
              </a:lnSpc>
              <a:buFont typeface="Monotype Sorts" pitchFamily="-84" charset="2"/>
              <a:buNone/>
              <a:defRPr/>
            </a:pPr>
            <a:endParaRPr lang="en-US" altLang="en-US" dirty="0"/>
          </a:p>
        </p:txBody>
      </p:sp>
      <p:sp>
        <p:nvSpPr>
          <p:cNvPr id="2" name="Rectangle 5">
            <a:extLst>
              <a:ext uri="{FF2B5EF4-FFF2-40B4-BE49-F238E27FC236}">
                <a16:creationId xmlns:a16="http://schemas.microsoft.com/office/drawing/2014/main" id="{D6BEF280-BDA1-4A9C-A223-CA61041E8F21}"/>
              </a:ext>
            </a:extLst>
          </p:cNvPr>
          <p:cNvSpPr>
            <a:spLocks noChangeArrowheads="1"/>
          </p:cNvSpPr>
          <p:nvPr/>
        </p:nvSpPr>
        <p:spPr bwMode="auto">
          <a:xfrm>
            <a:off x="2286000" y="5116513"/>
            <a:ext cx="40782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kumimoji="1" lang="en-US" altLang="en-US">
              <a:latin typeface="Helvetica" panose="020B0604020202020204" pitchFamily="34" charset="0"/>
            </a:endParaRPr>
          </a:p>
          <a:p>
            <a:endParaRPr kumimoji="1" lang="en-US" altLang="en-US">
              <a:latin typeface="Helvetica" panose="020B0604020202020204" pitchFamily="34" charset="0"/>
            </a:endParaRPr>
          </a:p>
          <a:p>
            <a:endParaRPr kumimoji="1" lang="en-US" altLang="en-US">
              <a:latin typeface="Helvetica"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a:extLst>
              <a:ext uri="{FF2B5EF4-FFF2-40B4-BE49-F238E27FC236}">
                <a16:creationId xmlns:a16="http://schemas.microsoft.com/office/drawing/2014/main" id="{063DAC0C-2CFF-4EEB-89D0-38DF17ECCAA8}"/>
              </a:ext>
            </a:extLst>
          </p:cNvPr>
          <p:cNvSpPr>
            <a:spLocks noGrp="1"/>
          </p:cNvSpPr>
          <p:nvPr>
            <p:ph type="title"/>
          </p:nvPr>
        </p:nvSpPr>
        <p:spPr/>
        <p:txBody>
          <a:bodyPr/>
          <a:lstStyle/>
          <a:p>
            <a:r>
              <a:rPr lang="en-US" altLang="en-US"/>
              <a:t>Peterson’s Solution</a:t>
            </a:r>
          </a:p>
        </p:txBody>
      </p:sp>
      <p:sp>
        <p:nvSpPr>
          <p:cNvPr id="92162" name="Content Placeholder 2">
            <a:extLst>
              <a:ext uri="{FF2B5EF4-FFF2-40B4-BE49-F238E27FC236}">
                <a16:creationId xmlns:a16="http://schemas.microsoft.com/office/drawing/2014/main" id="{E147DD6E-9D95-4646-A0C6-E2CDE7781484}"/>
              </a:ext>
            </a:extLst>
          </p:cNvPr>
          <p:cNvSpPr>
            <a:spLocks noGrp="1"/>
          </p:cNvSpPr>
          <p:nvPr>
            <p:ph idx="1"/>
          </p:nvPr>
        </p:nvSpPr>
        <p:spPr/>
        <p:txBody>
          <a:bodyPr/>
          <a:lstStyle/>
          <a:p>
            <a:r>
              <a:rPr lang="en-US" altLang="en-US"/>
              <a:t>Although useful for demonstrating an algorithm, Peterson’s Solution is not guaranteed to work on modern architectures.</a:t>
            </a:r>
          </a:p>
          <a:p>
            <a:r>
              <a:rPr lang="en-US" altLang="en-US"/>
              <a:t>Understanding why it will not work is also useful for better understanding race conditions.</a:t>
            </a:r>
          </a:p>
          <a:p>
            <a:r>
              <a:rPr lang="en-US" altLang="en-US"/>
              <a:t>To improve performance, processors and/or compilers may reorder operations that have no dependencies.</a:t>
            </a:r>
          </a:p>
          <a:p>
            <a:r>
              <a:rPr lang="en-US" altLang="en-US"/>
              <a:t>For single-threaded this is ok as the result will always be the same.</a:t>
            </a:r>
          </a:p>
          <a:p>
            <a:r>
              <a:rPr lang="en-US" altLang="en-US"/>
              <a:t>For multithreaded the reordering may produce inconsistent or unexpected results!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29" name="Title 1050628"/>
          <p:cNvSpPr>
            <a:spLocks noGrp="1" noChangeArrowheads="1"/>
          </p:cNvSpPr>
          <p:nvPr>
            <p:ph type="title"/>
          </p:nvPr>
        </p:nvSpPr>
        <p:spPr/>
        <p:txBody>
          <a:bodyPr/>
          <a:lstStyle/>
          <a:p>
            <a:r>
              <a:rPr lang="en-US"/>
              <a:t>Code Optimizations Wreak Havoc</a:t>
            </a:r>
            <a:br>
              <a:rPr lang="en-US"/>
            </a:br>
            <a:r>
              <a:rPr lang="en-US"/>
              <a:t>with Multiple Threads</a:t>
            </a:r>
            <a:endParaRPr lang="en-US" dirty="0"/>
          </a:p>
        </p:txBody>
      </p:sp>
      <p:sp>
        <p:nvSpPr>
          <p:cNvPr id="2" name="Text Placeholder 1"/>
          <p:cNvSpPr>
            <a:spLocks noGrp="1"/>
          </p:cNvSpPr>
          <p:nvPr>
            <p:ph idx="1"/>
          </p:nvPr>
        </p:nvSpPr>
        <p:spPr>
          <a:xfrm>
            <a:off x="189778" y="1592796"/>
            <a:ext cx="8761270" cy="4343400"/>
          </a:xfrm>
        </p:spPr>
        <p:txBody>
          <a:bodyPr>
            <a:normAutofit fontScale="92500" lnSpcReduction="20000"/>
          </a:bodyPr>
          <a:lstStyle/>
          <a:p>
            <a:r>
              <a:rPr lang="en-US" dirty="0"/>
              <a:t>// Compile with "/platform:x86 /o" and run it NOT under the debugger</a:t>
            </a:r>
          </a:p>
          <a:p>
            <a:r>
              <a:rPr lang="en-US" dirty="0"/>
              <a:t>internal static class </a:t>
            </a:r>
            <a:r>
              <a:rPr lang="en-US" dirty="0" err="1"/>
              <a:t>StrangeBehavior</a:t>
            </a:r>
            <a:r>
              <a:rPr lang="en-US" dirty="0"/>
              <a:t> {</a:t>
            </a:r>
            <a:br>
              <a:rPr lang="en-US" dirty="0"/>
            </a:br>
            <a:r>
              <a:rPr lang="en-US" dirty="0"/>
              <a:t>   private static Boolean </a:t>
            </a:r>
            <a:r>
              <a:rPr lang="en-US" b="1" dirty="0" err="1"/>
              <a:t>s_stopWorker</a:t>
            </a:r>
            <a:r>
              <a:rPr lang="en-US" dirty="0"/>
              <a:t> = false;</a:t>
            </a:r>
            <a:br>
              <a:rPr lang="en-US" dirty="0"/>
            </a:br>
            <a:br>
              <a:rPr lang="en-US" dirty="0"/>
            </a:br>
            <a:r>
              <a:rPr lang="en-US" dirty="0"/>
              <a:t>   public static void Main() {</a:t>
            </a:r>
            <a:br>
              <a:rPr lang="en-US" dirty="0"/>
            </a:br>
            <a:r>
              <a:rPr lang="en-US" dirty="0"/>
              <a:t>      </a:t>
            </a:r>
            <a:r>
              <a:rPr lang="en-US" dirty="0" err="1"/>
              <a:t>Console.WriteLine</a:t>
            </a:r>
            <a:r>
              <a:rPr lang="en-US" dirty="0"/>
              <a:t>("Main: letting worker run for 5 seconds");</a:t>
            </a:r>
            <a:br>
              <a:rPr lang="en-US" dirty="0"/>
            </a:br>
            <a:r>
              <a:rPr lang="en-US" dirty="0"/>
              <a:t>      Thread t = new Thread(Worker); </a:t>
            </a:r>
            <a:r>
              <a:rPr lang="en-US" dirty="0" err="1"/>
              <a:t>t.Start</a:t>
            </a:r>
            <a:r>
              <a:rPr lang="en-US" dirty="0"/>
              <a:t>();</a:t>
            </a:r>
            <a:br>
              <a:rPr lang="en-US" dirty="0"/>
            </a:br>
            <a:r>
              <a:rPr lang="en-US" dirty="0"/>
              <a:t>      </a:t>
            </a:r>
            <a:r>
              <a:rPr lang="en-US" dirty="0" err="1"/>
              <a:t>Thread.Sleep</a:t>
            </a:r>
            <a:r>
              <a:rPr lang="en-US" dirty="0"/>
              <a:t>(5000);</a:t>
            </a:r>
            <a:br>
              <a:rPr lang="en-US" dirty="0"/>
            </a:br>
            <a:r>
              <a:rPr lang="en-US" dirty="0"/>
              <a:t>      </a:t>
            </a:r>
            <a:r>
              <a:rPr lang="en-US" b="1" dirty="0" err="1"/>
              <a:t>s_stopWorker</a:t>
            </a:r>
            <a:r>
              <a:rPr lang="en-US" dirty="0"/>
              <a:t> = true;</a:t>
            </a:r>
            <a:br>
              <a:rPr lang="en-US" dirty="0"/>
            </a:br>
            <a:r>
              <a:rPr lang="en-US" dirty="0"/>
              <a:t>      </a:t>
            </a:r>
            <a:r>
              <a:rPr lang="en-US" dirty="0" err="1"/>
              <a:t>Console.WriteLine</a:t>
            </a:r>
            <a:r>
              <a:rPr lang="en-US" dirty="0"/>
              <a:t>("Main: waiting for worker to stop");</a:t>
            </a:r>
            <a:br>
              <a:rPr lang="en-US" dirty="0"/>
            </a:br>
            <a:r>
              <a:rPr lang="en-US" dirty="0"/>
              <a:t>      </a:t>
            </a:r>
            <a:r>
              <a:rPr lang="en-US" dirty="0" err="1"/>
              <a:t>t.Join</a:t>
            </a:r>
            <a:r>
              <a:rPr lang="en-US" dirty="0"/>
              <a:t>();</a:t>
            </a:r>
            <a:br>
              <a:rPr lang="en-US" dirty="0"/>
            </a:br>
            <a:r>
              <a:rPr lang="en-US" dirty="0"/>
              <a:t>   }</a:t>
            </a:r>
            <a:br>
              <a:rPr lang="en-US" dirty="0"/>
            </a:br>
            <a:br>
              <a:rPr lang="en-US" dirty="0"/>
            </a:br>
            <a:r>
              <a:rPr lang="en-US" dirty="0"/>
              <a:t>   private static void Worker(Object o) {</a:t>
            </a:r>
            <a:br>
              <a:rPr lang="en-US" dirty="0"/>
            </a:br>
            <a:r>
              <a:rPr lang="en-US" dirty="0"/>
              <a:t>      Int32 x = 0;</a:t>
            </a:r>
            <a:br>
              <a:rPr lang="en-US" dirty="0"/>
            </a:br>
            <a:r>
              <a:rPr lang="en-US" dirty="0"/>
              <a:t>      while (!</a:t>
            </a:r>
            <a:r>
              <a:rPr lang="en-US" b="1" dirty="0" err="1"/>
              <a:t>s_stopWorker</a:t>
            </a:r>
            <a:r>
              <a:rPr lang="en-US" dirty="0"/>
              <a:t>) x++;</a:t>
            </a:r>
            <a:br>
              <a:rPr lang="en-US" dirty="0"/>
            </a:br>
            <a:r>
              <a:rPr lang="en-US" dirty="0"/>
              <a:t>      </a:t>
            </a:r>
            <a:r>
              <a:rPr lang="en-US" dirty="0" err="1"/>
              <a:t>Console.WriteLine</a:t>
            </a:r>
            <a:r>
              <a:rPr lang="en-US" dirty="0"/>
              <a:t>("Worker: x={0}", x);</a:t>
            </a:r>
            <a:br>
              <a:rPr lang="en-US" dirty="0"/>
            </a:br>
            <a:r>
              <a:rPr lang="en-US" dirty="0"/>
              <a:t>   }</a:t>
            </a:r>
            <a:br>
              <a:rPr lang="en-US" dirty="0"/>
            </a:br>
            <a:r>
              <a:rPr lang="en-US" dirty="0"/>
              <a:t>}</a:t>
            </a:r>
          </a:p>
        </p:txBody>
      </p:sp>
      <p:sp>
        <p:nvSpPr>
          <p:cNvPr id="8197" name="Rounded Rectangle 9219"/>
          <p:cNvSpPr>
            <a:spLocks noChangeArrowheads="1"/>
          </p:cNvSpPr>
          <p:nvPr/>
        </p:nvSpPr>
        <p:spPr bwMode="invGray">
          <a:xfrm>
            <a:off x="3851920" y="5265204"/>
            <a:ext cx="5099128" cy="1404156"/>
          </a:xfrm>
          <a:prstGeom prst="roundRect">
            <a:avLst>
              <a:gd name="adj" fmla="val 0"/>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algn="ctr">
            <a:solidFill>
              <a:schemeClr val="accent1"/>
            </a:solidFill>
            <a:round/>
            <a:headEnd/>
            <a:tailEnd/>
          </a:ln>
        </p:spPr>
        <p:txBody>
          <a:bodyPr wrap="none" tIns="46038" rIns="0" bIns="46038" anchor="ctr"/>
          <a:lstStyle/>
          <a:p>
            <a:pPr marL="0" marR="0" lvl="0" indent="0" algn="l" defTabSz="461963" rtl="0" eaLnBrk="0" fontAlgn="base" latinLnBrk="0" hangingPunct="0">
              <a:lnSpc>
                <a:spcPct val="100000"/>
              </a:lnSpc>
              <a:spcBef>
                <a:spcPts val="0"/>
              </a:spcBef>
              <a:spcAft>
                <a:spcPct val="0"/>
              </a:spcAft>
              <a:buClr>
                <a:srgbClr val="09213B"/>
              </a:buClr>
              <a:buSzPct val="60000"/>
              <a:buFont typeface="Wingdings" pitchFamily="2" charset="2"/>
              <a:buNone/>
              <a:tabLst/>
              <a:defRPr/>
            </a:pPr>
            <a:r>
              <a:rPr kumimoji="0" lang="en-US" sz="1600" b="0" i="0" u="none" strike="noStrike" kern="1200" cap="none" spc="0" normalizeH="0" baseline="0" noProof="0" dirty="0">
                <a:ln>
                  <a:noFill/>
                </a:ln>
                <a:solidFill>
                  <a:prstClr val="white"/>
                </a:solidFill>
                <a:effectLst/>
                <a:uLnTx/>
                <a:uFillTx/>
                <a:latin typeface="Consolas" panose="020B0609020204030204" pitchFamily="49" charset="0"/>
                <a:ea typeface="+mn-ea"/>
                <a:cs typeface="Consolas" panose="020B0609020204030204" pitchFamily="49" charset="0"/>
              </a:rPr>
              <a:t>// Compiler optimizes to this:</a:t>
            </a:r>
            <a:br>
              <a:rPr kumimoji="0" lang="en-US" sz="1600" b="0" i="0" u="none" strike="noStrike" kern="1200" cap="none" spc="0" normalizeH="0" baseline="0" noProof="0" dirty="0">
                <a:ln>
                  <a:noFill/>
                </a:ln>
                <a:solidFill>
                  <a:prstClr val="white"/>
                </a:solidFill>
                <a:effectLst/>
                <a:uLnTx/>
                <a:uFillTx/>
                <a:latin typeface="Consolas" panose="020B0609020204030204" pitchFamily="49" charset="0"/>
                <a:ea typeface="+mn-ea"/>
                <a:cs typeface="Consolas" panose="020B0609020204030204" pitchFamily="49" charset="0"/>
              </a:rPr>
            </a:br>
            <a:r>
              <a:rPr kumimoji="0" lang="en-US" sz="1600" b="0" i="0" u="none" strike="noStrike" kern="1200" cap="none" spc="0" normalizeH="0" baseline="0" noProof="0" dirty="0">
                <a:ln>
                  <a:noFill/>
                </a:ln>
                <a:solidFill>
                  <a:prstClr val="white"/>
                </a:solidFill>
                <a:effectLst/>
                <a:uLnTx/>
                <a:uFillTx/>
                <a:latin typeface="Consolas" panose="020B0609020204030204" pitchFamily="49" charset="0"/>
                <a:ea typeface="+mn-ea"/>
                <a:cs typeface="Consolas" panose="020B0609020204030204" pitchFamily="49" charset="0"/>
              </a:rPr>
              <a:t>Int32 x = 0;</a:t>
            </a:r>
            <a:br>
              <a:rPr kumimoji="0" lang="en-US" sz="1600" b="0" i="0" u="none" strike="noStrike" kern="1200" cap="none" spc="0" normalizeH="0" baseline="0" noProof="0" dirty="0">
                <a:ln>
                  <a:noFill/>
                </a:ln>
                <a:solidFill>
                  <a:prstClr val="white"/>
                </a:solidFill>
                <a:effectLst/>
                <a:uLnTx/>
                <a:uFillTx/>
                <a:latin typeface="Consolas" panose="020B0609020204030204" pitchFamily="49" charset="0"/>
                <a:ea typeface="+mn-ea"/>
                <a:cs typeface="Consolas" panose="020B0609020204030204" pitchFamily="49" charset="0"/>
              </a:rPr>
            </a:br>
            <a:r>
              <a:rPr kumimoji="0" lang="en-US" sz="1600" b="0" i="0" u="none" strike="noStrike" kern="1200" cap="none" spc="0" normalizeH="0" baseline="0" noProof="0" dirty="0">
                <a:ln>
                  <a:noFill/>
                </a:ln>
                <a:solidFill>
                  <a:prstClr val="white"/>
                </a:solidFill>
                <a:effectLst/>
                <a:uLnTx/>
                <a:uFillTx/>
                <a:latin typeface="Consolas" panose="020B0609020204030204" pitchFamily="49" charset="0"/>
                <a:ea typeface="+mn-ea"/>
                <a:cs typeface="Consolas" panose="020B0609020204030204" pitchFamily="49" charset="0"/>
              </a:rPr>
              <a:t>if (!</a:t>
            </a:r>
            <a:r>
              <a:rPr kumimoji="0" lang="en-US" sz="1600" b="0" i="0" u="none" strike="noStrike" kern="1200" cap="none" spc="0" normalizeH="0" baseline="0" noProof="0" dirty="0" err="1">
                <a:ln>
                  <a:noFill/>
                </a:ln>
                <a:solidFill>
                  <a:prstClr val="white"/>
                </a:solidFill>
                <a:effectLst/>
                <a:uLnTx/>
                <a:uFillTx/>
                <a:latin typeface="Consolas" panose="020B0609020204030204" pitchFamily="49" charset="0"/>
                <a:ea typeface="+mn-ea"/>
                <a:cs typeface="Consolas" panose="020B0609020204030204" pitchFamily="49" charset="0"/>
              </a:rPr>
              <a:t>s_stopWorker</a:t>
            </a:r>
            <a:r>
              <a:rPr kumimoji="0" lang="en-US" sz="1600" b="0" i="0" u="none" strike="noStrike" kern="1200" cap="none" spc="0" normalizeH="0" baseline="0" noProof="0" dirty="0">
                <a:ln>
                  <a:noFill/>
                </a:ln>
                <a:solidFill>
                  <a:prstClr val="white"/>
                </a:solidFill>
                <a:effectLst/>
                <a:uLnTx/>
                <a:uFillTx/>
                <a:latin typeface="Consolas" panose="020B0609020204030204" pitchFamily="49" charset="0"/>
                <a:ea typeface="+mn-ea"/>
                <a:cs typeface="Consolas" panose="020B0609020204030204" pitchFamily="49" charset="0"/>
              </a:rPr>
              <a:t>)</a:t>
            </a:r>
            <a:br>
              <a:rPr kumimoji="0" lang="en-US" sz="1600" b="0" i="0" u="none" strike="noStrike" kern="1200" cap="none" spc="0" normalizeH="0" baseline="0" noProof="0" dirty="0">
                <a:ln>
                  <a:noFill/>
                </a:ln>
                <a:solidFill>
                  <a:prstClr val="white"/>
                </a:solidFill>
                <a:effectLst/>
                <a:uLnTx/>
                <a:uFillTx/>
                <a:latin typeface="Consolas" panose="020B0609020204030204" pitchFamily="49" charset="0"/>
                <a:ea typeface="+mn-ea"/>
                <a:cs typeface="Consolas" panose="020B0609020204030204" pitchFamily="49" charset="0"/>
              </a:rPr>
            </a:br>
            <a:r>
              <a:rPr kumimoji="0" lang="en-US" sz="1600" b="0" i="0" u="none" strike="noStrike" kern="1200" cap="none" spc="0" normalizeH="0" baseline="0" noProof="0" dirty="0">
                <a:ln>
                  <a:noFill/>
                </a:ln>
                <a:solidFill>
                  <a:prstClr val="white"/>
                </a:solidFill>
                <a:effectLst/>
                <a:uLnTx/>
                <a:uFillTx/>
                <a:latin typeface="Consolas" panose="020B0609020204030204" pitchFamily="49" charset="0"/>
                <a:ea typeface="+mn-ea"/>
                <a:cs typeface="Consolas" panose="020B0609020204030204" pitchFamily="49" charset="0"/>
              </a:rPr>
              <a:t>   while (true) x++; // Faster!</a:t>
            </a:r>
            <a:br>
              <a:rPr kumimoji="0" lang="en-US" sz="1600" b="0" i="0" u="none" strike="noStrike" kern="1200" cap="none" spc="0" normalizeH="0" baseline="0" noProof="0" dirty="0">
                <a:ln>
                  <a:noFill/>
                </a:ln>
                <a:solidFill>
                  <a:prstClr val="white"/>
                </a:solidFill>
                <a:effectLst/>
                <a:uLnTx/>
                <a:uFillTx/>
                <a:latin typeface="Consolas" panose="020B0609020204030204" pitchFamily="49" charset="0"/>
                <a:ea typeface="+mn-ea"/>
                <a:cs typeface="Consolas" panose="020B0609020204030204" pitchFamily="49" charset="0"/>
              </a:rPr>
            </a:br>
            <a:r>
              <a:rPr kumimoji="0" lang="en-US" sz="1600" b="0" i="0" u="none" strike="noStrike" kern="1200" cap="none" spc="0" normalizeH="0" baseline="0" noProof="0" dirty="0" err="1">
                <a:ln>
                  <a:noFill/>
                </a:ln>
                <a:solidFill>
                  <a:prstClr val="white"/>
                </a:solidFill>
                <a:effectLst/>
                <a:uLnTx/>
                <a:uFillTx/>
                <a:latin typeface="Consolas" panose="020B0609020204030204" pitchFamily="49" charset="0"/>
                <a:ea typeface="+mn-ea"/>
                <a:cs typeface="Consolas" panose="020B0609020204030204" pitchFamily="49" charset="0"/>
              </a:rPr>
              <a:t>Console.WriteLine</a:t>
            </a:r>
            <a:r>
              <a:rPr kumimoji="0" lang="en-US" sz="1600" b="0" i="0" u="none" strike="noStrike" kern="1200" cap="none" spc="0" normalizeH="0" baseline="0" noProof="0" dirty="0">
                <a:ln>
                  <a:noFill/>
                </a:ln>
                <a:solidFill>
                  <a:prstClr val="white"/>
                </a:solidFill>
                <a:effectLst/>
                <a:uLnTx/>
                <a:uFillTx/>
                <a:latin typeface="Consolas" panose="020B0609020204030204" pitchFamily="49" charset="0"/>
                <a:ea typeface="+mn-ea"/>
                <a:cs typeface="Consolas" panose="020B0609020204030204" pitchFamily="49" charset="0"/>
              </a:rPr>
              <a:t>("Worker: x = {0}", 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500" fill="hold"/>
                                        <p:tgtEl>
                                          <p:spTgt spid="8197"/>
                                        </p:tgtEl>
                                        <p:attrNameLst>
                                          <p:attrName>ppt_w</p:attrName>
                                        </p:attrNameLst>
                                      </p:cBhvr>
                                      <p:tavLst>
                                        <p:tav tm="0">
                                          <p:val>
                                            <p:fltVal val="0"/>
                                          </p:val>
                                        </p:tav>
                                        <p:tav tm="100000">
                                          <p:val>
                                            <p:strVal val="#ppt_w"/>
                                          </p:val>
                                        </p:tav>
                                      </p:tavLst>
                                    </p:anim>
                                    <p:anim calcmode="lin" valueType="num">
                                      <p:cBhvr>
                                        <p:cTn id="8" dur="500" fill="hold"/>
                                        <p:tgtEl>
                                          <p:spTgt spid="8197"/>
                                        </p:tgtEl>
                                        <p:attrNameLst>
                                          <p:attrName>ppt_h</p:attrName>
                                        </p:attrNameLst>
                                      </p:cBhvr>
                                      <p:tavLst>
                                        <p:tav tm="0">
                                          <p:val>
                                            <p:fltVal val="0"/>
                                          </p:val>
                                        </p:tav>
                                        <p:tav tm="100000">
                                          <p:val>
                                            <p:strVal val="#ppt_h"/>
                                          </p:val>
                                        </p:tav>
                                      </p:tavLst>
                                    </p:anim>
                                    <p:animEffect transition="in" filter="fade">
                                      <p:cBhvr>
                                        <p:cTn id="9"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0930" name="Title 1020929"/>
          <p:cNvSpPr>
            <a:spLocks noGrp="1" noChangeArrowheads="1"/>
          </p:cNvSpPr>
          <p:nvPr>
            <p:ph type="title"/>
          </p:nvPr>
        </p:nvSpPr>
        <p:spPr/>
        <p:txBody>
          <a:bodyPr/>
          <a:lstStyle/>
          <a:p>
            <a:r>
              <a:rPr lang="en-US" dirty="0"/>
              <a:t>Code Optimizations Cause Problems</a:t>
            </a:r>
          </a:p>
        </p:txBody>
      </p:sp>
      <p:sp>
        <p:nvSpPr>
          <p:cNvPr id="9219" name="Shape 1020930"/>
          <p:cNvSpPr>
            <a:spLocks noGrp="1" noChangeArrowheads="1"/>
          </p:cNvSpPr>
          <p:nvPr>
            <p:ph idx="1"/>
          </p:nvPr>
        </p:nvSpPr>
        <p:spPr/>
        <p:txBody>
          <a:bodyPr>
            <a:normAutofit lnSpcReduction="10000"/>
          </a:bodyPr>
          <a:lstStyle/>
          <a:p>
            <a:r>
              <a:rPr lang="en-US" dirty="0"/>
              <a:t>class </a:t>
            </a:r>
            <a:r>
              <a:rPr lang="en-US" dirty="0" err="1"/>
              <a:t>OutOfProgramOrder</a:t>
            </a:r>
            <a:r>
              <a:rPr lang="en-US" dirty="0"/>
              <a:t> {</a:t>
            </a:r>
            <a:br>
              <a:rPr lang="en-US" dirty="0"/>
            </a:br>
            <a:r>
              <a:rPr lang="en-US" dirty="0"/>
              <a:t>   private Boolean </a:t>
            </a:r>
            <a:r>
              <a:rPr lang="en-US" dirty="0" err="1"/>
              <a:t>m_flag</a:t>
            </a:r>
            <a:r>
              <a:rPr lang="en-US" dirty="0"/>
              <a:t>  = false;</a:t>
            </a:r>
            <a:br>
              <a:rPr lang="en-US" dirty="0"/>
            </a:br>
            <a:r>
              <a:rPr lang="en-US" dirty="0"/>
              <a:t>   private Int32   </a:t>
            </a:r>
            <a:r>
              <a:rPr lang="en-US" dirty="0" err="1"/>
              <a:t>m_value</a:t>
            </a:r>
            <a:r>
              <a:rPr lang="en-US" dirty="0"/>
              <a:t> = 0;</a:t>
            </a:r>
            <a:br>
              <a:rPr lang="en-US" dirty="0"/>
            </a:br>
            <a:br>
              <a:rPr lang="en-US" dirty="0"/>
            </a:br>
            <a:r>
              <a:rPr lang="en-US" dirty="0"/>
              <a:t>   public void Thread1() {</a:t>
            </a:r>
            <a:br>
              <a:rPr lang="en-US" dirty="0"/>
            </a:br>
            <a:r>
              <a:rPr lang="en-US" b="1" dirty="0"/>
              <a:t>      // These could execute in reverse order</a:t>
            </a:r>
            <a:br>
              <a:rPr lang="en-US" b="1" dirty="0"/>
            </a:br>
            <a:r>
              <a:rPr lang="en-US" dirty="0"/>
              <a:t>      </a:t>
            </a:r>
            <a:r>
              <a:rPr lang="en-US" dirty="0" err="1"/>
              <a:t>m_value</a:t>
            </a:r>
            <a:r>
              <a:rPr lang="en-US" dirty="0"/>
              <a:t> = 5;</a:t>
            </a:r>
            <a:br>
              <a:rPr lang="en-US" dirty="0"/>
            </a:br>
            <a:r>
              <a:rPr lang="en-US" dirty="0"/>
              <a:t>      </a:t>
            </a:r>
            <a:r>
              <a:rPr lang="en-US" dirty="0" err="1"/>
              <a:t>m_flag</a:t>
            </a:r>
            <a:r>
              <a:rPr lang="en-US" dirty="0"/>
              <a:t> = true;</a:t>
            </a:r>
            <a:br>
              <a:rPr lang="en-US" dirty="0"/>
            </a:br>
            <a:r>
              <a:rPr lang="en-US" dirty="0"/>
              <a:t>   }</a:t>
            </a:r>
            <a:br>
              <a:rPr lang="en-US" dirty="0"/>
            </a:br>
            <a:br>
              <a:rPr lang="en-US" dirty="0"/>
            </a:br>
            <a:r>
              <a:rPr lang="en-US" dirty="0"/>
              <a:t>   public void Thread2() {</a:t>
            </a:r>
            <a:br>
              <a:rPr lang="en-US" dirty="0"/>
            </a:br>
            <a:r>
              <a:rPr lang="en-US" b="1" dirty="0"/>
              <a:t>      // </a:t>
            </a:r>
            <a:r>
              <a:rPr lang="en-US" b="1" dirty="0" err="1"/>
              <a:t>m_value</a:t>
            </a:r>
            <a:r>
              <a:rPr lang="en-US" b="1" dirty="0"/>
              <a:t> could be read before </a:t>
            </a:r>
            <a:r>
              <a:rPr lang="en-US" b="1" dirty="0" err="1"/>
              <a:t>m_flag</a:t>
            </a:r>
            <a:br>
              <a:rPr lang="en-US" b="1" dirty="0"/>
            </a:br>
            <a:r>
              <a:rPr lang="en-US" dirty="0"/>
              <a:t>      if (</a:t>
            </a:r>
            <a:r>
              <a:rPr lang="en-US" dirty="0" err="1"/>
              <a:t>m_flag</a:t>
            </a:r>
            <a:r>
              <a:rPr lang="en-US" dirty="0"/>
              <a:t>)</a:t>
            </a:r>
            <a:br>
              <a:rPr lang="en-US" dirty="0"/>
            </a:br>
            <a:r>
              <a:rPr lang="en-US" dirty="0"/>
              <a:t>         Display(</a:t>
            </a:r>
            <a:r>
              <a:rPr lang="en-US" dirty="0" err="1"/>
              <a:t>m_value</a:t>
            </a:r>
            <a:r>
              <a:rPr lang="en-US" dirty="0"/>
              <a:t>); // Nothing or 5?</a:t>
            </a:r>
            <a:br>
              <a:rPr lang="en-US" dirty="0"/>
            </a:br>
            <a:r>
              <a:rPr lang="en-US" dirty="0"/>
              <a:t>   }</a:t>
            </a:r>
            <a:br>
              <a:rPr lang="en-US" dirty="0"/>
            </a:br>
            <a:r>
              <a:rPr lang="en-US" dirty="0"/>
              <a:t>}</a:t>
            </a:r>
          </a:p>
        </p:txBody>
      </p:sp>
    </p:spTree>
    <p:extLst>
      <p:ext uri="{BB962C8B-B14F-4D97-AF65-F5344CB8AC3E}">
        <p14:creationId xmlns:p14="http://schemas.microsoft.com/office/powerpoint/2010/main" val="1423065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a:extLst>
              <a:ext uri="{FF2B5EF4-FFF2-40B4-BE49-F238E27FC236}">
                <a16:creationId xmlns:a16="http://schemas.microsoft.com/office/drawing/2014/main" id="{49029CB1-0318-462E-8540-2EBAF4B62499}"/>
              </a:ext>
            </a:extLst>
          </p:cNvPr>
          <p:cNvSpPr>
            <a:spLocks noGrp="1"/>
          </p:cNvSpPr>
          <p:nvPr>
            <p:ph type="title"/>
          </p:nvPr>
        </p:nvSpPr>
        <p:spPr/>
        <p:txBody>
          <a:bodyPr/>
          <a:lstStyle/>
          <a:p>
            <a:r>
              <a:rPr lang="en-US" altLang="en-US"/>
              <a:t>Peterson’s Solution</a:t>
            </a:r>
          </a:p>
        </p:txBody>
      </p:sp>
      <p:sp>
        <p:nvSpPr>
          <p:cNvPr id="93186" name="Content Placeholder 2">
            <a:extLst>
              <a:ext uri="{FF2B5EF4-FFF2-40B4-BE49-F238E27FC236}">
                <a16:creationId xmlns:a16="http://schemas.microsoft.com/office/drawing/2014/main" id="{86642B8E-B3BD-4ED0-A7FF-759CC8F31F4E}"/>
              </a:ext>
            </a:extLst>
          </p:cNvPr>
          <p:cNvSpPr>
            <a:spLocks noGrp="1"/>
          </p:cNvSpPr>
          <p:nvPr>
            <p:ph idx="1"/>
          </p:nvPr>
        </p:nvSpPr>
        <p:spPr/>
        <p:txBody>
          <a:bodyPr/>
          <a:lstStyle/>
          <a:p>
            <a:r>
              <a:rPr lang="en-US" altLang="en-US"/>
              <a:t>Two threads share the data:</a:t>
            </a:r>
            <a:br>
              <a:rPr lang="en-US" altLang="en-US"/>
            </a:br>
            <a:br>
              <a:rPr lang="en-US" altLang="en-US"/>
            </a:br>
            <a:r>
              <a:rPr lang="en-US" altLang="en-US">
                <a:latin typeface="Courier New" panose="02070309020205020404" pitchFamily="49" charset="0"/>
                <a:cs typeface="Courier New" panose="02070309020205020404" pitchFamily="49" charset="0"/>
              </a:rPr>
              <a:t>boolean flag = false;</a:t>
            </a:r>
            <a:br>
              <a:rPr lang="en-US" altLang="en-US">
                <a:latin typeface="Courier New" panose="02070309020205020404" pitchFamily="49" charset="0"/>
                <a:cs typeface="Courier New" panose="02070309020205020404" pitchFamily="49" charset="0"/>
              </a:rPr>
            </a:br>
            <a:r>
              <a:rPr lang="en-US" altLang="en-US">
                <a:latin typeface="Courier New" panose="02070309020205020404" pitchFamily="49" charset="0"/>
                <a:cs typeface="Courier New" panose="02070309020205020404" pitchFamily="49" charset="0"/>
              </a:rPr>
              <a:t>int x = 0;</a:t>
            </a:r>
          </a:p>
          <a:p>
            <a:r>
              <a:rPr lang="en-US" altLang="en-US"/>
              <a:t>Thread 1 performs</a:t>
            </a:r>
            <a:br>
              <a:rPr lang="en-US" altLang="en-US"/>
            </a:br>
            <a:br>
              <a:rPr lang="en-US" altLang="en-US"/>
            </a:br>
            <a:r>
              <a:rPr lang="en-US" altLang="en-US">
                <a:latin typeface="Courier New" panose="02070309020205020404" pitchFamily="49" charset="0"/>
                <a:cs typeface="Courier New" panose="02070309020205020404" pitchFamily="49" charset="0"/>
              </a:rPr>
              <a:t>while (!flag)</a:t>
            </a:r>
            <a:br>
              <a:rPr lang="en-US" altLang="en-US">
                <a:latin typeface="Courier New" panose="02070309020205020404" pitchFamily="49" charset="0"/>
                <a:cs typeface="Courier New" panose="02070309020205020404" pitchFamily="49" charset="0"/>
              </a:rPr>
            </a:br>
            <a:r>
              <a:rPr lang="en-US" altLang="en-US">
                <a:latin typeface="Courier New" panose="02070309020205020404" pitchFamily="49" charset="0"/>
                <a:cs typeface="Courier New" panose="02070309020205020404" pitchFamily="49" charset="0"/>
              </a:rPr>
              <a:t>	;</a:t>
            </a:r>
            <a:br>
              <a:rPr lang="en-US" altLang="en-US">
                <a:latin typeface="Courier New" panose="02070309020205020404" pitchFamily="49" charset="0"/>
                <a:cs typeface="Courier New" panose="02070309020205020404" pitchFamily="49" charset="0"/>
              </a:rPr>
            </a:br>
            <a:r>
              <a:rPr lang="en-US" altLang="en-US">
                <a:latin typeface="Courier New" panose="02070309020205020404" pitchFamily="49" charset="0"/>
                <a:cs typeface="Courier New" panose="02070309020205020404" pitchFamily="49" charset="0"/>
              </a:rPr>
              <a:t>print x</a:t>
            </a:r>
          </a:p>
          <a:p>
            <a:r>
              <a:rPr lang="en-US" altLang="en-US"/>
              <a:t>Thread 2 performs</a:t>
            </a:r>
            <a:br>
              <a:rPr lang="en-US" altLang="en-US"/>
            </a:br>
            <a:br>
              <a:rPr lang="en-US" altLang="en-US"/>
            </a:br>
            <a:r>
              <a:rPr lang="en-US" altLang="en-US">
                <a:latin typeface="Courier New" panose="02070309020205020404" pitchFamily="49" charset="0"/>
                <a:cs typeface="Courier New" panose="02070309020205020404" pitchFamily="49" charset="0"/>
              </a:rPr>
              <a:t>x = 100;</a:t>
            </a:r>
            <a:br>
              <a:rPr lang="en-US" altLang="en-US">
                <a:latin typeface="Courier New" panose="02070309020205020404" pitchFamily="49" charset="0"/>
                <a:cs typeface="Courier New" panose="02070309020205020404" pitchFamily="49" charset="0"/>
              </a:rPr>
            </a:br>
            <a:r>
              <a:rPr lang="en-US" altLang="en-US">
                <a:latin typeface="Courier New" panose="02070309020205020404" pitchFamily="49" charset="0"/>
                <a:cs typeface="Courier New" panose="02070309020205020404" pitchFamily="49" charset="0"/>
              </a:rPr>
              <a:t>flag = true</a:t>
            </a:r>
            <a:br>
              <a:rPr lang="en-US" altLang="en-US">
                <a:latin typeface="Courier New" panose="02070309020205020404" pitchFamily="49" charset="0"/>
                <a:cs typeface="Courier New" panose="02070309020205020404" pitchFamily="49" charset="0"/>
              </a:rPr>
            </a:br>
            <a:endParaRPr lang="en-US" altLang="en-US">
              <a:latin typeface="Courier New" panose="02070309020205020404" pitchFamily="49" charset="0"/>
              <a:cs typeface="Courier New" panose="02070309020205020404" pitchFamily="49" charset="0"/>
            </a:endParaRPr>
          </a:p>
          <a:p>
            <a:r>
              <a:rPr lang="en-US" altLang="en-US"/>
              <a:t>What is the expected output?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a:extLst>
              <a:ext uri="{FF2B5EF4-FFF2-40B4-BE49-F238E27FC236}">
                <a16:creationId xmlns:a16="http://schemas.microsoft.com/office/drawing/2014/main" id="{F578B133-6452-404E-93DA-E9F758C64BD6}"/>
              </a:ext>
            </a:extLst>
          </p:cNvPr>
          <p:cNvSpPr>
            <a:spLocks noGrp="1"/>
          </p:cNvSpPr>
          <p:nvPr>
            <p:ph type="title"/>
          </p:nvPr>
        </p:nvSpPr>
        <p:spPr/>
        <p:txBody>
          <a:bodyPr/>
          <a:lstStyle/>
          <a:p>
            <a:r>
              <a:rPr lang="en-US" altLang="en-US"/>
              <a:t>Peterson’s Solution</a:t>
            </a:r>
          </a:p>
        </p:txBody>
      </p:sp>
      <p:sp>
        <p:nvSpPr>
          <p:cNvPr id="94210" name="Content Placeholder 2">
            <a:extLst>
              <a:ext uri="{FF2B5EF4-FFF2-40B4-BE49-F238E27FC236}">
                <a16:creationId xmlns:a16="http://schemas.microsoft.com/office/drawing/2014/main" id="{99BA40BB-1C27-45CB-B42D-D0940DCFFDCF}"/>
              </a:ext>
            </a:extLst>
          </p:cNvPr>
          <p:cNvSpPr>
            <a:spLocks noGrp="1"/>
          </p:cNvSpPr>
          <p:nvPr>
            <p:ph idx="1"/>
          </p:nvPr>
        </p:nvSpPr>
        <p:spPr/>
        <p:txBody>
          <a:bodyPr/>
          <a:lstStyle/>
          <a:p>
            <a:r>
              <a:rPr lang="en-US" altLang="en-US"/>
              <a:t>100 is the expected output.</a:t>
            </a:r>
          </a:p>
          <a:p>
            <a:r>
              <a:rPr lang="en-US" altLang="en-US"/>
              <a:t>However, the operations for Thread 2 may be reordered:</a:t>
            </a:r>
            <a:br>
              <a:rPr lang="en-US" altLang="en-US"/>
            </a:br>
            <a:br>
              <a:rPr lang="en-US" altLang="en-US"/>
            </a:br>
            <a:r>
              <a:rPr lang="en-US" altLang="en-US">
                <a:latin typeface="Courier New" panose="02070309020205020404" pitchFamily="49" charset="0"/>
                <a:cs typeface="Courier New" panose="02070309020205020404" pitchFamily="49" charset="0"/>
              </a:rPr>
              <a:t>flag = true;</a:t>
            </a:r>
            <a:br>
              <a:rPr lang="en-US" altLang="en-US">
                <a:latin typeface="Courier New" panose="02070309020205020404" pitchFamily="49" charset="0"/>
                <a:cs typeface="Courier New" panose="02070309020205020404" pitchFamily="49" charset="0"/>
              </a:rPr>
            </a:br>
            <a:r>
              <a:rPr lang="en-US" altLang="en-US">
                <a:latin typeface="Courier New" panose="02070309020205020404" pitchFamily="49" charset="0"/>
                <a:cs typeface="Courier New" panose="02070309020205020404" pitchFamily="49" charset="0"/>
              </a:rPr>
              <a:t>x = 100;</a:t>
            </a:r>
          </a:p>
          <a:p>
            <a:r>
              <a:rPr lang="en-US" altLang="en-US"/>
              <a:t>If this occurs, the output may be 0!</a:t>
            </a:r>
          </a:p>
          <a:p>
            <a:r>
              <a:rPr lang="en-US" altLang="en-US"/>
              <a:t>The effects of instruction reordering in Peterson’s Solution</a:t>
            </a:r>
          </a:p>
          <a:p>
            <a:endParaRPr lang="en-US" altLang="en-US"/>
          </a:p>
          <a:p>
            <a:endParaRPr lang="en-US" altLang="en-US"/>
          </a:p>
          <a:p>
            <a:endParaRPr lang="en-US" altLang="en-US"/>
          </a:p>
          <a:p>
            <a:endParaRPr lang="en-US" altLang="en-US"/>
          </a:p>
          <a:p>
            <a:endParaRPr lang="en-US" altLang="en-US"/>
          </a:p>
          <a:p>
            <a:r>
              <a:rPr lang="en-US" altLang="en-US"/>
              <a:t>This allows both processes to be in their critical section at the same time!</a:t>
            </a:r>
            <a:br>
              <a:rPr lang="en-US" altLang="en-US"/>
            </a:br>
            <a:br>
              <a:rPr lang="en-US" altLang="en-US"/>
            </a:br>
            <a:br>
              <a:rPr lang="en-US" altLang="en-US"/>
            </a:br>
            <a:br>
              <a:rPr lang="en-US" altLang="en-US"/>
            </a:br>
            <a:endParaRPr lang="en-US" altLang="en-US"/>
          </a:p>
        </p:txBody>
      </p:sp>
      <p:pic>
        <p:nvPicPr>
          <p:cNvPr id="94211" name="Picture 3">
            <a:extLst>
              <a:ext uri="{FF2B5EF4-FFF2-40B4-BE49-F238E27FC236}">
                <a16:creationId xmlns:a16="http://schemas.microsoft.com/office/drawing/2014/main" id="{FDE3391C-2B9E-4BE9-AF54-C59D55B67D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52575" y="3681413"/>
            <a:ext cx="56165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5510203F-E00D-489F-A19B-A2865B51EADC}"/>
              </a:ext>
            </a:extLst>
          </p:cNvPr>
          <p:cNvSpPr>
            <a:spLocks noGrp="1" noChangeArrowheads="1"/>
          </p:cNvSpPr>
          <p:nvPr>
            <p:ph type="title"/>
          </p:nvPr>
        </p:nvSpPr>
        <p:spPr>
          <a:xfrm>
            <a:off x="1100138" y="277813"/>
            <a:ext cx="7586662" cy="576262"/>
          </a:xfrm>
        </p:spPr>
        <p:txBody>
          <a:bodyPr/>
          <a:lstStyle/>
          <a:p>
            <a:pPr eaLnBrk="1" hangingPunct="1"/>
            <a:r>
              <a:rPr lang="en-US" altLang="en-US"/>
              <a:t>Synchronization Hardware</a:t>
            </a:r>
          </a:p>
        </p:txBody>
      </p:sp>
      <p:sp>
        <p:nvSpPr>
          <p:cNvPr id="29698" name="Rectangle 3">
            <a:extLst>
              <a:ext uri="{FF2B5EF4-FFF2-40B4-BE49-F238E27FC236}">
                <a16:creationId xmlns:a16="http://schemas.microsoft.com/office/drawing/2014/main" id="{9499150C-E5D0-4C7C-9EA6-A3380B0DEFBD}"/>
              </a:ext>
            </a:extLst>
          </p:cNvPr>
          <p:cNvSpPr>
            <a:spLocks noGrp="1" noChangeArrowheads="1"/>
          </p:cNvSpPr>
          <p:nvPr>
            <p:ph idx="1"/>
          </p:nvPr>
        </p:nvSpPr>
        <p:spPr>
          <a:xfrm>
            <a:off x="908050" y="1233488"/>
            <a:ext cx="7161213" cy="4422775"/>
          </a:xfrm>
        </p:spPr>
        <p:txBody>
          <a:bodyPr/>
          <a:lstStyle/>
          <a:p>
            <a:pPr>
              <a:lnSpc>
                <a:spcPct val="90000"/>
              </a:lnSpc>
              <a:tabLst>
                <a:tab pos="739775" algn="l"/>
                <a:tab pos="1020763" algn="l"/>
                <a:tab pos="1257300" algn="l"/>
              </a:tabLst>
            </a:pPr>
            <a:r>
              <a:rPr lang="en-US" altLang="en-US"/>
              <a:t>Many systems provide hardware support for implementing the critical section code.</a:t>
            </a:r>
          </a:p>
          <a:p>
            <a:pPr>
              <a:lnSpc>
                <a:spcPct val="90000"/>
              </a:lnSpc>
              <a:tabLst>
                <a:tab pos="739775" algn="l"/>
                <a:tab pos="1020763" algn="l"/>
                <a:tab pos="1257300" algn="l"/>
              </a:tabLst>
            </a:pPr>
            <a:r>
              <a:rPr lang="en-US" altLang="en-US"/>
              <a:t>Uniprocessors – could disable interrupts</a:t>
            </a:r>
          </a:p>
          <a:p>
            <a:pPr lvl="1">
              <a:lnSpc>
                <a:spcPct val="90000"/>
              </a:lnSpc>
              <a:tabLst>
                <a:tab pos="739775" algn="l"/>
                <a:tab pos="1020763" algn="l"/>
                <a:tab pos="1257300" algn="l"/>
              </a:tabLst>
            </a:pPr>
            <a:r>
              <a:rPr lang="en-US" altLang="en-US"/>
              <a:t>Currently running code would execute without preemption</a:t>
            </a:r>
          </a:p>
          <a:p>
            <a:pPr lvl="1">
              <a:lnSpc>
                <a:spcPct val="90000"/>
              </a:lnSpc>
              <a:tabLst>
                <a:tab pos="739775" algn="l"/>
                <a:tab pos="1020763" algn="l"/>
                <a:tab pos="1257300" algn="l"/>
              </a:tabLst>
            </a:pPr>
            <a:r>
              <a:rPr lang="en-US" altLang="en-US"/>
              <a:t>Generally too inefficient on multiprocessor systems</a:t>
            </a:r>
          </a:p>
          <a:p>
            <a:pPr lvl="2">
              <a:lnSpc>
                <a:spcPct val="90000"/>
              </a:lnSpc>
              <a:tabLst>
                <a:tab pos="739775" algn="l"/>
                <a:tab pos="1020763" algn="l"/>
                <a:tab pos="1257300" algn="l"/>
              </a:tabLst>
            </a:pPr>
            <a:r>
              <a:rPr lang="en-US" altLang="en-US"/>
              <a:t>Operating systems using this not broadly scalable</a:t>
            </a:r>
          </a:p>
          <a:p>
            <a:pPr>
              <a:lnSpc>
                <a:spcPct val="90000"/>
              </a:lnSpc>
              <a:tabLst>
                <a:tab pos="739775" algn="l"/>
                <a:tab pos="1020763" algn="l"/>
                <a:tab pos="1257300" algn="l"/>
              </a:tabLst>
            </a:pPr>
            <a:r>
              <a:rPr lang="en-US" altLang="en-US"/>
              <a:t>We will look at three forms of hardware support:</a:t>
            </a:r>
            <a:br>
              <a:rPr lang="en-US" altLang="en-US"/>
            </a:br>
            <a:br>
              <a:rPr lang="en-US" altLang="en-US"/>
            </a:br>
            <a:r>
              <a:rPr lang="en-US" altLang="en-US"/>
              <a:t>1. Memory barriers</a:t>
            </a:r>
            <a:br>
              <a:rPr lang="en-US" altLang="en-US"/>
            </a:br>
            <a:br>
              <a:rPr lang="en-US" altLang="en-US"/>
            </a:br>
            <a:r>
              <a:rPr lang="en-US" altLang="en-US"/>
              <a:t>2. Hardware instructions</a:t>
            </a:r>
            <a:br>
              <a:rPr lang="en-US" altLang="en-US"/>
            </a:br>
            <a:br>
              <a:rPr lang="en-US" altLang="en-US"/>
            </a:br>
            <a:r>
              <a:rPr lang="en-US" altLang="en-US"/>
              <a:t>3. Atomic variables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a:extLst>
              <a:ext uri="{FF2B5EF4-FFF2-40B4-BE49-F238E27FC236}">
                <a16:creationId xmlns:a16="http://schemas.microsoft.com/office/drawing/2014/main" id="{B031D12C-DC31-4FD4-AF75-62DCC0256738}"/>
              </a:ext>
            </a:extLst>
          </p:cNvPr>
          <p:cNvSpPr>
            <a:spLocks noGrp="1"/>
          </p:cNvSpPr>
          <p:nvPr>
            <p:ph type="title"/>
          </p:nvPr>
        </p:nvSpPr>
        <p:spPr/>
        <p:txBody>
          <a:bodyPr/>
          <a:lstStyle/>
          <a:p>
            <a:r>
              <a:rPr lang="en-US" altLang="en-US"/>
              <a:t>Memory Barriers</a:t>
            </a:r>
          </a:p>
        </p:txBody>
      </p:sp>
      <p:sp>
        <p:nvSpPr>
          <p:cNvPr id="95234" name="Content Placeholder 2">
            <a:extLst>
              <a:ext uri="{FF2B5EF4-FFF2-40B4-BE49-F238E27FC236}">
                <a16:creationId xmlns:a16="http://schemas.microsoft.com/office/drawing/2014/main" id="{E0AF1E24-02E8-4C4F-AACB-01C999543782}"/>
              </a:ext>
            </a:extLst>
          </p:cNvPr>
          <p:cNvSpPr>
            <a:spLocks noGrp="1"/>
          </p:cNvSpPr>
          <p:nvPr>
            <p:ph idx="1"/>
          </p:nvPr>
        </p:nvSpPr>
        <p:spPr/>
        <p:txBody>
          <a:bodyPr/>
          <a:lstStyle/>
          <a:p>
            <a:r>
              <a:rPr lang="en-US" altLang="en-US" b="1"/>
              <a:t>Memory model </a:t>
            </a:r>
            <a:r>
              <a:rPr lang="en-US" altLang="en-US"/>
              <a:t>are the memory guarantees a computer architecture makes to application programs.</a:t>
            </a:r>
          </a:p>
          <a:p>
            <a:r>
              <a:rPr lang="en-US" altLang="en-US"/>
              <a:t>Memory models may be either:</a:t>
            </a:r>
            <a:br>
              <a:rPr lang="en-US" altLang="en-US"/>
            </a:br>
            <a:endParaRPr lang="en-US" altLang="en-US"/>
          </a:p>
          <a:p>
            <a:pPr>
              <a:buFont typeface="Wingdings" panose="05000000000000000000" pitchFamily="2" charset="2"/>
              <a:buChar char="Ø"/>
            </a:pPr>
            <a:r>
              <a:rPr lang="en-US" altLang="en-US" b="1"/>
              <a:t>Strongly ordered </a:t>
            </a:r>
            <a:r>
              <a:rPr lang="en-US" altLang="en-US"/>
              <a:t>– where a memory modification of one processor is immediately visible to all other processors.</a:t>
            </a:r>
          </a:p>
          <a:p>
            <a:pPr>
              <a:buFont typeface="Wingdings" panose="05000000000000000000" pitchFamily="2" charset="2"/>
              <a:buChar char="Ø"/>
            </a:pPr>
            <a:r>
              <a:rPr lang="en-US" altLang="en-US" b="1"/>
              <a:t>Weakly ordered  </a:t>
            </a:r>
            <a:r>
              <a:rPr lang="en-US" altLang="en-US"/>
              <a:t>– where a memory modification of one processor may not be immediately visible to all other processors.</a:t>
            </a:r>
            <a:br>
              <a:rPr lang="en-US" altLang="en-US"/>
            </a:br>
            <a:endParaRPr lang="en-US" altLang="en-US"/>
          </a:p>
          <a:p>
            <a:r>
              <a:rPr lang="en-US" altLang="en-US"/>
              <a:t>A </a:t>
            </a:r>
            <a:r>
              <a:rPr lang="en-US" altLang="en-US" b="1"/>
              <a:t>memory barrier </a:t>
            </a:r>
            <a:r>
              <a:rPr lang="en-US" altLang="en-US"/>
              <a:t>is an instruction that forces any change in memory to be propagated (made visible) to all other processors.</a:t>
            </a:r>
            <a:br>
              <a:rPr lang="en-US" altLang="en-US"/>
            </a:br>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a:extLst>
              <a:ext uri="{FF2B5EF4-FFF2-40B4-BE49-F238E27FC236}">
                <a16:creationId xmlns:a16="http://schemas.microsoft.com/office/drawing/2014/main" id="{FBE00EDE-2D07-43E1-892F-A4206E8D21CA}"/>
              </a:ext>
            </a:extLst>
          </p:cNvPr>
          <p:cNvSpPr>
            <a:spLocks noGrp="1"/>
          </p:cNvSpPr>
          <p:nvPr>
            <p:ph type="title"/>
          </p:nvPr>
        </p:nvSpPr>
        <p:spPr/>
        <p:txBody>
          <a:bodyPr/>
          <a:lstStyle/>
          <a:p>
            <a:r>
              <a:rPr lang="en-US" altLang="en-US"/>
              <a:t>Memory Barrier</a:t>
            </a:r>
          </a:p>
        </p:txBody>
      </p:sp>
      <p:sp>
        <p:nvSpPr>
          <p:cNvPr id="96258" name="Content Placeholder 2">
            <a:extLst>
              <a:ext uri="{FF2B5EF4-FFF2-40B4-BE49-F238E27FC236}">
                <a16:creationId xmlns:a16="http://schemas.microsoft.com/office/drawing/2014/main" id="{335F8253-C50A-4EC0-9F85-DAFA57CC0396}"/>
              </a:ext>
            </a:extLst>
          </p:cNvPr>
          <p:cNvSpPr>
            <a:spLocks noGrp="1"/>
          </p:cNvSpPr>
          <p:nvPr>
            <p:ph idx="1"/>
          </p:nvPr>
        </p:nvSpPr>
        <p:spPr/>
        <p:txBody>
          <a:bodyPr/>
          <a:lstStyle/>
          <a:p>
            <a:r>
              <a:rPr lang="en-US" altLang="en-US"/>
              <a:t>We could add a memory barrier to the following instructions to ensure Thread 1 outputs 100:</a:t>
            </a:r>
          </a:p>
          <a:p>
            <a:r>
              <a:rPr lang="en-US" altLang="en-US"/>
              <a:t>Thread 1 now performs</a:t>
            </a:r>
            <a:br>
              <a:rPr lang="en-US" altLang="en-US"/>
            </a:br>
            <a:br>
              <a:rPr lang="en-US" altLang="en-US"/>
            </a:br>
            <a:r>
              <a:rPr lang="en-US" altLang="en-US">
                <a:latin typeface="Courier New" panose="02070309020205020404" pitchFamily="49" charset="0"/>
                <a:cs typeface="Courier New" panose="02070309020205020404" pitchFamily="49" charset="0"/>
              </a:rPr>
              <a:t>while (!flag)</a:t>
            </a:r>
            <a:br>
              <a:rPr lang="en-US" altLang="en-US">
                <a:latin typeface="Courier New" panose="02070309020205020404" pitchFamily="49" charset="0"/>
                <a:cs typeface="Courier New" panose="02070309020205020404" pitchFamily="49" charset="0"/>
              </a:rPr>
            </a:br>
            <a:r>
              <a:rPr lang="en-US" altLang="en-US">
                <a:latin typeface="Courier New" panose="02070309020205020404" pitchFamily="49" charset="0"/>
                <a:cs typeface="Courier New" panose="02070309020205020404" pitchFamily="49" charset="0"/>
              </a:rPr>
              <a:t>	memory_barrier();</a:t>
            </a:r>
            <a:br>
              <a:rPr lang="en-US" altLang="en-US">
                <a:latin typeface="Courier New" panose="02070309020205020404" pitchFamily="49" charset="0"/>
                <a:cs typeface="Courier New" panose="02070309020205020404" pitchFamily="49" charset="0"/>
              </a:rPr>
            </a:br>
            <a:r>
              <a:rPr lang="en-US" altLang="en-US">
                <a:latin typeface="Courier New" panose="02070309020205020404" pitchFamily="49" charset="0"/>
                <a:cs typeface="Courier New" panose="02070309020205020404" pitchFamily="49" charset="0"/>
              </a:rPr>
              <a:t>print x</a:t>
            </a:r>
          </a:p>
          <a:p>
            <a:r>
              <a:rPr lang="en-US" altLang="en-US"/>
              <a:t>Thread 2 now performs</a:t>
            </a:r>
            <a:br>
              <a:rPr lang="en-US" altLang="en-US"/>
            </a:br>
            <a:br>
              <a:rPr lang="en-US" altLang="en-US"/>
            </a:br>
            <a:r>
              <a:rPr lang="en-US" altLang="en-US">
                <a:latin typeface="Courier New" panose="02070309020205020404" pitchFamily="49" charset="0"/>
                <a:cs typeface="Courier New" panose="02070309020205020404" pitchFamily="49" charset="0"/>
              </a:rPr>
              <a:t>x = 100;</a:t>
            </a:r>
            <a:br>
              <a:rPr lang="en-US" altLang="en-US">
                <a:latin typeface="Courier New" panose="02070309020205020404" pitchFamily="49" charset="0"/>
                <a:cs typeface="Courier New" panose="02070309020205020404" pitchFamily="49" charset="0"/>
              </a:rPr>
            </a:br>
            <a:r>
              <a:rPr lang="en-US" altLang="en-US">
                <a:latin typeface="Courier New" panose="02070309020205020404" pitchFamily="49" charset="0"/>
                <a:cs typeface="Courier New" panose="02070309020205020404" pitchFamily="49" charset="0"/>
              </a:rPr>
              <a:t>memory_barrier();</a:t>
            </a:r>
            <a:br>
              <a:rPr lang="en-US" altLang="en-US">
                <a:latin typeface="Courier New" panose="02070309020205020404" pitchFamily="49" charset="0"/>
                <a:cs typeface="Courier New" panose="02070309020205020404" pitchFamily="49" charset="0"/>
              </a:rPr>
            </a:br>
            <a:r>
              <a:rPr lang="en-US" altLang="en-US">
                <a:latin typeface="Courier New" panose="02070309020205020404" pitchFamily="49" charset="0"/>
                <a:cs typeface="Courier New" panose="02070309020205020404" pitchFamily="49" charset="0"/>
              </a:rPr>
              <a:t>flag = true</a:t>
            </a:r>
            <a:endParaRPr lang="en-US"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a:extLst>
              <a:ext uri="{FF2B5EF4-FFF2-40B4-BE49-F238E27FC236}">
                <a16:creationId xmlns:a16="http://schemas.microsoft.com/office/drawing/2014/main" id="{BF34DDF1-C719-42EF-B19B-2D1DCCC269C4}"/>
              </a:ext>
            </a:extLst>
          </p:cNvPr>
          <p:cNvSpPr>
            <a:spLocks noGrp="1"/>
          </p:cNvSpPr>
          <p:nvPr>
            <p:ph type="title"/>
          </p:nvPr>
        </p:nvSpPr>
        <p:spPr/>
        <p:txBody>
          <a:bodyPr/>
          <a:lstStyle/>
          <a:p>
            <a:r>
              <a:rPr lang="en-US" altLang="en-US"/>
              <a:t>Hardware Instructions</a:t>
            </a:r>
          </a:p>
        </p:txBody>
      </p:sp>
      <p:sp>
        <p:nvSpPr>
          <p:cNvPr id="97282" name="Content Placeholder 2">
            <a:extLst>
              <a:ext uri="{FF2B5EF4-FFF2-40B4-BE49-F238E27FC236}">
                <a16:creationId xmlns:a16="http://schemas.microsoft.com/office/drawing/2014/main" id="{BC477AB9-5BD3-4F35-9468-1A288134CF7D}"/>
              </a:ext>
            </a:extLst>
          </p:cNvPr>
          <p:cNvSpPr>
            <a:spLocks noGrp="1"/>
          </p:cNvSpPr>
          <p:nvPr>
            <p:ph idx="1"/>
          </p:nvPr>
        </p:nvSpPr>
        <p:spPr/>
        <p:txBody>
          <a:bodyPr/>
          <a:lstStyle/>
          <a:p>
            <a:r>
              <a:rPr lang="en-US" altLang="en-US" dirty="0"/>
              <a:t>Special hardware instructions that allow us to either </a:t>
            </a:r>
            <a:r>
              <a:rPr lang="en-US" altLang="en-US" i="1" dirty="0"/>
              <a:t>test-and-modify</a:t>
            </a:r>
            <a:r>
              <a:rPr lang="en-US" altLang="en-US" dirty="0"/>
              <a:t> the content of a word, or to </a:t>
            </a:r>
            <a:r>
              <a:rPr lang="en-US" altLang="en-US" i="1" dirty="0"/>
              <a:t>swap</a:t>
            </a:r>
            <a:r>
              <a:rPr lang="en-US" altLang="en-US" dirty="0"/>
              <a:t> the contents of two words atomically (</a:t>
            </a:r>
            <a:r>
              <a:rPr lang="en-US" altLang="en-US" dirty="0" err="1"/>
              <a:t>uninterruptibly</a:t>
            </a:r>
            <a:r>
              <a:rPr lang="en-US" altLang="en-US" dirty="0"/>
              <a:t>.)</a:t>
            </a:r>
          </a:p>
          <a:p>
            <a:r>
              <a:rPr lang="en-US" altLang="en-US" b="1" dirty="0"/>
              <a:t>Test-and-Set</a:t>
            </a:r>
            <a:r>
              <a:rPr lang="en-US" altLang="en-US" dirty="0"/>
              <a:t> instruction</a:t>
            </a:r>
          </a:p>
          <a:p>
            <a:r>
              <a:rPr lang="en-US" altLang="en-US" b="1" dirty="0"/>
              <a:t>Compare-and-Swap</a:t>
            </a:r>
            <a:r>
              <a:rPr lang="en-US" altLang="en-US" dirty="0"/>
              <a:t> instruction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0CEF0084-9AC0-47C6-802A-26FA37292763}"/>
              </a:ext>
            </a:extLst>
          </p:cNvPr>
          <p:cNvSpPr>
            <a:spLocks noGrp="1" noChangeArrowheads="1"/>
          </p:cNvSpPr>
          <p:nvPr>
            <p:ph type="title"/>
          </p:nvPr>
        </p:nvSpPr>
        <p:spPr>
          <a:xfrm>
            <a:off x="1287463" y="161925"/>
            <a:ext cx="7399337" cy="576263"/>
          </a:xfrm>
        </p:spPr>
        <p:txBody>
          <a:bodyPr/>
          <a:lstStyle/>
          <a:p>
            <a:pPr eaLnBrk="1" hangingPunct="1"/>
            <a:r>
              <a:rPr lang="en-US" altLang="en-US"/>
              <a:t>test_and_set  Instruction </a:t>
            </a:r>
          </a:p>
        </p:txBody>
      </p:sp>
      <p:sp>
        <p:nvSpPr>
          <p:cNvPr id="31746" name="Rectangle 3">
            <a:extLst>
              <a:ext uri="{FF2B5EF4-FFF2-40B4-BE49-F238E27FC236}">
                <a16:creationId xmlns:a16="http://schemas.microsoft.com/office/drawing/2014/main" id="{2FC467D8-C32C-4596-B401-21394DA216B7}"/>
              </a:ext>
            </a:extLst>
          </p:cNvPr>
          <p:cNvSpPr>
            <a:spLocks noGrp="1" noChangeArrowheads="1"/>
          </p:cNvSpPr>
          <p:nvPr>
            <p:ph idx="1"/>
          </p:nvPr>
        </p:nvSpPr>
        <p:spPr>
          <a:xfrm>
            <a:off x="806450" y="827088"/>
            <a:ext cx="7408863" cy="4422775"/>
          </a:xfrm>
        </p:spPr>
        <p:txBody>
          <a:bodyPr/>
          <a:lstStyle/>
          <a:p>
            <a:pPr>
              <a:lnSpc>
                <a:spcPct val="90000"/>
              </a:lnSpc>
              <a:buFont typeface="Monotype Sorts" pitchFamily="-84" charset="2"/>
              <a:buNone/>
              <a:tabLst>
                <a:tab pos="739775" algn="l"/>
                <a:tab pos="1020763" algn="l"/>
                <a:tab pos="1257300" algn="l"/>
              </a:tabLst>
            </a:pPr>
            <a:endParaRPr lang="en-US" altLang="en-US"/>
          </a:p>
          <a:p>
            <a:pPr>
              <a:lnSpc>
                <a:spcPct val="90000"/>
              </a:lnSpc>
              <a:buFont typeface="Monotype Sorts" pitchFamily="-84" charset="2"/>
              <a:buNone/>
              <a:tabLst>
                <a:tab pos="739775" algn="l"/>
                <a:tab pos="1020763" algn="l"/>
                <a:tab pos="1257300" algn="l"/>
              </a:tabLst>
            </a:pPr>
            <a:r>
              <a:rPr lang="en-US" altLang="en-US"/>
              <a:t>   Definition:</a:t>
            </a:r>
            <a:endParaRPr lang="en-US" altLang="en-US" b="1">
              <a:solidFill>
                <a:srgbClr val="000000"/>
              </a:solidFill>
              <a:latin typeface="Courier New" panose="02070309020205020404" pitchFamily="49" charset="0"/>
            </a:endParaRPr>
          </a:p>
          <a:p>
            <a:pPr>
              <a:lnSpc>
                <a:spcPct val="90000"/>
              </a:lnSpc>
              <a:buFont typeface="Monotype Sorts" pitchFamily="-84" charset="2"/>
              <a:buNone/>
              <a:tabLst>
                <a:tab pos="739775" algn="l"/>
                <a:tab pos="1020763" algn="l"/>
                <a:tab pos="1257300" algn="l"/>
              </a:tabLst>
            </a:pPr>
            <a:r>
              <a:rPr lang="en-US" altLang="en-US" b="1">
                <a:solidFill>
                  <a:srgbClr val="000000"/>
                </a:solidFill>
                <a:latin typeface="Courier New" panose="02070309020205020404" pitchFamily="49" charset="0"/>
              </a:rPr>
              <a:t>       </a:t>
            </a:r>
            <a:r>
              <a:rPr lang="en-US" altLang="en-US" sz="1600" b="1">
                <a:solidFill>
                  <a:srgbClr val="000000"/>
                </a:solidFill>
                <a:latin typeface="Courier New" panose="02070309020205020404" pitchFamily="49" charset="0"/>
              </a:rPr>
              <a:t>boolean test_and_set (boolean *target)</a:t>
            </a:r>
          </a:p>
          <a:p>
            <a:pPr>
              <a:lnSpc>
                <a:spcPct val="90000"/>
              </a:lnSpc>
              <a:buFont typeface="Monotype Sorts" pitchFamily="-84" charset="2"/>
              <a:buNone/>
              <a:tabLst>
                <a:tab pos="739775" algn="l"/>
                <a:tab pos="1020763" algn="l"/>
                <a:tab pos="1257300" algn="l"/>
              </a:tabLst>
            </a:pPr>
            <a:r>
              <a:rPr lang="en-US" altLang="en-US" sz="1600" b="1">
                <a:solidFill>
                  <a:srgbClr val="000000"/>
                </a:solidFill>
                <a:latin typeface="Courier New" panose="02070309020205020404" pitchFamily="49" charset="0"/>
              </a:rPr>
              <a:t>        {</a:t>
            </a:r>
          </a:p>
          <a:p>
            <a:pPr>
              <a:lnSpc>
                <a:spcPct val="90000"/>
              </a:lnSpc>
              <a:buFont typeface="Monotype Sorts" pitchFamily="-84" charset="2"/>
              <a:buNone/>
              <a:tabLst>
                <a:tab pos="739775" algn="l"/>
                <a:tab pos="1020763" algn="l"/>
                <a:tab pos="1257300" algn="l"/>
              </a:tabLst>
            </a:pPr>
            <a:r>
              <a:rPr lang="en-US" altLang="en-US" sz="1600" b="1">
                <a:solidFill>
                  <a:srgbClr val="000000"/>
                </a:solidFill>
                <a:latin typeface="Courier New" panose="02070309020205020404" pitchFamily="49" charset="0"/>
              </a:rPr>
              <a:t>               boolean rv = *target;</a:t>
            </a:r>
          </a:p>
          <a:p>
            <a:pPr>
              <a:lnSpc>
                <a:spcPct val="90000"/>
              </a:lnSpc>
              <a:buFont typeface="Monotype Sorts" pitchFamily="-84" charset="2"/>
              <a:buNone/>
              <a:tabLst>
                <a:tab pos="739775" algn="l"/>
                <a:tab pos="1020763" algn="l"/>
                <a:tab pos="1257300" algn="l"/>
              </a:tabLst>
            </a:pPr>
            <a:r>
              <a:rPr lang="en-US" altLang="en-US" sz="1600" b="1">
                <a:solidFill>
                  <a:srgbClr val="000000"/>
                </a:solidFill>
                <a:latin typeface="Courier New" panose="02070309020205020404" pitchFamily="49" charset="0"/>
              </a:rPr>
              <a:t>               *target = true;</a:t>
            </a:r>
          </a:p>
          <a:p>
            <a:pPr>
              <a:lnSpc>
                <a:spcPct val="90000"/>
              </a:lnSpc>
              <a:buFont typeface="Monotype Sorts" pitchFamily="-84" charset="2"/>
              <a:buNone/>
              <a:tabLst>
                <a:tab pos="739775" algn="l"/>
                <a:tab pos="1020763" algn="l"/>
                <a:tab pos="1257300" algn="l"/>
              </a:tabLst>
            </a:pPr>
            <a:r>
              <a:rPr lang="en-US" altLang="en-US" sz="1600" b="1">
                <a:solidFill>
                  <a:srgbClr val="000000"/>
                </a:solidFill>
                <a:latin typeface="Courier New" panose="02070309020205020404" pitchFamily="49" charset="0"/>
              </a:rPr>
              <a:t>               return rv:</a:t>
            </a:r>
          </a:p>
          <a:p>
            <a:pPr>
              <a:lnSpc>
                <a:spcPct val="90000"/>
              </a:lnSpc>
              <a:buFont typeface="Monotype Sorts" pitchFamily="-84" charset="2"/>
              <a:buNone/>
              <a:tabLst>
                <a:tab pos="739775" algn="l"/>
                <a:tab pos="1020763" algn="l"/>
                <a:tab pos="1257300" algn="l"/>
              </a:tabLst>
            </a:pPr>
            <a:r>
              <a:rPr lang="en-US" altLang="en-US" sz="1600" b="1">
                <a:solidFill>
                  <a:srgbClr val="000000"/>
                </a:solidFill>
                <a:latin typeface="Courier New" panose="02070309020205020404" pitchFamily="49" charset="0"/>
              </a:rPr>
              <a:t>        }</a:t>
            </a:r>
            <a:endParaRPr lang="en-US" altLang="en-US" sz="1600">
              <a:solidFill>
                <a:srgbClr val="0000FF"/>
              </a:solidFill>
            </a:endParaRPr>
          </a:p>
          <a:p>
            <a:pPr>
              <a:lnSpc>
                <a:spcPct val="90000"/>
              </a:lnSpc>
              <a:buFont typeface="Monotype Sorts" pitchFamily="-84" charset="2"/>
              <a:buAutoNum type="arabicPeriod"/>
              <a:tabLst>
                <a:tab pos="739775" algn="l"/>
                <a:tab pos="1020763" algn="l"/>
                <a:tab pos="1257300" algn="l"/>
              </a:tabLst>
            </a:pPr>
            <a:r>
              <a:rPr lang="en-US" altLang="en-US"/>
              <a:t>Executed atomically</a:t>
            </a:r>
          </a:p>
          <a:p>
            <a:pPr>
              <a:lnSpc>
                <a:spcPct val="90000"/>
              </a:lnSpc>
              <a:buFont typeface="Monotype Sorts" pitchFamily="-84" charset="2"/>
              <a:buAutoNum type="arabicPeriod"/>
              <a:tabLst>
                <a:tab pos="739775" algn="l"/>
                <a:tab pos="1020763" algn="l"/>
                <a:tab pos="1257300" algn="l"/>
              </a:tabLst>
            </a:pPr>
            <a:r>
              <a:rPr lang="en-US" altLang="en-US"/>
              <a:t>Returns the original value of passed parameter</a:t>
            </a:r>
          </a:p>
          <a:p>
            <a:pPr>
              <a:lnSpc>
                <a:spcPct val="90000"/>
              </a:lnSpc>
              <a:buFont typeface="Monotype Sorts" pitchFamily="-84" charset="2"/>
              <a:buAutoNum type="arabicPeriod"/>
              <a:tabLst>
                <a:tab pos="739775" algn="l"/>
                <a:tab pos="1020763" algn="l"/>
                <a:tab pos="1257300" algn="l"/>
              </a:tabLst>
            </a:pPr>
            <a:r>
              <a:rPr lang="en-US" altLang="en-US"/>
              <a:t>Set the new value of passed parameter to </a:t>
            </a:r>
            <a:r>
              <a:rPr lang="en-US" altLang="en-US" b="1">
                <a:solidFill>
                  <a:srgbClr val="000000"/>
                </a:solidFill>
                <a:latin typeface="Courier New" panose="02070309020205020404" pitchFamily="49" charset="0"/>
              </a:rPr>
              <a:t>true</a:t>
            </a:r>
            <a:endParaRPr lang="en-US" altLang="en-US" b="1">
              <a:latin typeface="Courier New" panose="02070309020205020404" pitchFamily="49" charset="0"/>
              <a:cs typeface="Courier New" panose="02070309020205020404" pitchFamily="49" charset="0"/>
            </a:endParaRPr>
          </a:p>
          <a:p>
            <a:pPr>
              <a:lnSpc>
                <a:spcPct val="90000"/>
              </a:lnSpc>
              <a:buFont typeface="Monotype Sorts" pitchFamily="-84" charset="2"/>
              <a:buAutoNum type="arabicPeriod"/>
              <a:tabLst>
                <a:tab pos="739775" algn="l"/>
                <a:tab pos="1020763" algn="l"/>
                <a:tab pos="1257300" algn="l"/>
              </a:tabLst>
            </a:pPr>
            <a:endParaRPr lang="en-US" altLang="en-US">
              <a:solidFill>
                <a:srgbClr val="0000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a:extLst>
              <a:ext uri="{FF2B5EF4-FFF2-40B4-BE49-F238E27FC236}">
                <a16:creationId xmlns:a16="http://schemas.microsoft.com/office/drawing/2014/main" id="{AC019FE2-3086-43DB-BB4C-03A5C3ADF373}"/>
              </a:ext>
            </a:extLst>
          </p:cNvPr>
          <p:cNvSpPr>
            <a:spLocks noGrp="1"/>
          </p:cNvSpPr>
          <p:nvPr>
            <p:ph type="title"/>
          </p:nvPr>
        </p:nvSpPr>
        <p:spPr>
          <a:xfrm>
            <a:off x="457200" y="139700"/>
            <a:ext cx="8229600" cy="576263"/>
          </a:xfrm>
        </p:spPr>
        <p:txBody>
          <a:bodyPr/>
          <a:lstStyle/>
          <a:p>
            <a:pPr eaLnBrk="1" hangingPunct="1"/>
            <a:r>
              <a:rPr lang="en-US" altLang="en-US"/>
              <a:t>Objectives</a:t>
            </a:r>
          </a:p>
        </p:txBody>
      </p:sp>
      <p:sp>
        <p:nvSpPr>
          <p:cNvPr id="9218" name="Content Placeholder 2">
            <a:extLst>
              <a:ext uri="{FF2B5EF4-FFF2-40B4-BE49-F238E27FC236}">
                <a16:creationId xmlns:a16="http://schemas.microsoft.com/office/drawing/2014/main" id="{E8D543BF-FACA-47BA-9F85-26843849BE81}"/>
              </a:ext>
            </a:extLst>
          </p:cNvPr>
          <p:cNvSpPr>
            <a:spLocks noGrp="1"/>
          </p:cNvSpPr>
          <p:nvPr>
            <p:ph idx="1"/>
          </p:nvPr>
        </p:nvSpPr>
        <p:spPr>
          <a:xfrm>
            <a:off x="895350" y="1144588"/>
            <a:ext cx="6737350" cy="4530725"/>
          </a:xfrm>
        </p:spPr>
        <p:txBody>
          <a:bodyPr/>
          <a:lstStyle/>
          <a:p>
            <a:r>
              <a:rPr lang="en-US" altLang="en-US"/>
              <a:t>Describe the critical-section problem and illustrate a race condition</a:t>
            </a:r>
          </a:p>
          <a:p>
            <a:r>
              <a:rPr lang="en-US" altLang="en-US"/>
              <a:t>Illustrate hardware solutions to the critical-section problem using memory barriers, compare-and-swap operations, and atomic variables</a:t>
            </a:r>
          </a:p>
          <a:p>
            <a:r>
              <a:rPr lang="en-US" altLang="en-US"/>
              <a:t>Demonstrate how mutex locks, semaphores, monitors, and condition variables can be used to solve the critical section problem</a:t>
            </a:r>
          </a:p>
          <a:p>
            <a:r>
              <a:rPr lang="en-US" altLang="en-US"/>
              <a:t>Evaluate tools that solve the critical-section problem in low-. Moderate-, and high-contention scenarios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6CBF6789-53BF-47EA-BBA7-6919E56AC5B3}"/>
              </a:ext>
            </a:extLst>
          </p:cNvPr>
          <p:cNvSpPr>
            <a:spLocks noGrp="1" noChangeArrowheads="1"/>
          </p:cNvSpPr>
          <p:nvPr>
            <p:ph type="title"/>
          </p:nvPr>
        </p:nvSpPr>
        <p:spPr>
          <a:xfrm>
            <a:off x="849313" y="161925"/>
            <a:ext cx="7837487" cy="576263"/>
          </a:xfrm>
        </p:spPr>
        <p:txBody>
          <a:bodyPr/>
          <a:lstStyle/>
          <a:p>
            <a:pPr eaLnBrk="1" hangingPunct="1"/>
            <a:r>
              <a:rPr lang="en-US" altLang="en-US"/>
              <a:t>Solution using test_and_set()</a:t>
            </a:r>
          </a:p>
        </p:txBody>
      </p:sp>
      <p:sp>
        <p:nvSpPr>
          <p:cNvPr id="18435" name="Rectangle 3">
            <a:extLst>
              <a:ext uri="{FF2B5EF4-FFF2-40B4-BE49-F238E27FC236}">
                <a16:creationId xmlns:a16="http://schemas.microsoft.com/office/drawing/2014/main" id="{15E9CB04-4006-43D0-B29F-73578A057137}"/>
              </a:ext>
            </a:extLst>
          </p:cNvPr>
          <p:cNvSpPr>
            <a:spLocks noGrp="1" noChangeArrowheads="1"/>
          </p:cNvSpPr>
          <p:nvPr>
            <p:ph idx="1"/>
          </p:nvPr>
        </p:nvSpPr>
        <p:spPr>
          <a:xfrm>
            <a:off x="869950" y="1193800"/>
            <a:ext cx="6865938" cy="3319463"/>
          </a:xfrm>
        </p:spPr>
        <p:txBody>
          <a:bodyPr/>
          <a:lstStyle/>
          <a:p>
            <a:pPr>
              <a:lnSpc>
                <a:spcPct val="90000"/>
              </a:lnSpc>
              <a:tabLst>
                <a:tab pos="741363" algn="l"/>
                <a:tab pos="1022350" algn="l"/>
                <a:tab pos="1258888" algn="l"/>
              </a:tabLst>
            </a:pPr>
            <a:r>
              <a:rPr lang="en-US" altLang="en-US"/>
              <a:t>Shared boolean variable </a:t>
            </a:r>
            <a:r>
              <a:rPr lang="en-US" altLang="en-US" b="1">
                <a:latin typeface="Courier New" panose="02070309020205020404" pitchFamily="49" charset="0"/>
                <a:cs typeface="Courier New" panose="02070309020205020404" pitchFamily="49" charset="0"/>
              </a:rPr>
              <a:t>lock</a:t>
            </a:r>
            <a:r>
              <a:rPr lang="en-US" altLang="en-US"/>
              <a:t>, initialized to </a:t>
            </a:r>
            <a:r>
              <a:rPr lang="en-US" altLang="en-US" b="1">
                <a:latin typeface="Courier New" panose="02070309020205020404" pitchFamily="49" charset="0"/>
                <a:cs typeface="Courier New" panose="02070309020205020404" pitchFamily="49" charset="0"/>
              </a:rPr>
              <a:t>false</a:t>
            </a:r>
          </a:p>
          <a:p>
            <a:pPr>
              <a:lnSpc>
                <a:spcPct val="90000"/>
              </a:lnSpc>
              <a:tabLst>
                <a:tab pos="741363" algn="l"/>
                <a:tab pos="1022350" algn="l"/>
                <a:tab pos="1258888" algn="l"/>
              </a:tabLst>
            </a:pPr>
            <a:r>
              <a:rPr lang="en-US" altLang="en-US"/>
              <a:t>Solution:</a:t>
            </a:r>
            <a:endParaRPr lang="en-US" altLang="en-US" sz="1400" b="1">
              <a:latin typeface="Courier New" panose="02070309020205020404" pitchFamily="49" charset="0"/>
              <a:cs typeface="Courier New" panose="02070309020205020404" pitchFamily="49" charset="0"/>
            </a:endParaRPr>
          </a:p>
          <a:p>
            <a:pPr>
              <a:buFont typeface="Monotype Sorts" pitchFamily="-84" charset="2"/>
              <a:buNone/>
              <a:tabLst>
                <a:tab pos="741363" algn="l"/>
                <a:tab pos="1022350" algn="l"/>
                <a:tab pos="1258888" algn="l"/>
              </a:tabLst>
            </a:pPr>
            <a:r>
              <a:rPr lang="en-US" altLang="en-US" sz="1400" b="1">
                <a:latin typeface="Courier New" panose="02070309020205020404" pitchFamily="49" charset="0"/>
                <a:cs typeface="Courier New" panose="02070309020205020404" pitchFamily="49" charset="0"/>
              </a:rPr>
              <a:t>       </a:t>
            </a:r>
            <a:r>
              <a:rPr lang="en-US" altLang="en-US" sz="1600" b="1">
                <a:solidFill>
                  <a:srgbClr val="000000"/>
                </a:solidFill>
                <a:latin typeface="Courier New" panose="02070309020205020404" pitchFamily="49" charset="0"/>
                <a:cs typeface="Courier New" panose="02070309020205020404" pitchFamily="49" charset="0"/>
              </a:rPr>
              <a:t>do {</a:t>
            </a:r>
            <a:br>
              <a:rPr lang="en-US" altLang="en-US" sz="1600" b="1">
                <a:solidFill>
                  <a:srgbClr val="000000"/>
                </a:solidFill>
                <a:latin typeface="Courier New" panose="02070309020205020404" pitchFamily="49" charset="0"/>
                <a:cs typeface="Courier New" panose="02070309020205020404" pitchFamily="49" charset="0"/>
              </a:rPr>
            </a:br>
            <a:r>
              <a:rPr lang="en-US" altLang="en-US" sz="1600" b="1">
                <a:solidFill>
                  <a:srgbClr val="000000"/>
                </a:solidFill>
                <a:latin typeface="Courier New" panose="02070309020205020404" pitchFamily="49" charset="0"/>
                <a:cs typeface="Courier New" panose="02070309020205020404" pitchFamily="49" charset="0"/>
              </a:rPr>
              <a:t>          while (test_and_set(&amp;lock)) </a:t>
            </a:r>
          </a:p>
          <a:p>
            <a:pPr>
              <a:buFont typeface="Monotype Sorts" pitchFamily="-84" charset="2"/>
              <a:buNone/>
              <a:tabLst>
                <a:tab pos="741363" algn="l"/>
                <a:tab pos="1022350" algn="l"/>
                <a:tab pos="1258888" algn="l"/>
              </a:tabLst>
            </a:pPr>
            <a:r>
              <a:rPr lang="en-US" altLang="en-US" sz="1600" b="1">
                <a:solidFill>
                  <a:srgbClr val="000000"/>
                </a:solidFill>
                <a:latin typeface="Courier New" panose="02070309020205020404" pitchFamily="49" charset="0"/>
                <a:cs typeface="Courier New" panose="02070309020205020404" pitchFamily="49" charset="0"/>
              </a:rPr>
              <a:t>             ; /* do nothing */ </a:t>
            </a:r>
            <a:br>
              <a:rPr lang="en-US" altLang="en-US" sz="1600" b="1">
                <a:solidFill>
                  <a:srgbClr val="000000"/>
                </a:solidFill>
                <a:latin typeface="Courier New" panose="02070309020205020404" pitchFamily="49" charset="0"/>
                <a:cs typeface="Courier New" panose="02070309020205020404" pitchFamily="49" charset="0"/>
              </a:rPr>
            </a:br>
            <a:endParaRPr lang="en-US" altLang="en-US" sz="1600" b="1">
              <a:solidFill>
                <a:srgbClr val="000000"/>
              </a:solidFill>
              <a:latin typeface="Courier New" panose="02070309020205020404" pitchFamily="49" charset="0"/>
              <a:cs typeface="Courier New" panose="02070309020205020404" pitchFamily="49" charset="0"/>
            </a:endParaRPr>
          </a:p>
          <a:p>
            <a:pPr>
              <a:buFont typeface="Monotype Sorts" pitchFamily="-84" charset="2"/>
              <a:buNone/>
              <a:tabLst>
                <a:tab pos="741363" algn="l"/>
                <a:tab pos="1022350" algn="l"/>
                <a:tab pos="1258888" algn="l"/>
              </a:tabLst>
            </a:pPr>
            <a:r>
              <a:rPr lang="en-US" altLang="en-US" sz="1600" b="1">
                <a:solidFill>
                  <a:srgbClr val="000000"/>
                </a:solidFill>
                <a:latin typeface="Courier New" panose="02070309020205020404" pitchFamily="49" charset="0"/>
                <a:cs typeface="Courier New" panose="02070309020205020404" pitchFamily="49" charset="0"/>
              </a:rPr>
              <a:t>                 /* critical section */ </a:t>
            </a:r>
            <a:br>
              <a:rPr lang="en-US" altLang="en-US" sz="1600" b="1">
                <a:solidFill>
                  <a:srgbClr val="000000"/>
                </a:solidFill>
                <a:latin typeface="Courier New" panose="02070309020205020404" pitchFamily="49" charset="0"/>
                <a:cs typeface="Courier New" panose="02070309020205020404" pitchFamily="49" charset="0"/>
              </a:rPr>
            </a:br>
            <a:endParaRPr lang="en-US" altLang="en-US" sz="1600" b="1">
              <a:solidFill>
                <a:srgbClr val="000000"/>
              </a:solidFill>
              <a:latin typeface="Courier New" panose="02070309020205020404" pitchFamily="49" charset="0"/>
              <a:cs typeface="Courier New" panose="02070309020205020404" pitchFamily="49" charset="0"/>
            </a:endParaRPr>
          </a:p>
          <a:p>
            <a:pPr>
              <a:buFont typeface="Monotype Sorts" pitchFamily="-84" charset="2"/>
              <a:buNone/>
              <a:tabLst>
                <a:tab pos="741363" algn="l"/>
                <a:tab pos="1022350" algn="l"/>
                <a:tab pos="1258888" algn="l"/>
              </a:tabLst>
            </a:pPr>
            <a:r>
              <a:rPr lang="en-US" altLang="en-US" sz="1600" b="1">
                <a:solidFill>
                  <a:srgbClr val="000000"/>
                </a:solidFill>
                <a:latin typeface="Courier New" panose="02070309020205020404" pitchFamily="49" charset="0"/>
                <a:cs typeface="Courier New" panose="02070309020205020404" pitchFamily="49" charset="0"/>
              </a:rPr>
              <a:t>          lock = false; </a:t>
            </a:r>
          </a:p>
          <a:p>
            <a:pPr>
              <a:buFont typeface="Monotype Sorts" pitchFamily="-84" charset="2"/>
              <a:buNone/>
              <a:tabLst>
                <a:tab pos="741363" algn="l"/>
                <a:tab pos="1022350" algn="l"/>
                <a:tab pos="1258888" algn="l"/>
              </a:tabLst>
            </a:pPr>
            <a:r>
              <a:rPr lang="en-US" altLang="en-US" sz="1600" b="1">
                <a:solidFill>
                  <a:srgbClr val="000000"/>
                </a:solidFill>
                <a:latin typeface="Courier New" panose="02070309020205020404" pitchFamily="49" charset="0"/>
                <a:cs typeface="Courier New" panose="02070309020205020404" pitchFamily="49" charset="0"/>
              </a:rPr>
              <a:t>                 /* remainder section */ </a:t>
            </a:r>
          </a:p>
          <a:p>
            <a:pPr>
              <a:buFont typeface="Monotype Sorts" pitchFamily="-84" charset="2"/>
              <a:buNone/>
              <a:tabLst>
                <a:tab pos="741363" algn="l"/>
                <a:tab pos="1022350" algn="l"/>
                <a:tab pos="1258888" algn="l"/>
              </a:tabLst>
            </a:pPr>
            <a:r>
              <a:rPr lang="en-US" altLang="en-US" sz="1600" b="1">
                <a:solidFill>
                  <a:srgbClr val="000000"/>
                </a:solidFill>
                <a:latin typeface="Courier New" panose="02070309020205020404" pitchFamily="49" charset="0"/>
                <a:cs typeface="Courier New" panose="02070309020205020404" pitchFamily="49" charset="0"/>
              </a:rPr>
              <a:t>       } while (true);</a:t>
            </a:r>
            <a:r>
              <a:rPr lang="en-US" altLang="en-US" b="1">
                <a:solidFill>
                  <a:srgbClr val="000000"/>
                </a:solidFill>
                <a:latin typeface="Courier New" panose="02070309020205020404" pitchFamily="49" charset="0"/>
                <a:cs typeface="Courier New" panose="02070309020205020404" pitchFamily="49" charset="0"/>
              </a:rPr>
              <a:t> </a:t>
            </a:r>
          </a:p>
          <a:p>
            <a:pPr>
              <a:lnSpc>
                <a:spcPct val="90000"/>
              </a:lnSpc>
              <a:buFont typeface="Monotype Sorts" pitchFamily="-84" charset="2"/>
              <a:buNone/>
              <a:tabLst>
                <a:tab pos="741363" algn="l"/>
                <a:tab pos="1022350" algn="l"/>
                <a:tab pos="1258888" algn="l"/>
              </a:tabLst>
            </a:pPr>
            <a:endParaRPr lang="en-US" altLang="en-US">
              <a:solidFill>
                <a:srgbClr val="0000FF"/>
              </a:solidFill>
            </a:endParaRPr>
          </a:p>
          <a:p>
            <a:pPr>
              <a:lnSpc>
                <a:spcPct val="90000"/>
              </a:lnSpc>
              <a:buFont typeface="Monotype Sorts" pitchFamily="-84" charset="2"/>
              <a:buNone/>
              <a:tabLst>
                <a:tab pos="741363" algn="l"/>
                <a:tab pos="1022350" algn="l"/>
                <a:tab pos="1258888" algn="l"/>
              </a:tabLst>
            </a:pPr>
            <a:r>
              <a:rPr lang="en-US" altLang="en-US"/>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9AAB3DFC-EF02-436F-A407-4272CE252C9B}"/>
              </a:ext>
            </a:extLst>
          </p:cNvPr>
          <p:cNvSpPr>
            <a:spLocks noGrp="1" noChangeArrowheads="1"/>
          </p:cNvSpPr>
          <p:nvPr>
            <p:ph type="title"/>
          </p:nvPr>
        </p:nvSpPr>
        <p:spPr>
          <a:xfrm>
            <a:off x="1063625" y="277813"/>
            <a:ext cx="7623175" cy="576262"/>
          </a:xfrm>
        </p:spPr>
        <p:txBody>
          <a:bodyPr/>
          <a:lstStyle/>
          <a:p>
            <a:pPr eaLnBrk="1" hangingPunct="1"/>
            <a:r>
              <a:rPr lang="en-US" altLang="en-US"/>
              <a:t>compare_and_swap Instruction</a:t>
            </a:r>
          </a:p>
        </p:txBody>
      </p:sp>
      <p:sp>
        <p:nvSpPr>
          <p:cNvPr id="35842" name="Rectangle 3">
            <a:extLst>
              <a:ext uri="{FF2B5EF4-FFF2-40B4-BE49-F238E27FC236}">
                <a16:creationId xmlns:a16="http://schemas.microsoft.com/office/drawing/2014/main" id="{A9A4013D-4E8F-4546-A0B3-EC18D3C46099}"/>
              </a:ext>
            </a:extLst>
          </p:cNvPr>
          <p:cNvSpPr>
            <a:spLocks noGrp="1" noChangeArrowheads="1"/>
          </p:cNvSpPr>
          <p:nvPr>
            <p:ph idx="1"/>
          </p:nvPr>
        </p:nvSpPr>
        <p:spPr>
          <a:xfrm>
            <a:off x="806450" y="850900"/>
            <a:ext cx="7916863" cy="4867275"/>
          </a:xfrm>
        </p:spPr>
        <p:txBody>
          <a:bodyPr/>
          <a:lstStyle/>
          <a:p>
            <a:pPr>
              <a:lnSpc>
                <a:spcPct val="90000"/>
              </a:lnSpc>
              <a:buFont typeface="Monotype Sorts" pitchFamily="-84" charset="2"/>
              <a:buNone/>
              <a:tabLst>
                <a:tab pos="741363" algn="l"/>
                <a:tab pos="1022350" algn="l"/>
                <a:tab pos="1258888" algn="l"/>
              </a:tabLst>
            </a:pPr>
            <a:endParaRPr lang="en-US" altLang="en-US"/>
          </a:p>
          <a:p>
            <a:pPr>
              <a:lnSpc>
                <a:spcPct val="90000"/>
              </a:lnSpc>
              <a:buFont typeface="Monotype Sorts" pitchFamily="-84" charset="2"/>
              <a:buNone/>
              <a:tabLst>
                <a:tab pos="741363" algn="l"/>
                <a:tab pos="1022350" algn="l"/>
                <a:tab pos="1258888" algn="l"/>
              </a:tabLst>
            </a:pPr>
            <a:r>
              <a:rPr lang="en-US" altLang="en-US"/>
              <a:t>Definition:</a:t>
            </a:r>
          </a:p>
          <a:p>
            <a:pPr>
              <a:buFont typeface="Monotype Sorts" pitchFamily="-84" charset="2"/>
              <a:buNone/>
              <a:tabLst>
                <a:tab pos="741363" algn="l"/>
                <a:tab pos="1022350" algn="l"/>
                <a:tab pos="1258888" algn="l"/>
              </a:tabLst>
            </a:pPr>
            <a:r>
              <a:rPr lang="en-US" altLang="en-US" sz="1400" b="1">
                <a:latin typeface="Courier New" panose="02070309020205020404" pitchFamily="49" charset="0"/>
              </a:rPr>
              <a:t>     int compare _and_swap(int *value, int expected, int new_value) { </a:t>
            </a:r>
          </a:p>
          <a:p>
            <a:pPr>
              <a:buFont typeface="Monotype Sorts" pitchFamily="-84" charset="2"/>
              <a:buNone/>
              <a:tabLst>
                <a:tab pos="741363" algn="l"/>
                <a:tab pos="1022350" algn="l"/>
                <a:tab pos="1258888" algn="l"/>
              </a:tabLst>
            </a:pPr>
            <a:r>
              <a:rPr lang="en-US" altLang="en-US" sz="1400" b="1">
                <a:latin typeface="Courier New" panose="02070309020205020404" pitchFamily="49" charset="0"/>
              </a:rPr>
              <a:t>         int temp = *value; </a:t>
            </a:r>
          </a:p>
          <a:p>
            <a:pPr>
              <a:buFont typeface="Monotype Sorts" pitchFamily="-84" charset="2"/>
              <a:buNone/>
              <a:tabLst>
                <a:tab pos="741363" algn="l"/>
                <a:tab pos="1022350" algn="l"/>
                <a:tab pos="1258888" algn="l"/>
              </a:tabLst>
            </a:pPr>
            <a:endParaRPr lang="en-US" altLang="en-US" sz="1400" b="1">
              <a:latin typeface="Courier New" panose="02070309020205020404" pitchFamily="49" charset="0"/>
            </a:endParaRPr>
          </a:p>
          <a:p>
            <a:pPr>
              <a:buFont typeface="Monotype Sorts" pitchFamily="-84" charset="2"/>
              <a:buNone/>
              <a:tabLst>
                <a:tab pos="741363" algn="l"/>
                <a:tab pos="1022350" algn="l"/>
                <a:tab pos="1258888" algn="l"/>
              </a:tabLst>
            </a:pPr>
            <a:r>
              <a:rPr lang="en-US" altLang="en-US" sz="1400" b="1">
                <a:latin typeface="Courier New" panose="02070309020205020404" pitchFamily="49" charset="0"/>
              </a:rPr>
              <a:t>         if (*value == expected) </a:t>
            </a:r>
          </a:p>
          <a:p>
            <a:pPr>
              <a:buFont typeface="Monotype Sorts" pitchFamily="-84" charset="2"/>
              <a:buNone/>
              <a:tabLst>
                <a:tab pos="741363" algn="l"/>
                <a:tab pos="1022350" algn="l"/>
                <a:tab pos="1258888" algn="l"/>
              </a:tabLst>
            </a:pPr>
            <a:r>
              <a:rPr lang="en-US" altLang="en-US" sz="1400" b="1">
                <a:latin typeface="Courier New" panose="02070309020205020404" pitchFamily="49" charset="0"/>
              </a:rPr>
              <a:t>            *value = new_value; </a:t>
            </a:r>
          </a:p>
          <a:p>
            <a:pPr>
              <a:buFont typeface="Monotype Sorts" pitchFamily="-84" charset="2"/>
              <a:buNone/>
              <a:tabLst>
                <a:tab pos="741363" algn="l"/>
                <a:tab pos="1022350" algn="l"/>
                <a:tab pos="1258888" algn="l"/>
              </a:tabLst>
            </a:pPr>
            <a:r>
              <a:rPr lang="en-US" altLang="en-US" sz="1400" b="1">
                <a:latin typeface="Courier New" panose="02070309020205020404" pitchFamily="49" charset="0"/>
              </a:rPr>
              <a:t>      return temp; </a:t>
            </a:r>
          </a:p>
          <a:p>
            <a:pPr>
              <a:buFont typeface="Monotype Sorts" pitchFamily="-84" charset="2"/>
              <a:buNone/>
              <a:tabLst>
                <a:tab pos="741363" algn="l"/>
                <a:tab pos="1022350" algn="l"/>
                <a:tab pos="1258888" algn="l"/>
              </a:tabLst>
            </a:pPr>
            <a:r>
              <a:rPr lang="en-US" altLang="en-US" sz="1400" b="1">
                <a:latin typeface="Courier New" panose="02070309020205020404" pitchFamily="49" charset="0"/>
              </a:rPr>
              <a:t>     } </a:t>
            </a:r>
          </a:p>
          <a:p>
            <a:pPr>
              <a:lnSpc>
                <a:spcPct val="90000"/>
              </a:lnSpc>
              <a:buFont typeface="Monotype Sorts" pitchFamily="-84" charset="2"/>
              <a:buAutoNum type="arabicPeriod"/>
              <a:tabLst>
                <a:tab pos="741363" algn="l"/>
                <a:tab pos="1022350" algn="l"/>
                <a:tab pos="1258888" algn="l"/>
              </a:tabLst>
            </a:pPr>
            <a:r>
              <a:rPr lang="en-US" altLang="en-US"/>
              <a:t>Executed atomically</a:t>
            </a:r>
          </a:p>
          <a:p>
            <a:pPr>
              <a:lnSpc>
                <a:spcPct val="90000"/>
              </a:lnSpc>
              <a:buFont typeface="Monotype Sorts" pitchFamily="-84" charset="2"/>
              <a:buAutoNum type="arabicPeriod"/>
              <a:tabLst>
                <a:tab pos="741363" algn="l"/>
                <a:tab pos="1022350" algn="l"/>
                <a:tab pos="1258888" algn="l"/>
              </a:tabLst>
            </a:pPr>
            <a:r>
              <a:rPr lang="en-US" altLang="en-US"/>
              <a:t>Returns the original value of passed parameter </a:t>
            </a:r>
            <a:r>
              <a:rPr lang="en-US" altLang="en-US" b="1">
                <a:latin typeface="Courier New" panose="02070309020205020404" pitchFamily="49" charset="0"/>
                <a:cs typeface="Courier New" panose="02070309020205020404" pitchFamily="49" charset="0"/>
              </a:rPr>
              <a:t>value</a:t>
            </a:r>
          </a:p>
          <a:p>
            <a:pPr>
              <a:lnSpc>
                <a:spcPct val="90000"/>
              </a:lnSpc>
              <a:buFont typeface="Monotype Sorts" pitchFamily="-84" charset="2"/>
              <a:buAutoNum type="arabicPeriod"/>
              <a:tabLst>
                <a:tab pos="741363" algn="l"/>
                <a:tab pos="1022350" algn="l"/>
                <a:tab pos="1258888" algn="l"/>
              </a:tabLst>
            </a:pPr>
            <a:r>
              <a:rPr lang="en-US" altLang="en-US"/>
              <a:t>Set  the variable </a:t>
            </a:r>
            <a:r>
              <a:rPr lang="en-US" altLang="en-US" b="1">
                <a:latin typeface="Courier New" panose="02070309020205020404" pitchFamily="49" charset="0"/>
                <a:cs typeface="Courier New" panose="02070309020205020404" pitchFamily="49" charset="0"/>
              </a:rPr>
              <a:t>value</a:t>
            </a:r>
            <a:r>
              <a:rPr lang="en-US" altLang="en-US"/>
              <a:t> the value of the passed parameter </a:t>
            </a:r>
            <a:r>
              <a:rPr lang="en-US" altLang="en-US" b="1">
                <a:latin typeface="Courier New" panose="02070309020205020404" pitchFamily="49" charset="0"/>
                <a:cs typeface="Courier New" panose="02070309020205020404" pitchFamily="49" charset="0"/>
              </a:rPr>
              <a:t>new_value</a:t>
            </a:r>
            <a:r>
              <a:rPr lang="en-US" altLang="en-US"/>
              <a:t> but only if </a:t>
            </a:r>
            <a:r>
              <a:rPr lang="en-US" altLang="en-US" b="1">
                <a:latin typeface="Courier New" panose="02070309020205020404" pitchFamily="49" charset="0"/>
                <a:cs typeface="Courier New" panose="02070309020205020404" pitchFamily="49" charset="0"/>
              </a:rPr>
              <a:t>*value == expected </a:t>
            </a:r>
            <a:r>
              <a:rPr lang="en-US" altLang="en-US"/>
              <a:t>is true. That is, the swap takes place only under this condition.</a:t>
            </a:r>
          </a:p>
          <a:p>
            <a:pPr>
              <a:lnSpc>
                <a:spcPct val="90000"/>
              </a:lnSpc>
              <a:buFont typeface="Monotype Sorts" pitchFamily="-84" charset="2"/>
              <a:buAutoNum type="arabicPeriod"/>
              <a:tabLst>
                <a:tab pos="741363" algn="l"/>
                <a:tab pos="1022350" algn="l"/>
                <a:tab pos="1258888" algn="l"/>
              </a:tabLst>
            </a:pPr>
            <a:endParaRPr lang="en-US" altLang="en-US">
              <a:solidFill>
                <a:srgbClr val="0000F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BB083B46-097D-4C6D-8028-D15A8056EDEA}"/>
              </a:ext>
            </a:extLst>
          </p:cNvPr>
          <p:cNvSpPr>
            <a:spLocks noGrp="1" noChangeArrowheads="1"/>
          </p:cNvSpPr>
          <p:nvPr>
            <p:ph type="title"/>
          </p:nvPr>
        </p:nvSpPr>
        <p:spPr>
          <a:xfrm>
            <a:off x="1192213" y="219075"/>
            <a:ext cx="7567612" cy="576263"/>
          </a:xfrm>
        </p:spPr>
        <p:txBody>
          <a:bodyPr/>
          <a:lstStyle/>
          <a:p>
            <a:pPr eaLnBrk="1" hangingPunct="1"/>
            <a:r>
              <a:rPr lang="en-US" altLang="en-US"/>
              <a:t>Solution using compare_and_swap</a:t>
            </a:r>
          </a:p>
        </p:txBody>
      </p:sp>
      <p:sp>
        <p:nvSpPr>
          <p:cNvPr id="37890" name="Rectangle 3">
            <a:extLst>
              <a:ext uri="{FF2B5EF4-FFF2-40B4-BE49-F238E27FC236}">
                <a16:creationId xmlns:a16="http://schemas.microsoft.com/office/drawing/2014/main" id="{C90DB34D-69CB-430D-95DC-222B4A48C035}"/>
              </a:ext>
            </a:extLst>
          </p:cNvPr>
          <p:cNvSpPr>
            <a:spLocks noGrp="1" noChangeArrowheads="1"/>
          </p:cNvSpPr>
          <p:nvPr>
            <p:ph idx="1"/>
          </p:nvPr>
        </p:nvSpPr>
        <p:spPr>
          <a:xfrm>
            <a:off x="827088" y="1211263"/>
            <a:ext cx="7766050" cy="4333875"/>
          </a:xfrm>
        </p:spPr>
        <p:txBody>
          <a:bodyPr/>
          <a:lstStyle/>
          <a:p>
            <a:pPr>
              <a:lnSpc>
                <a:spcPct val="90000"/>
              </a:lnSpc>
              <a:tabLst>
                <a:tab pos="741363" algn="l"/>
                <a:tab pos="1022350" algn="l"/>
                <a:tab pos="1258888" algn="l"/>
              </a:tabLst>
            </a:pPr>
            <a:r>
              <a:rPr lang="en-US" altLang="en-US"/>
              <a:t>Shared integer  </a:t>
            </a:r>
            <a:r>
              <a:rPr lang="en-US" altLang="ja-JP" b="1">
                <a:latin typeface="Courier New" panose="02070309020205020404" pitchFamily="49" charset="0"/>
                <a:cs typeface="Courier New" panose="02070309020205020404" pitchFamily="49" charset="0"/>
              </a:rPr>
              <a:t>lock</a:t>
            </a:r>
            <a:r>
              <a:rPr lang="en-US" altLang="ja-JP"/>
              <a:t>  initialized to 0; </a:t>
            </a:r>
          </a:p>
          <a:p>
            <a:pPr>
              <a:lnSpc>
                <a:spcPct val="90000"/>
              </a:lnSpc>
              <a:tabLst>
                <a:tab pos="741363" algn="l"/>
                <a:tab pos="1022350" algn="l"/>
                <a:tab pos="1258888" algn="l"/>
              </a:tabLst>
            </a:pPr>
            <a:r>
              <a:rPr lang="en-US" altLang="en-US"/>
              <a:t>Solution:</a:t>
            </a:r>
          </a:p>
          <a:p>
            <a:pPr>
              <a:buFont typeface="Monotype Sorts" pitchFamily="-84" charset="2"/>
              <a:buNone/>
              <a:tabLst>
                <a:tab pos="741363" algn="l"/>
                <a:tab pos="1022350" algn="l"/>
                <a:tab pos="1258888" algn="l"/>
              </a:tabLst>
            </a:pPr>
            <a:r>
              <a:rPr lang="en-US" altLang="en-US" b="1">
                <a:latin typeface="Courier New" panose="02070309020205020404" pitchFamily="49" charset="0"/>
              </a:rPr>
              <a:t>      </a:t>
            </a:r>
            <a:r>
              <a:rPr lang="en-US" altLang="en-US" sz="1600" b="1">
                <a:latin typeface="Courier New" panose="02070309020205020404" pitchFamily="49" charset="0"/>
              </a:rPr>
              <a:t>while (true){</a:t>
            </a:r>
            <a:br>
              <a:rPr lang="en-US" altLang="en-US" sz="1600" b="1">
                <a:latin typeface="Courier New" panose="02070309020205020404" pitchFamily="49" charset="0"/>
              </a:rPr>
            </a:br>
            <a:r>
              <a:rPr lang="en-US" altLang="en-US" sz="1600" b="1">
                <a:latin typeface="Courier New" panose="02070309020205020404" pitchFamily="49" charset="0"/>
              </a:rPr>
              <a:t>    		while (compare_and_swap(&amp;lock, 0, 1) != 0) </a:t>
            </a:r>
          </a:p>
          <a:p>
            <a:pPr>
              <a:buFont typeface="Monotype Sorts" pitchFamily="-84" charset="2"/>
              <a:buNone/>
              <a:tabLst>
                <a:tab pos="741363" algn="l"/>
                <a:tab pos="1022350" algn="l"/>
                <a:tab pos="1258888" algn="l"/>
              </a:tabLst>
            </a:pPr>
            <a:r>
              <a:rPr lang="en-US" altLang="en-US" sz="1600" b="1">
                <a:latin typeface="Courier New" panose="02070309020205020404" pitchFamily="49" charset="0"/>
              </a:rPr>
              <a:t>            	; /* do nothing */ </a:t>
            </a:r>
            <a:br>
              <a:rPr lang="en-US" altLang="en-US" sz="1600" b="1">
                <a:latin typeface="Courier New" panose="02070309020205020404" pitchFamily="49" charset="0"/>
              </a:rPr>
            </a:br>
            <a:endParaRPr lang="en-US" altLang="en-US" sz="1600" b="1">
              <a:latin typeface="Courier New" panose="02070309020205020404" pitchFamily="49" charset="0"/>
            </a:endParaRPr>
          </a:p>
          <a:p>
            <a:pPr>
              <a:buFont typeface="Monotype Sorts" pitchFamily="-84" charset="2"/>
              <a:buNone/>
              <a:tabLst>
                <a:tab pos="741363" algn="l"/>
                <a:tab pos="1022350" algn="l"/>
                <a:tab pos="1258888" algn="l"/>
              </a:tabLst>
            </a:pPr>
            <a:r>
              <a:rPr lang="en-US" altLang="en-US" sz="1600" b="1">
                <a:latin typeface="Courier New" panose="02070309020205020404" pitchFamily="49" charset="0"/>
              </a:rPr>
              <a:t>       		/* critical section */ </a:t>
            </a:r>
            <a:br>
              <a:rPr lang="en-US" altLang="en-US" sz="1600" b="1">
                <a:latin typeface="Courier New" panose="02070309020205020404" pitchFamily="49" charset="0"/>
              </a:rPr>
            </a:br>
            <a:endParaRPr lang="en-US" altLang="en-US" sz="1600" b="1">
              <a:latin typeface="Courier New" panose="02070309020205020404" pitchFamily="49" charset="0"/>
            </a:endParaRPr>
          </a:p>
          <a:p>
            <a:pPr>
              <a:buFont typeface="Monotype Sorts" pitchFamily="-84" charset="2"/>
              <a:buNone/>
              <a:tabLst>
                <a:tab pos="741363" algn="l"/>
                <a:tab pos="1022350" algn="l"/>
                <a:tab pos="1258888" algn="l"/>
              </a:tabLst>
            </a:pPr>
            <a:r>
              <a:rPr lang="en-US" altLang="en-US" sz="1600" b="1">
                <a:latin typeface="Courier New" panose="02070309020205020404" pitchFamily="49" charset="0"/>
              </a:rPr>
              <a:t>       		lock = 0; </a:t>
            </a:r>
            <a:br>
              <a:rPr lang="en-US" altLang="en-US" sz="1600" b="1">
                <a:latin typeface="Courier New" panose="02070309020205020404" pitchFamily="49" charset="0"/>
              </a:rPr>
            </a:br>
            <a:endParaRPr lang="en-US" altLang="en-US" sz="1600" b="1">
              <a:latin typeface="Courier New" panose="02070309020205020404" pitchFamily="49" charset="0"/>
            </a:endParaRPr>
          </a:p>
          <a:p>
            <a:pPr>
              <a:buFont typeface="Monotype Sorts" pitchFamily="-84" charset="2"/>
              <a:buNone/>
              <a:tabLst>
                <a:tab pos="741363" algn="l"/>
                <a:tab pos="1022350" algn="l"/>
                <a:tab pos="1258888" algn="l"/>
              </a:tabLst>
            </a:pPr>
            <a:r>
              <a:rPr lang="en-US" altLang="en-US" sz="1600" b="1">
                <a:latin typeface="Courier New" panose="02070309020205020404" pitchFamily="49" charset="0"/>
              </a:rPr>
              <a:t>          /* remainder section */ </a:t>
            </a:r>
          </a:p>
          <a:p>
            <a:pPr>
              <a:buFont typeface="Monotype Sorts" pitchFamily="-84" charset="2"/>
              <a:buNone/>
              <a:tabLst>
                <a:tab pos="741363" algn="l"/>
                <a:tab pos="1022350" algn="l"/>
                <a:tab pos="1258888" algn="l"/>
              </a:tabLst>
            </a:pPr>
            <a:r>
              <a:rPr lang="en-US" altLang="en-US" sz="1600" b="1">
                <a:latin typeface="Courier New" panose="02070309020205020404" pitchFamily="49" charset="0"/>
              </a:rPr>
              <a:t>      }  </a:t>
            </a:r>
          </a:p>
          <a:p>
            <a:pPr>
              <a:lnSpc>
                <a:spcPct val="90000"/>
              </a:lnSpc>
              <a:buFont typeface="Monotype Sorts" pitchFamily="-84" charset="2"/>
              <a:buNone/>
              <a:tabLst>
                <a:tab pos="741363" algn="l"/>
                <a:tab pos="1022350" algn="l"/>
                <a:tab pos="1258888" algn="l"/>
              </a:tabLst>
            </a:pPr>
            <a:r>
              <a:rPr lang="en-US" altLang="en-US" sz="1600"/>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6BA72852-7590-4FB2-A844-9D0EC8D67E4A}"/>
              </a:ext>
            </a:extLst>
          </p:cNvPr>
          <p:cNvSpPr>
            <a:spLocks noGrp="1"/>
          </p:cNvSpPr>
          <p:nvPr>
            <p:ph type="title"/>
          </p:nvPr>
        </p:nvSpPr>
        <p:spPr>
          <a:xfrm>
            <a:off x="1212850" y="176213"/>
            <a:ext cx="7931150" cy="576262"/>
          </a:xfrm>
        </p:spPr>
        <p:txBody>
          <a:bodyPr/>
          <a:lstStyle/>
          <a:p>
            <a:r>
              <a:rPr lang="en-US" altLang="en-US" sz="2400"/>
              <a:t>Bounded-waiting Mutual Exclusion  </a:t>
            </a:r>
            <a:br>
              <a:rPr lang="en-US" altLang="en-US" sz="2400"/>
            </a:br>
            <a:r>
              <a:rPr lang="en-US" altLang="en-US" sz="2400"/>
              <a:t>with compare-and-swap</a:t>
            </a:r>
          </a:p>
        </p:txBody>
      </p:sp>
      <p:sp>
        <p:nvSpPr>
          <p:cNvPr id="39938" name="Content Placeholder 2">
            <a:extLst>
              <a:ext uri="{FF2B5EF4-FFF2-40B4-BE49-F238E27FC236}">
                <a16:creationId xmlns:a16="http://schemas.microsoft.com/office/drawing/2014/main" id="{1BAD2DB2-21A0-4CFC-A67C-9C00CEC04E1C}"/>
              </a:ext>
            </a:extLst>
          </p:cNvPr>
          <p:cNvSpPr>
            <a:spLocks noGrp="1"/>
          </p:cNvSpPr>
          <p:nvPr>
            <p:ph idx="1"/>
          </p:nvPr>
        </p:nvSpPr>
        <p:spPr>
          <a:xfrm>
            <a:off x="1068388" y="1233488"/>
            <a:ext cx="6015037" cy="4530725"/>
          </a:xfrm>
        </p:spPr>
        <p:txBody>
          <a:bodyPr/>
          <a:lstStyle/>
          <a:p>
            <a:pPr marL="0" indent="0">
              <a:buFont typeface="Monotype Sorts" pitchFamily="-84" charset="2"/>
              <a:buNone/>
            </a:pPr>
            <a:r>
              <a:rPr lang="en-US" altLang="en-US" sz="1400" b="1">
                <a:latin typeface="Courier New" panose="02070309020205020404" pitchFamily="49" charset="0"/>
              </a:rPr>
              <a:t>while (true) {</a:t>
            </a:r>
            <a:br>
              <a:rPr lang="en-US" altLang="en-US" sz="1400" b="1">
                <a:latin typeface="Courier New" panose="02070309020205020404" pitchFamily="49" charset="0"/>
              </a:rPr>
            </a:br>
            <a:r>
              <a:rPr lang="en-US" altLang="en-US" sz="1400" b="1">
                <a:latin typeface="Courier New" panose="02070309020205020404" pitchFamily="49" charset="0"/>
              </a:rPr>
              <a:t>   waiting[i] = true;</a:t>
            </a:r>
            <a:br>
              <a:rPr lang="en-US" altLang="en-US" sz="1400" b="1">
                <a:latin typeface="Courier New" panose="02070309020205020404" pitchFamily="49" charset="0"/>
              </a:rPr>
            </a:br>
            <a:r>
              <a:rPr lang="en-US" altLang="en-US" sz="1400" b="1">
                <a:latin typeface="Courier New" panose="02070309020205020404" pitchFamily="49" charset="0"/>
              </a:rPr>
              <a:t>   key = 1;</a:t>
            </a:r>
            <a:br>
              <a:rPr lang="en-US" altLang="en-US" sz="1400" b="1">
                <a:latin typeface="Courier New" panose="02070309020205020404" pitchFamily="49" charset="0"/>
              </a:rPr>
            </a:br>
            <a:r>
              <a:rPr lang="en-US" altLang="en-US" sz="1400" b="1">
                <a:latin typeface="Courier New" panose="02070309020205020404" pitchFamily="49" charset="0"/>
              </a:rPr>
              <a:t>   while (waiting[i] &amp;&amp; key == 1) </a:t>
            </a:r>
          </a:p>
          <a:p>
            <a:pPr marL="0" indent="0">
              <a:buFont typeface="Monotype Sorts" pitchFamily="-84" charset="2"/>
              <a:buNone/>
            </a:pPr>
            <a:r>
              <a:rPr lang="en-US" altLang="en-US" sz="1400" b="1">
                <a:latin typeface="Courier New" panose="02070309020205020404" pitchFamily="49" charset="0"/>
              </a:rPr>
              <a:t>      key = compare_and_swap(&amp;lock,0,1); </a:t>
            </a:r>
          </a:p>
          <a:p>
            <a:pPr marL="0" indent="0">
              <a:buFont typeface="Monotype Sorts" pitchFamily="-84" charset="2"/>
              <a:buNone/>
            </a:pPr>
            <a:r>
              <a:rPr lang="en-US" altLang="en-US" sz="1400" b="1">
                <a:latin typeface="Courier New" panose="02070309020205020404" pitchFamily="49" charset="0"/>
              </a:rPr>
              <a:t>   waiting[i] = false; </a:t>
            </a:r>
          </a:p>
          <a:p>
            <a:pPr marL="0" indent="0">
              <a:buFont typeface="Monotype Sorts" pitchFamily="-84" charset="2"/>
              <a:buNone/>
            </a:pPr>
            <a:r>
              <a:rPr lang="en-US" altLang="en-US" sz="1400" b="1">
                <a:latin typeface="Courier New" panose="02070309020205020404" pitchFamily="49" charset="0"/>
              </a:rPr>
              <a:t>   /* critical section */ </a:t>
            </a:r>
          </a:p>
          <a:p>
            <a:pPr marL="0" indent="0">
              <a:buFont typeface="Monotype Sorts" pitchFamily="-84" charset="2"/>
              <a:buNone/>
            </a:pPr>
            <a:r>
              <a:rPr lang="en-US" altLang="en-US" sz="1400" b="1">
                <a:latin typeface="Courier New" panose="02070309020205020404" pitchFamily="49" charset="0"/>
              </a:rPr>
              <a:t>   j = (i + 1) % n; </a:t>
            </a:r>
          </a:p>
          <a:p>
            <a:pPr marL="0" indent="0">
              <a:buFont typeface="Monotype Sorts" pitchFamily="-84" charset="2"/>
              <a:buNone/>
            </a:pPr>
            <a:r>
              <a:rPr lang="en-US" altLang="en-US" sz="1400" b="1">
                <a:latin typeface="Courier New" panose="02070309020205020404" pitchFamily="49" charset="0"/>
              </a:rPr>
              <a:t>   while ((j != i) &amp;&amp; !waiting[j]) </a:t>
            </a:r>
          </a:p>
          <a:p>
            <a:pPr marL="0" indent="0">
              <a:buFont typeface="Monotype Sorts" pitchFamily="-84" charset="2"/>
              <a:buNone/>
            </a:pPr>
            <a:r>
              <a:rPr lang="en-US" altLang="en-US" sz="1400" b="1">
                <a:latin typeface="Courier New" panose="02070309020205020404" pitchFamily="49" charset="0"/>
              </a:rPr>
              <a:t>      j = (j + 1) % n; </a:t>
            </a:r>
          </a:p>
          <a:p>
            <a:pPr marL="0" indent="0">
              <a:buFont typeface="Monotype Sorts" pitchFamily="-84" charset="2"/>
              <a:buNone/>
            </a:pPr>
            <a:r>
              <a:rPr lang="en-US" altLang="en-US" sz="1400" b="1">
                <a:latin typeface="Courier New" panose="02070309020205020404" pitchFamily="49" charset="0"/>
              </a:rPr>
              <a:t>   if (j == i) </a:t>
            </a:r>
          </a:p>
          <a:p>
            <a:pPr marL="0" indent="0">
              <a:buFont typeface="Monotype Sorts" pitchFamily="-84" charset="2"/>
              <a:buNone/>
            </a:pPr>
            <a:r>
              <a:rPr lang="en-US" altLang="en-US" sz="1400" b="1">
                <a:latin typeface="Courier New" panose="02070309020205020404" pitchFamily="49" charset="0"/>
              </a:rPr>
              <a:t>      lock = 0; </a:t>
            </a:r>
          </a:p>
          <a:p>
            <a:pPr marL="0" indent="0">
              <a:buFont typeface="Monotype Sorts" pitchFamily="-84" charset="2"/>
              <a:buNone/>
            </a:pPr>
            <a:r>
              <a:rPr lang="en-US" altLang="en-US" sz="1400" b="1">
                <a:latin typeface="Courier New" panose="02070309020205020404" pitchFamily="49" charset="0"/>
              </a:rPr>
              <a:t>   else </a:t>
            </a:r>
          </a:p>
          <a:p>
            <a:pPr marL="0" indent="0">
              <a:buFont typeface="Monotype Sorts" pitchFamily="-84" charset="2"/>
              <a:buNone/>
            </a:pPr>
            <a:r>
              <a:rPr lang="en-US" altLang="en-US" sz="1400" b="1">
                <a:latin typeface="Courier New" panose="02070309020205020404" pitchFamily="49" charset="0"/>
              </a:rPr>
              <a:t>      waiting[j] = false; </a:t>
            </a:r>
          </a:p>
          <a:p>
            <a:pPr marL="0" indent="0">
              <a:buFont typeface="Monotype Sorts" pitchFamily="-84" charset="2"/>
              <a:buNone/>
            </a:pPr>
            <a:r>
              <a:rPr lang="en-US" altLang="en-US" sz="1400" b="1">
                <a:latin typeface="Courier New" panose="02070309020205020404" pitchFamily="49" charset="0"/>
              </a:rPr>
              <a:t>   /* remainder section */ </a:t>
            </a:r>
          </a:p>
          <a:p>
            <a:pPr marL="0" indent="0">
              <a:buFont typeface="Monotype Sorts" pitchFamily="-84" charset="2"/>
              <a:buNone/>
            </a:pPr>
            <a:r>
              <a:rPr lang="en-US" altLang="en-US" sz="1400" b="1">
                <a:latin typeface="Courier New" panose="02070309020205020404" pitchFamily="49" charset="0"/>
              </a:rPr>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a:extLst>
              <a:ext uri="{FF2B5EF4-FFF2-40B4-BE49-F238E27FC236}">
                <a16:creationId xmlns:a16="http://schemas.microsoft.com/office/drawing/2014/main" id="{6A145340-5047-4FC3-AF0B-F155D62ECAF0}"/>
              </a:ext>
            </a:extLst>
          </p:cNvPr>
          <p:cNvSpPr>
            <a:spLocks noGrp="1"/>
          </p:cNvSpPr>
          <p:nvPr>
            <p:ph type="title"/>
          </p:nvPr>
        </p:nvSpPr>
        <p:spPr/>
        <p:txBody>
          <a:bodyPr/>
          <a:lstStyle/>
          <a:p>
            <a:r>
              <a:rPr lang="en-US" altLang="en-US"/>
              <a:t>Atomic Variables</a:t>
            </a:r>
          </a:p>
        </p:txBody>
      </p:sp>
      <p:sp>
        <p:nvSpPr>
          <p:cNvPr id="98306" name="Content Placeholder 2">
            <a:extLst>
              <a:ext uri="{FF2B5EF4-FFF2-40B4-BE49-F238E27FC236}">
                <a16:creationId xmlns:a16="http://schemas.microsoft.com/office/drawing/2014/main" id="{3907897C-9A4B-40B5-B3C0-03464DE969A3}"/>
              </a:ext>
            </a:extLst>
          </p:cNvPr>
          <p:cNvSpPr>
            <a:spLocks noGrp="1"/>
          </p:cNvSpPr>
          <p:nvPr>
            <p:ph idx="1"/>
          </p:nvPr>
        </p:nvSpPr>
        <p:spPr>
          <a:xfrm>
            <a:off x="806450" y="1233488"/>
            <a:ext cx="8229600" cy="5329237"/>
          </a:xfrm>
        </p:spPr>
        <p:txBody>
          <a:bodyPr/>
          <a:lstStyle/>
          <a:p>
            <a:r>
              <a:rPr lang="en-US" altLang="en-US"/>
              <a:t>Typically, instructions such as compare-and-swap are used as building blocks for other synchronization tools.</a:t>
            </a:r>
          </a:p>
          <a:p>
            <a:r>
              <a:rPr lang="en-US" altLang="en-US"/>
              <a:t>One tool is an </a:t>
            </a:r>
            <a:r>
              <a:rPr lang="en-US" altLang="en-US" b="1"/>
              <a:t>atomic variable </a:t>
            </a:r>
            <a:r>
              <a:rPr lang="en-US" altLang="en-US"/>
              <a:t>that provides </a:t>
            </a:r>
            <a:r>
              <a:rPr lang="en-US" altLang="en-US" i="1"/>
              <a:t>atomic</a:t>
            </a:r>
            <a:r>
              <a:rPr lang="en-US" altLang="en-US"/>
              <a:t> (uninterruptible) updates on basic data types such as integers and booleans.</a:t>
            </a:r>
          </a:p>
          <a:p>
            <a:r>
              <a:rPr lang="en-US" altLang="en-US"/>
              <a:t>For example, the </a:t>
            </a:r>
            <a:r>
              <a:rPr lang="en-US" altLang="en-US" b="1">
                <a:latin typeface="Courier New" panose="02070309020205020404" pitchFamily="49" charset="0"/>
                <a:cs typeface="Courier New" panose="02070309020205020404" pitchFamily="49" charset="0"/>
              </a:rPr>
              <a:t>increment()</a:t>
            </a:r>
            <a:r>
              <a:rPr lang="en-US" altLang="en-US"/>
              <a:t> operation on the atomic variable </a:t>
            </a:r>
            <a:r>
              <a:rPr lang="en-US" altLang="en-US" b="1">
                <a:latin typeface="Courier New" panose="02070309020205020404" pitchFamily="49" charset="0"/>
                <a:cs typeface="Courier New" panose="02070309020205020404" pitchFamily="49" charset="0"/>
              </a:rPr>
              <a:t>sequence</a:t>
            </a:r>
            <a:r>
              <a:rPr lang="en-US" altLang="en-US"/>
              <a:t> ensures </a:t>
            </a:r>
            <a:r>
              <a:rPr lang="en-US" altLang="en-US" b="1">
                <a:latin typeface="Courier New" panose="02070309020205020404" pitchFamily="49" charset="0"/>
                <a:cs typeface="Courier New" panose="02070309020205020404" pitchFamily="49" charset="0"/>
              </a:rPr>
              <a:t>sequence</a:t>
            </a:r>
            <a:r>
              <a:rPr lang="en-US" altLang="en-US"/>
              <a:t> is incremented without interruption:</a:t>
            </a:r>
            <a:br>
              <a:rPr lang="en-US" altLang="en-US"/>
            </a:br>
            <a:br>
              <a:rPr lang="en-US" altLang="en-US"/>
            </a:br>
            <a:r>
              <a:rPr lang="en-US" altLang="en-US" b="1">
                <a:latin typeface="Courier New" panose="02070309020205020404" pitchFamily="49" charset="0"/>
                <a:cs typeface="Courier New" panose="02070309020205020404" pitchFamily="49" charset="0"/>
              </a:rPr>
              <a:t>increment(&amp;sequence);</a:t>
            </a:r>
            <a:r>
              <a:rPr lang="en-US" altLang="en-US"/>
              <a:t> </a:t>
            </a:r>
            <a:br>
              <a:rPr lang="en-US" altLang="en-US"/>
            </a:br>
            <a:endParaRPr lang="en-US"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a:extLst>
              <a:ext uri="{FF2B5EF4-FFF2-40B4-BE49-F238E27FC236}">
                <a16:creationId xmlns:a16="http://schemas.microsoft.com/office/drawing/2014/main" id="{E36C1FF3-BF73-4EE4-B9AB-C32CCF837138}"/>
              </a:ext>
            </a:extLst>
          </p:cNvPr>
          <p:cNvSpPr>
            <a:spLocks noGrp="1"/>
          </p:cNvSpPr>
          <p:nvPr>
            <p:ph type="title"/>
          </p:nvPr>
        </p:nvSpPr>
        <p:spPr/>
        <p:txBody>
          <a:bodyPr/>
          <a:lstStyle/>
          <a:p>
            <a:r>
              <a:rPr lang="en-US" altLang="en-US"/>
              <a:t>Atomic Variables</a:t>
            </a:r>
          </a:p>
        </p:txBody>
      </p:sp>
      <p:sp>
        <p:nvSpPr>
          <p:cNvPr id="99330" name="Content Placeholder 2">
            <a:extLst>
              <a:ext uri="{FF2B5EF4-FFF2-40B4-BE49-F238E27FC236}">
                <a16:creationId xmlns:a16="http://schemas.microsoft.com/office/drawing/2014/main" id="{77A3C94B-F443-4455-9B92-A5AD3DEB7389}"/>
              </a:ext>
            </a:extLst>
          </p:cNvPr>
          <p:cNvSpPr>
            <a:spLocks noGrp="1"/>
          </p:cNvSpPr>
          <p:nvPr>
            <p:ph idx="1"/>
          </p:nvPr>
        </p:nvSpPr>
        <p:spPr>
          <a:xfrm>
            <a:off x="806450" y="1233488"/>
            <a:ext cx="8229600" cy="5329237"/>
          </a:xfrm>
        </p:spPr>
        <p:txBody>
          <a:bodyPr/>
          <a:lstStyle/>
          <a:p>
            <a:r>
              <a:rPr lang="en-US" altLang="en-US"/>
              <a:t>The </a:t>
            </a:r>
            <a:r>
              <a:rPr lang="en-US" altLang="en-US" b="1">
                <a:latin typeface="Courier New" panose="02070309020205020404" pitchFamily="49" charset="0"/>
                <a:cs typeface="Courier New" panose="02070309020205020404" pitchFamily="49" charset="0"/>
              </a:rPr>
              <a:t>increment()</a:t>
            </a:r>
            <a:r>
              <a:rPr lang="en-US" altLang="en-US"/>
              <a:t> function can be implemented as follows:</a:t>
            </a:r>
            <a:br>
              <a:rPr lang="en-US" altLang="en-US"/>
            </a:br>
            <a:br>
              <a:rPr lang="en-US" altLang="en-US"/>
            </a:br>
            <a:r>
              <a:rPr lang="en-US" altLang="en-US" b="1">
                <a:latin typeface="Courier New" panose="02070309020205020404" pitchFamily="49" charset="0"/>
                <a:cs typeface="Courier New" panose="02070309020205020404" pitchFamily="49" charset="0"/>
              </a:rPr>
              <a:t>void increment(atomic_int *v)</a:t>
            </a:r>
            <a:br>
              <a:rPr lang="en-US" altLang="en-US" b="1">
                <a:latin typeface="Courier New" panose="02070309020205020404" pitchFamily="49" charset="0"/>
                <a:cs typeface="Courier New" panose="02070309020205020404" pitchFamily="49" charset="0"/>
              </a:rPr>
            </a:br>
            <a:r>
              <a:rPr lang="en-US" altLang="en-US" b="1">
                <a:latin typeface="Courier New" panose="02070309020205020404" pitchFamily="49" charset="0"/>
                <a:cs typeface="Courier New" panose="02070309020205020404" pitchFamily="49" charset="0"/>
              </a:rPr>
              <a:t>{</a:t>
            </a:r>
            <a:br>
              <a:rPr lang="en-US" altLang="en-US" b="1">
                <a:latin typeface="Courier New" panose="02070309020205020404" pitchFamily="49" charset="0"/>
                <a:cs typeface="Courier New" panose="02070309020205020404" pitchFamily="49" charset="0"/>
              </a:rPr>
            </a:br>
            <a:r>
              <a:rPr lang="en-US" altLang="en-US" b="1">
                <a:latin typeface="Courier New" panose="02070309020205020404" pitchFamily="49" charset="0"/>
                <a:cs typeface="Courier New" panose="02070309020205020404" pitchFamily="49" charset="0"/>
              </a:rPr>
              <a:t>	int temp;</a:t>
            </a:r>
            <a:br>
              <a:rPr lang="en-US" altLang="en-US" b="1">
                <a:latin typeface="Courier New" panose="02070309020205020404" pitchFamily="49" charset="0"/>
                <a:cs typeface="Courier New" panose="02070309020205020404" pitchFamily="49" charset="0"/>
              </a:rPr>
            </a:br>
            <a:br>
              <a:rPr lang="en-US" altLang="en-US" b="1">
                <a:latin typeface="Courier New" panose="02070309020205020404" pitchFamily="49" charset="0"/>
                <a:cs typeface="Courier New" panose="02070309020205020404" pitchFamily="49" charset="0"/>
              </a:rPr>
            </a:br>
            <a:r>
              <a:rPr lang="en-US" altLang="en-US" b="1">
                <a:latin typeface="Courier New" panose="02070309020205020404" pitchFamily="49" charset="0"/>
                <a:cs typeface="Courier New" panose="02070309020205020404" pitchFamily="49" charset="0"/>
              </a:rPr>
              <a:t>	do {</a:t>
            </a:r>
            <a:br>
              <a:rPr lang="en-US" altLang="en-US" b="1">
                <a:latin typeface="Courier New" panose="02070309020205020404" pitchFamily="49" charset="0"/>
                <a:cs typeface="Courier New" panose="02070309020205020404" pitchFamily="49" charset="0"/>
              </a:rPr>
            </a:br>
            <a:r>
              <a:rPr lang="en-US" altLang="en-US" b="1">
                <a:latin typeface="Courier New" panose="02070309020205020404" pitchFamily="49" charset="0"/>
                <a:cs typeface="Courier New" panose="02070309020205020404" pitchFamily="49" charset="0"/>
              </a:rPr>
              <a:t>		temp = *v;</a:t>
            </a:r>
            <a:br>
              <a:rPr lang="en-US" altLang="en-US" b="1">
                <a:latin typeface="Courier New" panose="02070309020205020404" pitchFamily="49" charset="0"/>
                <a:cs typeface="Courier New" panose="02070309020205020404" pitchFamily="49" charset="0"/>
              </a:rPr>
            </a:br>
            <a:r>
              <a:rPr lang="en-US" altLang="en-US" b="1">
                <a:latin typeface="Courier New" panose="02070309020205020404" pitchFamily="49" charset="0"/>
                <a:cs typeface="Courier New" panose="02070309020205020404" pitchFamily="49" charset="0"/>
              </a:rPr>
              <a:t>	}</a:t>
            </a:r>
            <a:br>
              <a:rPr lang="en-US" altLang="en-US" b="1">
                <a:latin typeface="Courier New" panose="02070309020205020404" pitchFamily="49" charset="0"/>
                <a:cs typeface="Courier New" panose="02070309020205020404" pitchFamily="49" charset="0"/>
              </a:rPr>
            </a:br>
            <a:r>
              <a:rPr lang="en-US" altLang="en-US" b="1">
                <a:latin typeface="Courier New" panose="02070309020205020404" pitchFamily="49" charset="0"/>
                <a:cs typeface="Courier New" panose="02070309020205020404" pitchFamily="49" charset="0"/>
              </a:rPr>
              <a:t>	while (temp != (compare_and_swap(v,temp,temp+1));</a:t>
            </a:r>
            <a:br>
              <a:rPr lang="en-US" altLang="en-US" b="1">
                <a:latin typeface="Courier New" panose="02070309020205020404" pitchFamily="49" charset="0"/>
                <a:cs typeface="Courier New" panose="02070309020205020404" pitchFamily="49" charset="0"/>
              </a:rPr>
            </a:br>
            <a:r>
              <a:rPr lang="en-US" altLang="en-US" b="1">
                <a:latin typeface="Courier New" panose="02070309020205020404" pitchFamily="49" charset="0"/>
                <a:cs typeface="Courier New" panose="02070309020205020404" pitchFamily="49" charset="0"/>
              </a:rPr>
              <a:t>} </a:t>
            </a:r>
            <a:br>
              <a:rPr lang="en-US" altLang="en-US" b="1">
                <a:latin typeface="Courier New" panose="02070309020205020404" pitchFamily="49" charset="0"/>
                <a:cs typeface="Courier New" panose="02070309020205020404" pitchFamily="49" charset="0"/>
              </a:rPr>
            </a:br>
            <a:br>
              <a:rPr lang="en-US" altLang="en-US"/>
            </a:br>
            <a:endParaRPr lang="en-US"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752" name="Title 1055751"/>
          <p:cNvSpPr>
            <a:spLocks noGrp="1" noChangeArrowheads="1"/>
          </p:cNvSpPr>
          <p:nvPr>
            <p:ph type="title"/>
          </p:nvPr>
        </p:nvSpPr>
        <p:spPr/>
        <p:txBody>
          <a:bodyPr/>
          <a:lstStyle/>
          <a:p>
            <a:r>
              <a:rPr lang="en-US" dirty="0"/>
              <a:t>Manipulating an Int32 Atomically</a:t>
            </a:r>
          </a:p>
        </p:txBody>
      </p:sp>
      <p:sp>
        <p:nvSpPr>
          <p:cNvPr id="2" name="Text Placeholder 1"/>
          <p:cNvSpPr>
            <a:spLocks noGrp="1"/>
          </p:cNvSpPr>
          <p:nvPr>
            <p:ph idx="1"/>
          </p:nvPr>
        </p:nvSpPr>
        <p:spPr/>
        <p:txBody>
          <a:bodyPr>
            <a:normAutofit fontScale="92500" lnSpcReduction="20000"/>
          </a:bodyPr>
          <a:lstStyle/>
          <a:p>
            <a:r>
              <a:rPr lang="en-US"/>
              <a:t>public static class Interlocked {</a:t>
            </a:r>
            <a:br>
              <a:rPr lang="en-US"/>
            </a:br>
            <a:r>
              <a:rPr lang="en-US"/>
              <a:t>   // return (++location);</a:t>
            </a:r>
            <a:br>
              <a:rPr lang="en-US"/>
            </a:br>
            <a:r>
              <a:rPr lang="en-US"/>
              <a:t>   public static Int32 Increment(ref Int32 location);</a:t>
            </a:r>
            <a:br>
              <a:rPr lang="en-US"/>
            </a:br>
            <a:br>
              <a:rPr lang="en-US"/>
            </a:br>
            <a:r>
              <a:rPr lang="en-US"/>
              <a:t>   // return (–-location);</a:t>
            </a:r>
            <a:br>
              <a:rPr lang="en-US"/>
            </a:br>
            <a:r>
              <a:rPr lang="en-US"/>
              <a:t>   public static Int32 Decrement(ref Int32 location);</a:t>
            </a:r>
            <a:br>
              <a:rPr lang="en-US"/>
            </a:br>
            <a:br>
              <a:rPr lang="en-US"/>
            </a:br>
            <a:r>
              <a:rPr lang="en-US"/>
              <a:t>   // return (location += value);</a:t>
            </a:r>
            <a:br>
              <a:rPr lang="en-US"/>
            </a:br>
            <a:r>
              <a:rPr lang="en-US"/>
              <a:t>   // Note: value can be a negative number allowing subtraction</a:t>
            </a:r>
            <a:br>
              <a:rPr lang="en-US"/>
            </a:br>
            <a:r>
              <a:rPr lang="en-US"/>
              <a:t>   public static Int32 Add(ref Int32 location, Int32 value);</a:t>
            </a:r>
            <a:br>
              <a:rPr lang="en-US"/>
            </a:br>
            <a:br>
              <a:rPr lang="en-US"/>
            </a:br>
            <a:r>
              <a:rPr lang="en-US"/>
              <a:t>   // Int32 old = location; location = value; return old;</a:t>
            </a:r>
            <a:br>
              <a:rPr lang="en-US"/>
            </a:br>
            <a:r>
              <a:rPr lang="en-US"/>
              <a:t>   public static Int32 Exchange(ref Int32 location, Int32 value);</a:t>
            </a:r>
            <a:br>
              <a:rPr lang="en-US"/>
            </a:br>
            <a:br>
              <a:rPr lang="en-US"/>
            </a:br>
            <a:r>
              <a:rPr lang="en-US"/>
              <a:t>   // Int32 old = location;</a:t>
            </a:r>
            <a:br>
              <a:rPr lang="en-US"/>
            </a:br>
            <a:r>
              <a:rPr lang="en-US"/>
              <a:t>   // if (location == comparand) location = value</a:t>
            </a:r>
            <a:br>
              <a:rPr lang="en-US"/>
            </a:br>
            <a:r>
              <a:rPr lang="en-US"/>
              <a:t>   // return old;</a:t>
            </a:r>
            <a:br>
              <a:rPr lang="en-US"/>
            </a:br>
            <a:r>
              <a:rPr lang="en-US"/>
              <a:t>   public static Int32 CompareExchange(ref Int32 location, </a:t>
            </a:r>
            <a:br>
              <a:rPr lang="en-US"/>
            </a:br>
            <a:r>
              <a:rPr lang="en-US"/>
              <a:t>      Int32 value, Int32 comparand);</a:t>
            </a:r>
          </a:p>
          <a:p>
            <a:r>
              <a:rPr lang="en-US"/>
              <a:t>}</a:t>
            </a:r>
            <a:endParaRPr lang="en-US" dirty="0"/>
          </a:p>
        </p:txBody>
      </p:sp>
      <p:sp>
        <p:nvSpPr>
          <p:cNvPr id="4" name="Rounded Rectangle 9219"/>
          <p:cNvSpPr>
            <a:spLocks noChangeArrowheads="1"/>
          </p:cNvSpPr>
          <p:nvPr/>
        </p:nvSpPr>
        <p:spPr bwMode="invGray">
          <a:xfrm>
            <a:off x="6778720" y="1736812"/>
            <a:ext cx="2160240" cy="828092"/>
          </a:xfrm>
          <a:prstGeom prst="roundRect">
            <a:avLst>
              <a:gd name="adj" fmla="val 0"/>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w="12700" algn="ctr">
            <a:solidFill>
              <a:schemeClr val="accent1"/>
            </a:solidFill>
            <a:round/>
            <a:headEnd/>
            <a:tailEnd/>
          </a:ln>
        </p:spPr>
        <p:txBody>
          <a:bodyPr wrap="none" tIns="46038" rIns="0" bIns="46038" anchor="ctr"/>
          <a:lstStyle/>
          <a:p>
            <a:pPr marL="0" marR="0" lvl="0" indent="0" algn="l" defTabSz="461963" rtl="0" eaLnBrk="0" fontAlgn="base" latinLnBrk="0" hangingPunct="0">
              <a:lnSpc>
                <a:spcPct val="100000"/>
              </a:lnSpc>
              <a:spcBef>
                <a:spcPct val="30000"/>
              </a:spcBef>
              <a:spcAft>
                <a:spcPct val="0"/>
              </a:spcAft>
              <a:buClr>
                <a:srgbClr val="09213B"/>
              </a:buClr>
              <a:buSzPct val="60000"/>
              <a:buFont typeface="Wingdings" pitchFamily="2" charset="2"/>
              <a:buNone/>
              <a:tabLst/>
              <a:defRPr/>
            </a:pPr>
            <a:r>
              <a:rPr kumimoji="0" lang="en-US" sz="1600" b="0" i="0" u="none" strike="noStrike" kern="1200" cap="none" spc="0" normalizeH="0" baseline="0" noProof="0" dirty="0">
                <a:ln>
                  <a:noFill/>
                </a:ln>
                <a:solidFill>
                  <a:prstClr val="white"/>
                </a:solidFill>
                <a:effectLst/>
                <a:uLnTx/>
                <a:uFillTx/>
                <a:latin typeface="Lucida Console" pitchFamily="49" charset="0"/>
                <a:ea typeface="+mn-ea"/>
                <a:cs typeface="Times New Roman" pitchFamily="18" charset="0"/>
              </a:rPr>
              <a:t>Each Interlocked</a:t>
            </a:r>
            <a:br>
              <a:rPr kumimoji="0" lang="en-US" sz="1600" b="0" i="0" u="none" strike="noStrike" kern="1200" cap="none" spc="0" normalizeH="0" baseline="0" noProof="0" dirty="0">
                <a:ln>
                  <a:noFill/>
                </a:ln>
                <a:solidFill>
                  <a:prstClr val="white"/>
                </a:solidFill>
                <a:effectLst/>
                <a:uLnTx/>
                <a:uFillTx/>
                <a:latin typeface="Lucida Console" pitchFamily="49" charset="0"/>
                <a:ea typeface="+mn-ea"/>
                <a:cs typeface="Times New Roman" pitchFamily="18" charset="0"/>
              </a:rPr>
            </a:br>
            <a:r>
              <a:rPr kumimoji="0" lang="en-US" sz="1600" b="0" i="0" u="none" strike="noStrike" kern="1200" cap="none" spc="0" normalizeH="0" baseline="0" noProof="0" dirty="0">
                <a:ln>
                  <a:noFill/>
                </a:ln>
                <a:solidFill>
                  <a:prstClr val="white"/>
                </a:solidFill>
                <a:effectLst/>
                <a:uLnTx/>
                <a:uFillTx/>
                <a:latin typeface="Lucida Console" pitchFamily="49" charset="0"/>
                <a:ea typeface="+mn-ea"/>
                <a:cs typeface="Times New Roman" pitchFamily="18" charset="0"/>
              </a:rPr>
              <a:t>method is a full</a:t>
            </a:r>
            <a:br>
              <a:rPr kumimoji="0" lang="en-US" sz="1600" b="0" i="0" u="none" strike="noStrike" kern="1200" cap="none" spc="0" normalizeH="0" baseline="0" noProof="0" dirty="0">
                <a:ln>
                  <a:noFill/>
                </a:ln>
                <a:solidFill>
                  <a:prstClr val="white"/>
                </a:solidFill>
                <a:effectLst/>
                <a:uLnTx/>
                <a:uFillTx/>
                <a:latin typeface="Lucida Console" pitchFamily="49" charset="0"/>
                <a:ea typeface="+mn-ea"/>
                <a:cs typeface="Times New Roman" pitchFamily="18" charset="0"/>
              </a:rPr>
            </a:br>
            <a:r>
              <a:rPr kumimoji="0" lang="en-US" sz="1600" b="0" i="0" u="none" strike="noStrike" kern="1200" cap="none" spc="0" normalizeH="0" baseline="0" noProof="0" dirty="0">
                <a:ln>
                  <a:noFill/>
                </a:ln>
                <a:solidFill>
                  <a:prstClr val="white"/>
                </a:solidFill>
                <a:effectLst/>
                <a:uLnTx/>
                <a:uFillTx/>
                <a:latin typeface="Lucida Console" pitchFamily="49" charset="0"/>
                <a:ea typeface="+mn-ea"/>
                <a:cs typeface="Times New Roman" pitchFamily="18" charset="0"/>
              </a:rPr>
              <a:t>memory fence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a:extLst>
              <a:ext uri="{FF2B5EF4-FFF2-40B4-BE49-F238E27FC236}">
                <a16:creationId xmlns:a16="http://schemas.microsoft.com/office/drawing/2014/main" id="{E36C1FF3-BF73-4EE4-B9AB-C32CCF837138}"/>
              </a:ext>
            </a:extLst>
          </p:cNvPr>
          <p:cNvSpPr>
            <a:spLocks noGrp="1"/>
          </p:cNvSpPr>
          <p:nvPr>
            <p:ph type="title"/>
          </p:nvPr>
        </p:nvSpPr>
        <p:spPr/>
        <p:txBody>
          <a:bodyPr/>
          <a:lstStyle/>
          <a:p>
            <a:r>
              <a:rPr lang="en-US" altLang="en-US"/>
              <a:t>Atomic Variables</a:t>
            </a:r>
          </a:p>
        </p:txBody>
      </p:sp>
      <p:pic>
        <p:nvPicPr>
          <p:cNvPr id="3" name="Picture 2">
            <a:extLst>
              <a:ext uri="{FF2B5EF4-FFF2-40B4-BE49-F238E27FC236}">
                <a16:creationId xmlns:a16="http://schemas.microsoft.com/office/drawing/2014/main" id="{20AFA639-A99E-4A38-9B3D-90A1C680A904}"/>
              </a:ext>
            </a:extLst>
          </p:cNvPr>
          <p:cNvPicPr>
            <a:picLocks noChangeAspect="1"/>
          </p:cNvPicPr>
          <p:nvPr/>
        </p:nvPicPr>
        <p:blipFill>
          <a:blip r:embed="rId2"/>
          <a:stretch>
            <a:fillRect/>
          </a:stretch>
        </p:blipFill>
        <p:spPr>
          <a:xfrm>
            <a:off x="457200" y="1378634"/>
            <a:ext cx="8214160" cy="2658794"/>
          </a:xfrm>
          <a:prstGeom prst="rect">
            <a:avLst/>
          </a:prstGeom>
        </p:spPr>
      </p:pic>
    </p:spTree>
    <p:extLst>
      <p:ext uri="{BB962C8B-B14F-4D97-AF65-F5344CB8AC3E}">
        <p14:creationId xmlns:p14="http://schemas.microsoft.com/office/powerpoint/2010/main" val="3990381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89172A25-3BB5-4B42-B0AD-ABBC465F8B9E}"/>
              </a:ext>
            </a:extLst>
          </p:cNvPr>
          <p:cNvSpPr>
            <a:spLocks noGrp="1" noChangeArrowheads="1"/>
          </p:cNvSpPr>
          <p:nvPr>
            <p:ph type="title"/>
          </p:nvPr>
        </p:nvSpPr>
        <p:spPr>
          <a:xfrm>
            <a:off x="457200" y="190500"/>
            <a:ext cx="8229600" cy="576263"/>
          </a:xfrm>
        </p:spPr>
        <p:txBody>
          <a:bodyPr/>
          <a:lstStyle/>
          <a:p>
            <a:pPr eaLnBrk="1" hangingPunct="1"/>
            <a:r>
              <a:rPr lang="en-US" altLang="en-US"/>
              <a:t>Mutex Locks</a:t>
            </a:r>
          </a:p>
        </p:txBody>
      </p:sp>
      <p:sp>
        <p:nvSpPr>
          <p:cNvPr id="22531" name="Rectangle 3">
            <a:extLst>
              <a:ext uri="{FF2B5EF4-FFF2-40B4-BE49-F238E27FC236}">
                <a16:creationId xmlns:a16="http://schemas.microsoft.com/office/drawing/2014/main" id="{DDA35A39-2FAE-4C04-BEA6-5C2239039234}"/>
              </a:ext>
            </a:extLst>
          </p:cNvPr>
          <p:cNvSpPr>
            <a:spLocks noGrp="1" noChangeArrowheads="1"/>
          </p:cNvSpPr>
          <p:nvPr>
            <p:ph idx="1"/>
          </p:nvPr>
        </p:nvSpPr>
        <p:spPr>
          <a:xfrm>
            <a:off x="827088" y="1177925"/>
            <a:ext cx="6869112" cy="5254625"/>
          </a:xfrm>
        </p:spPr>
        <p:txBody>
          <a:bodyPr/>
          <a:lstStyle/>
          <a:p>
            <a:pPr>
              <a:lnSpc>
                <a:spcPct val="90000"/>
              </a:lnSpc>
            </a:pPr>
            <a:r>
              <a:rPr lang="en-US" altLang="en-US"/>
              <a:t>Previous solutions are complicated and generally inaccessible to application programmers</a:t>
            </a:r>
          </a:p>
          <a:p>
            <a:pPr>
              <a:lnSpc>
                <a:spcPct val="90000"/>
              </a:lnSpc>
            </a:pPr>
            <a:r>
              <a:rPr lang="en-US" altLang="en-US"/>
              <a:t>OS designers build software tools to solve critical section problem</a:t>
            </a:r>
          </a:p>
          <a:p>
            <a:pPr>
              <a:lnSpc>
                <a:spcPct val="90000"/>
              </a:lnSpc>
            </a:pPr>
            <a:r>
              <a:rPr lang="en-US" altLang="en-US"/>
              <a:t>Simplest is </a:t>
            </a:r>
            <a:r>
              <a:rPr lang="en-US" altLang="en-US" sz="2000"/>
              <a:t>mutex</a:t>
            </a:r>
            <a:r>
              <a:rPr lang="en-US" altLang="en-US"/>
              <a:t> lock</a:t>
            </a:r>
          </a:p>
          <a:p>
            <a:pPr>
              <a:lnSpc>
                <a:spcPct val="90000"/>
              </a:lnSpc>
            </a:pPr>
            <a:r>
              <a:rPr lang="en-US" altLang="en-US"/>
              <a:t>Protect a critical section  by first </a:t>
            </a:r>
            <a:r>
              <a:rPr lang="en-US" altLang="en-US" sz="2000" b="1">
                <a:latin typeface="Courier New" panose="02070309020205020404" pitchFamily="49" charset="0"/>
                <a:cs typeface="Courier New" panose="02070309020205020404" pitchFamily="49" charset="0"/>
              </a:rPr>
              <a:t>acquire()</a:t>
            </a:r>
            <a:r>
              <a:rPr lang="en-US" altLang="en-US" sz="2000"/>
              <a:t> </a:t>
            </a:r>
            <a:r>
              <a:rPr lang="en-US" altLang="en-US"/>
              <a:t>a lock then </a:t>
            </a:r>
            <a:r>
              <a:rPr lang="en-US" altLang="en-US" sz="2000" b="1">
                <a:latin typeface="Courier New" panose="02070309020205020404" pitchFamily="49" charset="0"/>
              </a:rPr>
              <a:t>release()</a:t>
            </a:r>
            <a:r>
              <a:rPr lang="en-US" altLang="en-US" sz="2000"/>
              <a:t> </a:t>
            </a:r>
            <a:r>
              <a:rPr lang="en-US" altLang="en-US"/>
              <a:t>the lock</a:t>
            </a:r>
          </a:p>
          <a:p>
            <a:pPr lvl="1">
              <a:lnSpc>
                <a:spcPct val="90000"/>
              </a:lnSpc>
            </a:pPr>
            <a:r>
              <a:rPr lang="en-US" altLang="en-US"/>
              <a:t>Boolean variable indicating if lock is available or not</a:t>
            </a:r>
          </a:p>
          <a:p>
            <a:pPr>
              <a:lnSpc>
                <a:spcPct val="90000"/>
              </a:lnSpc>
            </a:pPr>
            <a:r>
              <a:rPr lang="en-US" altLang="en-US"/>
              <a:t>Calls to </a:t>
            </a:r>
            <a:r>
              <a:rPr lang="en-US" altLang="en-US" sz="2000" b="1">
                <a:latin typeface="Courier New" panose="02070309020205020404" pitchFamily="49" charset="0"/>
              </a:rPr>
              <a:t>acquire()</a:t>
            </a:r>
            <a:r>
              <a:rPr lang="en-US" altLang="en-US" sz="2000"/>
              <a:t> </a:t>
            </a:r>
            <a:r>
              <a:rPr lang="en-US" altLang="en-US"/>
              <a:t>and </a:t>
            </a:r>
            <a:r>
              <a:rPr lang="en-US" altLang="en-US" sz="2000" b="1">
                <a:latin typeface="Courier New" panose="02070309020205020404" pitchFamily="49" charset="0"/>
              </a:rPr>
              <a:t>release()</a:t>
            </a:r>
            <a:r>
              <a:rPr lang="en-US" altLang="en-US" sz="2000"/>
              <a:t> </a:t>
            </a:r>
            <a:r>
              <a:rPr lang="en-US" altLang="en-US"/>
              <a:t>must be atomic</a:t>
            </a:r>
          </a:p>
          <a:p>
            <a:pPr lvl="1">
              <a:lnSpc>
                <a:spcPct val="90000"/>
              </a:lnSpc>
            </a:pPr>
            <a:r>
              <a:rPr lang="en-US" altLang="en-US"/>
              <a:t>Usually implemented via hardware atomic instructions such as compare-and-swap.</a:t>
            </a:r>
            <a:br>
              <a:rPr lang="en-US" altLang="en-US"/>
            </a:br>
            <a:endParaRPr lang="en-US" altLang="en-US"/>
          </a:p>
          <a:p>
            <a:pPr>
              <a:lnSpc>
                <a:spcPct val="90000"/>
              </a:lnSpc>
            </a:pPr>
            <a:r>
              <a:rPr lang="en-US" altLang="en-US"/>
              <a:t>But this solution requires </a:t>
            </a:r>
            <a:r>
              <a:rPr lang="en-US" altLang="en-US" b="1">
                <a:solidFill>
                  <a:srgbClr val="3366FF"/>
                </a:solidFill>
              </a:rPr>
              <a:t>busy waiting</a:t>
            </a:r>
          </a:p>
          <a:p>
            <a:pPr lvl="1">
              <a:lnSpc>
                <a:spcPct val="90000"/>
              </a:lnSpc>
              <a:buFont typeface="Monotype Sorts" pitchFamily="-84" charset="2"/>
              <a:buChar char="n"/>
            </a:pPr>
            <a:r>
              <a:rPr lang="en-US" altLang="en-US"/>
              <a:t>This lock therefore called a </a:t>
            </a:r>
            <a:r>
              <a:rPr lang="en-US" altLang="en-US" b="1">
                <a:solidFill>
                  <a:srgbClr val="3366FF"/>
                </a:solidFill>
              </a:rPr>
              <a:t>spinlock</a:t>
            </a:r>
          </a:p>
          <a:p>
            <a:pPr>
              <a:lnSpc>
                <a:spcPct val="90000"/>
              </a:lnSpc>
              <a:buFont typeface="Monotype Sorts" pitchFamily="-84" charset="2"/>
              <a:buNone/>
            </a:pPr>
            <a:endParaRPr lang="en-US" altLang="en-US" sz="16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5CFA59-7011-4B72-AFAF-68055BA7DBEE}"/>
              </a:ext>
            </a:extLst>
          </p:cNvPr>
          <p:cNvSpPr/>
          <p:nvPr/>
        </p:nvSpPr>
        <p:spPr bwMode="auto">
          <a:xfrm>
            <a:off x="3178175" y="2609850"/>
            <a:ext cx="2024063" cy="376238"/>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64002" tIns="32001" rIns="64002" bIns="32001"/>
          <a:lstStyle/>
          <a:p>
            <a:pPr>
              <a:defRPr/>
            </a:pPr>
            <a:endParaRPr lang="en-US">
              <a:solidFill>
                <a:schemeClr val="tx1"/>
              </a:solidFill>
              <a:latin typeface="Verdana" charset="0"/>
            </a:endParaRPr>
          </a:p>
        </p:txBody>
      </p:sp>
      <p:sp>
        <p:nvSpPr>
          <p:cNvPr id="6" name="Rectangle 5">
            <a:extLst>
              <a:ext uri="{FF2B5EF4-FFF2-40B4-BE49-F238E27FC236}">
                <a16:creationId xmlns:a16="http://schemas.microsoft.com/office/drawing/2014/main" id="{568E9614-E9C4-4475-8CC0-A147EA51D939}"/>
              </a:ext>
            </a:extLst>
          </p:cNvPr>
          <p:cNvSpPr/>
          <p:nvPr/>
        </p:nvSpPr>
        <p:spPr bwMode="auto">
          <a:xfrm>
            <a:off x="3178175" y="3686175"/>
            <a:ext cx="2024063" cy="34607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64002" tIns="32001" rIns="64002" bIns="32001"/>
          <a:lstStyle/>
          <a:p>
            <a:pPr>
              <a:defRPr/>
            </a:pPr>
            <a:endParaRPr lang="en-US">
              <a:solidFill>
                <a:schemeClr val="tx1"/>
              </a:solidFill>
              <a:latin typeface="Verdana" charset="0"/>
            </a:endParaRPr>
          </a:p>
        </p:txBody>
      </p:sp>
      <p:sp>
        <p:nvSpPr>
          <p:cNvPr id="44035" name="Title 1">
            <a:extLst>
              <a:ext uri="{FF2B5EF4-FFF2-40B4-BE49-F238E27FC236}">
                <a16:creationId xmlns:a16="http://schemas.microsoft.com/office/drawing/2014/main" id="{4234AF68-6934-4520-8D8C-0B9B82DB6B23}"/>
              </a:ext>
            </a:extLst>
          </p:cNvPr>
          <p:cNvSpPr>
            <a:spLocks noGrp="1"/>
          </p:cNvSpPr>
          <p:nvPr>
            <p:ph type="title"/>
          </p:nvPr>
        </p:nvSpPr>
        <p:spPr>
          <a:xfrm>
            <a:off x="1193800" y="119063"/>
            <a:ext cx="8154988" cy="576262"/>
          </a:xfrm>
        </p:spPr>
        <p:txBody>
          <a:bodyPr/>
          <a:lstStyle/>
          <a:p>
            <a:r>
              <a:rPr lang="en-US" altLang="en-US" sz="2400"/>
              <a:t>Solution to Critical-section Problem Using Locks</a:t>
            </a:r>
          </a:p>
        </p:txBody>
      </p:sp>
      <p:sp>
        <p:nvSpPr>
          <p:cNvPr id="44036" name="Rectangle 2">
            <a:extLst>
              <a:ext uri="{FF2B5EF4-FFF2-40B4-BE49-F238E27FC236}">
                <a16:creationId xmlns:a16="http://schemas.microsoft.com/office/drawing/2014/main" id="{22078912-85CE-4EEC-A02A-6168BF45D9F7}"/>
              </a:ext>
            </a:extLst>
          </p:cNvPr>
          <p:cNvSpPr>
            <a:spLocks noChangeArrowheads="1"/>
          </p:cNvSpPr>
          <p:nvPr/>
        </p:nvSpPr>
        <p:spPr bwMode="auto">
          <a:xfrm>
            <a:off x="2286000" y="2274888"/>
            <a:ext cx="457200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Monotype Sorts" pitchFamily="-84" charset="2"/>
              <a:buNone/>
            </a:pPr>
            <a:r>
              <a:rPr lang="en-US" altLang="en-US" b="1">
                <a:solidFill>
                  <a:srgbClr val="000000"/>
                </a:solidFill>
                <a:latin typeface="Courier New" panose="02070309020205020404" pitchFamily="49" charset="0"/>
              </a:rPr>
              <a:t>while (true) { </a:t>
            </a:r>
          </a:p>
          <a:p>
            <a:pPr>
              <a:buFont typeface="Monotype Sorts" pitchFamily="-84" charset="2"/>
              <a:buNone/>
            </a:pPr>
            <a:r>
              <a:rPr lang="en-US" altLang="en-US" b="1">
                <a:solidFill>
                  <a:srgbClr val="000000"/>
                </a:solidFill>
                <a:latin typeface="Courier New" panose="02070309020205020404" pitchFamily="49" charset="0"/>
              </a:rPr>
              <a:t>	acquire lock </a:t>
            </a:r>
          </a:p>
          <a:p>
            <a:pPr>
              <a:buFont typeface="Monotype Sorts" pitchFamily="-84" charset="2"/>
              <a:buNone/>
            </a:pPr>
            <a:r>
              <a:rPr lang="en-US" altLang="en-US" b="1">
                <a:solidFill>
                  <a:srgbClr val="000000"/>
                </a:solidFill>
                <a:latin typeface="Courier New" panose="02070309020205020404" pitchFamily="49" charset="0"/>
              </a:rPr>
              <a:t>			</a:t>
            </a:r>
          </a:p>
          <a:p>
            <a:pPr>
              <a:buFont typeface="Monotype Sorts" pitchFamily="-84" charset="2"/>
              <a:buNone/>
            </a:pPr>
            <a:r>
              <a:rPr lang="en-US" altLang="en-US" b="1">
                <a:solidFill>
                  <a:srgbClr val="000000"/>
                </a:solidFill>
                <a:latin typeface="Courier New" panose="02070309020205020404" pitchFamily="49" charset="0"/>
              </a:rPr>
              <a:t>	critical section </a:t>
            </a:r>
          </a:p>
          <a:p>
            <a:pPr>
              <a:buFont typeface="Monotype Sorts" pitchFamily="-84" charset="2"/>
              <a:buNone/>
            </a:pPr>
            <a:endParaRPr lang="en-US" altLang="en-US" b="1">
              <a:solidFill>
                <a:srgbClr val="000000"/>
              </a:solidFill>
              <a:latin typeface="Courier New" panose="02070309020205020404" pitchFamily="49" charset="0"/>
            </a:endParaRPr>
          </a:p>
          <a:p>
            <a:pPr>
              <a:buFont typeface="Monotype Sorts" pitchFamily="-84" charset="2"/>
              <a:buNone/>
            </a:pPr>
            <a:r>
              <a:rPr lang="en-US" altLang="en-US" b="1">
                <a:solidFill>
                  <a:srgbClr val="000000"/>
                </a:solidFill>
                <a:latin typeface="Courier New" panose="02070309020205020404" pitchFamily="49" charset="0"/>
              </a:rPr>
              <a:t>	release lock </a:t>
            </a:r>
          </a:p>
          <a:p>
            <a:pPr>
              <a:buFont typeface="Monotype Sorts" pitchFamily="-84" charset="2"/>
              <a:buNone/>
            </a:pPr>
            <a:r>
              <a:rPr lang="en-US" altLang="en-US" b="1">
                <a:solidFill>
                  <a:srgbClr val="000000"/>
                </a:solidFill>
                <a:latin typeface="Courier New" panose="02070309020205020404" pitchFamily="49" charset="0"/>
              </a:rPr>
              <a:t>	</a:t>
            </a:r>
          </a:p>
          <a:p>
            <a:pPr>
              <a:buFont typeface="Monotype Sorts" pitchFamily="-84" charset="2"/>
              <a:buNone/>
            </a:pPr>
            <a:r>
              <a:rPr lang="en-US" altLang="en-US" b="1">
                <a:solidFill>
                  <a:srgbClr val="000000"/>
                </a:solidFill>
                <a:latin typeface="Courier New" panose="02070309020205020404" pitchFamily="49" charset="0"/>
              </a:rPr>
              <a:t>	remainder section </a:t>
            </a:r>
          </a:p>
          <a:p>
            <a:pPr>
              <a:buFont typeface="Monotype Sorts" pitchFamily="-84" charset="2"/>
              <a:buNone/>
            </a:pPr>
            <a:r>
              <a:rPr lang="en-US" altLang="en-US" b="1">
                <a:solidFill>
                  <a:srgbClr val="000000"/>
                </a:solidFill>
                <a:latin typeface="Courier New" panose="02070309020205020404" pitchFamily="49"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0FFD370D-03F3-4212-AAA1-42685E7B9976}"/>
              </a:ext>
            </a:extLst>
          </p:cNvPr>
          <p:cNvSpPr>
            <a:spLocks noGrp="1" noChangeArrowheads="1"/>
          </p:cNvSpPr>
          <p:nvPr>
            <p:ph type="title"/>
          </p:nvPr>
        </p:nvSpPr>
        <p:spPr>
          <a:xfrm>
            <a:off x="739775" y="182563"/>
            <a:ext cx="7947025" cy="576262"/>
          </a:xfrm>
        </p:spPr>
        <p:txBody>
          <a:bodyPr/>
          <a:lstStyle/>
          <a:p>
            <a:pPr eaLnBrk="1" hangingPunct="1"/>
            <a:r>
              <a:rPr lang="en-US" altLang="en-US"/>
              <a:t>Diagram of Process State</a:t>
            </a:r>
          </a:p>
        </p:txBody>
      </p:sp>
      <p:pic>
        <p:nvPicPr>
          <p:cNvPr id="20482" name="Picture 1">
            <a:extLst>
              <a:ext uri="{FF2B5EF4-FFF2-40B4-BE49-F238E27FC236}">
                <a16:creationId xmlns:a16="http://schemas.microsoft.com/office/drawing/2014/main" id="{2A83A6BD-7128-466F-8638-A7C814D087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93913" y="2238375"/>
            <a:ext cx="5591175"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a:extLst>
              <a:ext uri="{FF2B5EF4-FFF2-40B4-BE49-F238E27FC236}">
                <a16:creationId xmlns:a16="http://schemas.microsoft.com/office/drawing/2014/main" id="{B900F02D-A060-48A0-BE6A-CC4DFECF5E79}"/>
              </a:ext>
            </a:extLst>
          </p:cNvPr>
          <p:cNvCxnSpPr/>
          <p:nvPr/>
        </p:nvCxnSpPr>
        <p:spPr bwMode="auto">
          <a:xfrm>
            <a:off x="3657600" y="6513342"/>
            <a:ext cx="717452" cy="211015"/>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6" name="Straight Arrow Connector 5">
            <a:extLst>
              <a:ext uri="{FF2B5EF4-FFF2-40B4-BE49-F238E27FC236}">
                <a16:creationId xmlns:a16="http://schemas.microsoft.com/office/drawing/2014/main" id="{17A06C2E-656D-49F3-9784-7A81732D49F8}"/>
              </a:ext>
            </a:extLst>
          </p:cNvPr>
          <p:cNvCxnSpPr/>
          <p:nvPr/>
        </p:nvCxnSpPr>
        <p:spPr bwMode="auto">
          <a:xfrm flipH="1">
            <a:off x="5064369" y="1505243"/>
            <a:ext cx="379828" cy="733132"/>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01F7A4F2-CF71-46E4-8A51-F7B7A4FC5303}"/>
              </a:ext>
            </a:extLst>
          </p:cNvPr>
          <p:cNvSpPr>
            <a:spLocks noGrp="1"/>
          </p:cNvSpPr>
          <p:nvPr>
            <p:ph type="title"/>
          </p:nvPr>
        </p:nvSpPr>
        <p:spPr/>
        <p:txBody>
          <a:bodyPr/>
          <a:lstStyle/>
          <a:p>
            <a:r>
              <a:rPr lang="en-US" altLang="en-US"/>
              <a:t>Mutex Lock Definitions</a:t>
            </a:r>
          </a:p>
        </p:txBody>
      </p:sp>
      <p:sp>
        <p:nvSpPr>
          <p:cNvPr id="46082" name="Content Placeholder 2">
            <a:extLst>
              <a:ext uri="{FF2B5EF4-FFF2-40B4-BE49-F238E27FC236}">
                <a16:creationId xmlns:a16="http://schemas.microsoft.com/office/drawing/2014/main" id="{2FDD8928-A77D-47B1-BD14-07E1D10E7848}"/>
              </a:ext>
            </a:extLst>
          </p:cNvPr>
          <p:cNvSpPr>
            <a:spLocks noGrp="1"/>
          </p:cNvSpPr>
          <p:nvPr>
            <p:ph idx="1"/>
          </p:nvPr>
        </p:nvSpPr>
        <p:spPr>
          <a:xfrm>
            <a:off x="806450" y="1233488"/>
            <a:ext cx="8229600" cy="3208337"/>
          </a:xfrm>
        </p:spPr>
        <p:txBody>
          <a:bodyPr/>
          <a:lstStyle/>
          <a:p>
            <a:pPr marL="0" indent="0"/>
            <a:r>
              <a:rPr lang="en-US" altLang="en-US" sz="1400" b="1">
                <a:latin typeface="Courier New" panose="02070309020205020404" pitchFamily="49" charset="0"/>
              </a:rPr>
              <a:t>   </a:t>
            </a:r>
            <a:r>
              <a:rPr lang="en-US" altLang="en-US" sz="1600" b="1">
                <a:latin typeface="Courier New" panose="02070309020205020404" pitchFamily="49" charset="0"/>
              </a:rPr>
              <a:t>acquire() {</a:t>
            </a:r>
            <a:br>
              <a:rPr lang="en-US" altLang="en-US" sz="1600" b="1">
                <a:latin typeface="Courier New" panose="02070309020205020404" pitchFamily="49" charset="0"/>
              </a:rPr>
            </a:br>
            <a:r>
              <a:rPr lang="en-US" altLang="en-US" sz="1600" b="1">
                <a:latin typeface="Courier New" panose="02070309020205020404" pitchFamily="49" charset="0"/>
              </a:rPr>
              <a:t>       while (!available) </a:t>
            </a:r>
          </a:p>
          <a:p>
            <a:pPr marL="0" indent="0">
              <a:buFont typeface="Monotype Sorts" pitchFamily="-84" charset="2"/>
              <a:buNone/>
            </a:pPr>
            <a:r>
              <a:rPr lang="en-US" altLang="en-US" sz="1600" b="1">
                <a:latin typeface="Courier New" panose="02070309020205020404" pitchFamily="49" charset="0"/>
              </a:rPr>
              <a:t>          ; /* busy wait */ </a:t>
            </a:r>
          </a:p>
          <a:p>
            <a:pPr marL="0" indent="0">
              <a:buFont typeface="Monotype Sorts" pitchFamily="-84" charset="2"/>
              <a:buNone/>
            </a:pPr>
            <a:r>
              <a:rPr lang="en-US" altLang="en-US" sz="1600" b="1">
                <a:latin typeface="Courier New" panose="02070309020205020404" pitchFamily="49" charset="0"/>
              </a:rPr>
              <a:t>       available = false;; </a:t>
            </a:r>
          </a:p>
          <a:p>
            <a:pPr marL="0" indent="0">
              <a:buFont typeface="Monotype Sorts" pitchFamily="-84" charset="2"/>
              <a:buNone/>
            </a:pPr>
            <a:r>
              <a:rPr lang="en-US" altLang="en-US" sz="1600" b="1">
                <a:latin typeface="Courier New" panose="02070309020205020404" pitchFamily="49" charset="0"/>
              </a:rPr>
              <a:t>    } </a:t>
            </a:r>
            <a:br>
              <a:rPr lang="en-US" altLang="en-US" sz="1600" b="1">
                <a:latin typeface="Courier New" panose="02070309020205020404" pitchFamily="49" charset="0"/>
              </a:rPr>
            </a:br>
            <a:endParaRPr lang="en-US" altLang="en-US" sz="1600" b="1">
              <a:latin typeface="Courier New" panose="02070309020205020404" pitchFamily="49" charset="0"/>
            </a:endParaRPr>
          </a:p>
          <a:p>
            <a:pPr marL="0" indent="0"/>
            <a:r>
              <a:rPr lang="en-US" altLang="en-US" sz="1600" b="1">
                <a:latin typeface="Courier New" panose="02070309020205020404" pitchFamily="49" charset="0"/>
              </a:rPr>
              <a:t>   release() { </a:t>
            </a:r>
          </a:p>
          <a:p>
            <a:pPr marL="0" indent="0">
              <a:buFont typeface="Monotype Sorts" pitchFamily="-84" charset="2"/>
              <a:buNone/>
            </a:pPr>
            <a:r>
              <a:rPr lang="en-US" altLang="en-US" sz="1600" b="1">
                <a:latin typeface="Courier New" panose="02070309020205020404" pitchFamily="49" charset="0"/>
              </a:rPr>
              <a:t>       available = true; </a:t>
            </a:r>
          </a:p>
          <a:p>
            <a:pPr marL="0" indent="0">
              <a:buFont typeface="Monotype Sorts" pitchFamily="-84" charset="2"/>
              <a:buNone/>
            </a:pPr>
            <a:r>
              <a:rPr lang="en-US" altLang="en-US" sz="1600" b="1">
                <a:latin typeface="Courier New" panose="02070309020205020404" pitchFamily="49" charset="0"/>
              </a:rPr>
              <a:t>    } </a:t>
            </a:r>
          </a:p>
          <a:p>
            <a:pPr marL="0" indent="0">
              <a:buFont typeface="Monotype Sorts" pitchFamily="-84" charset="2"/>
              <a:buNone/>
            </a:pPr>
            <a:endParaRPr lang="en-US" altLang="en-US" sz="1400" b="1">
              <a:latin typeface="Courier New" panose="02070309020205020404" pitchFamily="49" charset="0"/>
            </a:endParaRPr>
          </a:p>
          <a:p>
            <a:pPr marL="0" indent="0">
              <a:buFont typeface="Monotype Sorts" pitchFamily="-84" charset="2"/>
              <a:buNone/>
            </a:pPr>
            <a:endParaRPr lang="en-US" altLang="en-US"/>
          </a:p>
        </p:txBody>
      </p:sp>
      <p:sp>
        <p:nvSpPr>
          <p:cNvPr id="46083" name="TextBox 5">
            <a:extLst>
              <a:ext uri="{FF2B5EF4-FFF2-40B4-BE49-F238E27FC236}">
                <a16:creationId xmlns:a16="http://schemas.microsoft.com/office/drawing/2014/main" id="{FB6AC4FE-F21A-4B19-B2D8-114C2255D237}"/>
              </a:ext>
            </a:extLst>
          </p:cNvPr>
          <p:cNvSpPr txBox="1">
            <a:spLocks noChangeArrowheads="1"/>
          </p:cNvSpPr>
          <p:nvPr/>
        </p:nvSpPr>
        <p:spPr bwMode="auto">
          <a:xfrm>
            <a:off x="984250" y="4257675"/>
            <a:ext cx="645636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t>These two functions must be implemented atomically.</a:t>
            </a:r>
          </a:p>
          <a:p>
            <a:r>
              <a:rPr lang="en-US" altLang="en-US"/>
              <a:t>Both test-and-set and compare-and-swap can be </a:t>
            </a:r>
            <a:br>
              <a:rPr lang="en-US" altLang="en-US"/>
            </a:br>
            <a:r>
              <a:rPr lang="en-US" altLang="en-US"/>
              <a:t>used to implement these functions.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ADCC56BB-3338-4F40-94AC-4EEFC69E760E}"/>
              </a:ext>
            </a:extLst>
          </p:cNvPr>
          <p:cNvSpPr>
            <a:spLocks noGrp="1" noChangeArrowheads="1"/>
          </p:cNvSpPr>
          <p:nvPr>
            <p:ph type="title"/>
          </p:nvPr>
        </p:nvSpPr>
        <p:spPr>
          <a:xfrm>
            <a:off x="457200" y="147638"/>
            <a:ext cx="8229600" cy="576262"/>
          </a:xfrm>
        </p:spPr>
        <p:txBody>
          <a:bodyPr/>
          <a:lstStyle/>
          <a:p>
            <a:pPr eaLnBrk="1" hangingPunct="1"/>
            <a:r>
              <a:rPr lang="en-US" altLang="en-US"/>
              <a:t>Semaphore</a:t>
            </a:r>
          </a:p>
        </p:txBody>
      </p:sp>
      <p:sp>
        <p:nvSpPr>
          <p:cNvPr id="47106" name="Rectangle 3">
            <a:extLst>
              <a:ext uri="{FF2B5EF4-FFF2-40B4-BE49-F238E27FC236}">
                <a16:creationId xmlns:a16="http://schemas.microsoft.com/office/drawing/2014/main" id="{F406CCB3-4C8B-4569-B9BB-C005A3F74052}"/>
              </a:ext>
            </a:extLst>
          </p:cNvPr>
          <p:cNvSpPr>
            <a:spLocks noGrp="1" noChangeArrowheads="1"/>
          </p:cNvSpPr>
          <p:nvPr>
            <p:ph idx="1"/>
          </p:nvPr>
        </p:nvSpPr>
        <p:spPr>
          <a:xfrm>
            <a:off x="827088" y="1163638"/>
            <a:ext cx="7921625" cy="5254625"/>
          </a:xfrm>
        </p:spPr>
        <p:txBody>
          <a:bodyPr/>
          <a:lstStyle/>
          <a:p>
            <a:pPr>
              <a:lnSpc>
                <a:spcPct val="90000"/>
              </a:lnSpc>
            </a:pPr>
            <a:r>
              <a:rPr lang="en-US" altLang="en-US" sz="1600"/>
              <a:t>Synchronization tool that provides more sophisticated ways (than Mutex locks)  for process to synchronize their activities.</a:t>
            </a:r>
            <a:endParaRPr lang="en-US" altLang="en-US" sz="1600" i="1">
              <a:solidFill>
                <a:schemeClr val="tx2"/>
              </a:solidFill>
            </a:endParaRPr>
          </a:p>
          <a:p>
            <a:pPr>
              <a:lnSpc>
                <a:spcPct val="90000"/>
              </a:lnSpc>
            </a:pPr>
            <a:r>
              <a:rPr lang="en-US" altLang="en-US" sz="1600"/>
              <a:t>Semaphore </a:t>
            </a:r>
            <a:r>
              <a:rPr lang="en-US" altLang="en-US" sz="1600" b="1" i="1"/>
              <a:t>S</a:t>
            </a:r>
            <a:r>
              <a:rPr lang="en-US" altLang="en-US" sz="1600"/>
              <a:t> – integer variable</a:t>
            </a:r>
          </a:p>
          <a:p>
            <a:pPr>
              <a:lnSpc>
                <a:spcPct val="90000"/>
              </a:lnSpc>
            </a:pPr>
            <a:r>
              <a:rPr lang="en-US" altLang="en-US" sz="1600"/>
              <a:t>Can only be accessed via two indivisible (atomic) operations</a:t>
            </a:r>
          </a:p>
          <a:p>
            <a:pPr lvl="1">
              <a:lnSpc>
                <a:spcPct val="90000"/>
              </a:lnSpc>
            </a:pPr>
            <a:r>
              <a:rPr lang="en-US" altLang="en-US" b="1">
                <a:solidFill>
                  <a:srgbClr val="000000"/>
                </a:solidFill>
                <a:latin typeface="Courier New" panose="02070309020205020404" pitchFamily="49" charset="0"/>
              </a:rPr>
              <a:t>wait()</a:t>
            </a:r>
            <a:r>
              <a:rPr lang="en-US" altLang="en-US">
                <a:solidFill>
                  <a:srgbClr val="000000"/>
                </a:solidFill>
              </a:rPr>
              <a:t> </a:t>
            </a:r>
            <a:r>
              <a:rPr lang="en-US" altLang="en-US" sz="1600">
                <a:solidFill>
                  <a:srgbClr val="000000"/>
                </a:solidFill>
              </a:rPr>
              <a:t>and </a:t>
            </a:r>
            <a:r>
              <a:rPr lang="en-US" altLang="en-US" b="1">
                <a:solidFill>
                  <a:srgbClr val="000000"/>
                </a:solidFill>
                <a:latin typeface="Courier New" panose="02070309020205020404" pitchFamily="49" charset="0"/>
              </a:rPr>
              <a:t>signal()</a:t>
            </a:r>
          </a:p>
          <a:p>
            <a:pPr lvl="2">
              <a:lnSpc>
                <a:spcPct val="90000"/>
              </a:lnSpc>
            </a:pPr>
            <a:r>
              <a:rPr lang="en-US" altLang="en-US" sz="1600"/>
              <a:t>(Originally called </a:t>
            </a:r>
            <a:r>
              <a:rPr lang="en-US" altLang="en-US" b="1">
                <a:solidFill>
                  <a:srgbClr val="000000"/>
                </a:solidFill>
                <a:latin typeface="Courier New" panose="02070309020205020404" pitchFamily="49" charset="0"/>
              </a:rPr>
              <a:t>P()</a:t>
            </a:r>
            <a:r>
              <a:rPr lang="en-US" altLang="en-US"/>
              <a:t> </a:t>
            </a:r>
            <a:r>
              <a:rPr lang="en-US" altLang="en-US" sz="1600"/>
              <a:t>and </a:t>
            </a:r>
            <a:r>
              <a:rPr lang="en-US" altLang="en-US" b="1">
                <a:solidFill>
                  <a:srgbClr val="000000"/>
                </a:solidFill>
                <a:latin typeface="Courier New" panose="02070309020205020404" pitchFamily="49" charset="0"/>
              </a:rPr>
              <a:t>V())</a:t>
            </a:r>
          </a:p>
          <a:p>
            <a:pPr>
              <a:lnSpc>
                <a:spcPct val="90000"/>
              </a:lnSpc>
            </a:pPr>
            <a:r>
              <a:rPr lang="en-US" altLang="en-US" sz="1600"/>
              <a:t>Definition of  the </a:t>
            </a:r>
            <a:r>
              <a:rPr lang="en-US" altLang="en-US" b="1">
                <a:solidFill>
                  <a:srgbClr val="000000"/>
                </a:solidFill>
                <a:latin typeface="Courier New" panose="02070309020205020404" pitchFamily="49" charset="0"/>
              </a:rPr>
              <a:t>wait() operation</a:t>
            </a:r>
          </a:p>
          <a:p>
            <a:pPr lvl="1">
              <a:lnSpc>
                <a:spcPct val="90000"/>
              </a:lnSpc>
              <a:buFont typeface="Monotype Sorts" pitchFamily="-84" charset="2"/>
              <a:buNone/>
            </a:pPr>
            <a:r>
              <a:rPr lang="en-US" altLang="en-US" b="1">
                <a:latin typeface="Courier New" panose="02070309020205020404" pitchFamily="49" charset="0"/>
                <a:sym typeface="Symbol" panose="05050102010706020507" pitchFamily="18" charset="2"/>
              </a:rPr>
              <a:t>wait(S)</a:t>
            </a:r>
            <a:r>
              <a:rPr lang="en-US" altLang="en-US" sz="1600" b="1">
                <a:latin typeface="Courier New" panose="02070309020205020404" pitchFamily="49" charset="0"/>
                <a:sym typeface="Symbol" panose="05050102010706020507" pitchFamily="18" charset="2"/>
              </a:rPr>
              <a:t> { </a:t>
            </a:r>
          </a:p>
          <a:p>
            <a:pPr lvl="1">
              <a:lnSpc>
                <a:spcPct val="90000"/>
              </a:lnSpc>
              <a:buFont typeface="Monotype Sorts" pitchFamily="-84" charset="2"/>
              <a:buNone/>
            </a:pPr>
            <a:r>
              <a:rPr lang="en-US" altLang="en-US" sz="1600" b="1">
                <a:latin typeface="Courier New" panose="02070309020205020404" pitchFamily="49" charset="0"/>
                <a:sym typeface="Symbol" panose="05050102010706020507" pitchFamily="18" charset="2"/>
              </a:rPr>
              <a:t>    while (S &lt;= 0)</a:t>
            </a:r>
          </a:p>
          <a:p>
            <a:pPr lvl="1">
              <a:lnSpc>
                <a:spcPct val="90000"/>
              </a:lnSpc>
              <a:buFont typeface="Monotype Sorts" pitchFamily="-84" charset="2"/>
              <a:buNone/>
            </a:pPr>
            <a:r>
              <a:rPr lang="en-US" altLang="en-US" sz="1600" b="1">
                <a:latin typeface="Courier New" panose="02070309020205020404" pitchFamily="49" charset="0"/>
                <a:sym typeface="Symbol" panose="05050102010706020507" pitchFamily="18" charset="2"/>
              </a:rPr>
              <a:t>       ; // busy wait</a:t>
            </a:r>
          </a:p>
          <a:p>
            <a:pPr lvl="1">
              <a:lnSpc>
                <a:spcPct val="90000"/>
              </a:lnSpc>
              <a:buFont typeface="Monotype Sorts" pitchFamily="-84" charset="2"/>
              <a:buNone/>
            </a:pPr>
            <a:r>
              <a:rPr lang="en-US" altLang="en-US" sz="1600" b="1">
                <a:latin typeface="Courier New" panose="02070309020205020404" pitchFamily="49" charset="0"/>
                <a:sym typeface="Symbol" panose="05050102010706020507" pitchFamily="18" charset="2"/>
              </a:rPr>
              <a:t>    S--;</a:t>
            </a:r>
          </a:p>
          <a:p>
            <a:pPr lvl="1">
              <a:lnSpc>
                <a:spcPct val="90000"/>
              </a:lnSpc>
              <a:buFont typeface="Monotype Sorts" pitchFamily="-84" charset="2"/>
              <a:buNone/>
            </a:pPr>
            <a:r>
              <a:rPr lang="en-US" altLang="en-US" sz="1600" b="1">
                <a:latin typeface="Courier New" panose="02070309020205020404" pitchFamily="49" charset="0"/>
                <a:sym typeface="Symbol" panose="05050102010706020507" pitchFamily="18" charset="2"/>
              </a:rPr>
              <a:t>}</a:t>
            </a:r>
          </a:p>
          <a:p>
            <a:pPr>
              <a:lnSpc>
                <a:spcPct val="90000"/>
              </a:lnSpc>
            </a:pPr>
            <a:r>
              <a:rPr lang="en-US" altLang="en-US" sz="1600"/>
              <a:t>Definition of  the </a:t>
            </a:r>
            <a:r>
              <a:rPr lang="en-US" altLang="en-US" b="1">
                <a:solidFill>
                  <a:srgbClr val="000000"/>
                </a:solidFill>
                <a:latin typeface="Courier New" panose="02070309020205020404" pitchFamily="49" charset="0"/>
              </a:rPr>
              <a:t>signal() operation</a:t>
            </a:r>
            <a:endParaRPr lang="en-US" altLang="en-US" sz="1600" b="1">
              <a:latin typeface="Courier New" panose="02070309020205020404" pitchFamily="49" charset="0"/>
              <a:sym typeface="Symbol" panose="05050102010706020507" pitchFamily="18" charset="2"/>
            </a:endParaRPr>
          </a:p>
          <a:p>
            <a:pPr lvl="1">
              <a:lnSpc>
                <a:spcPct val="90000"/>
              </a:lnSpc>
              <a:buFont typeface="Monotype Sorts" pitchFamily="-84" charset="2"/>
              <a:buNone/>
            </a:pPr>
            <a:r>
              <a:rPr lang="en-US" altLang="en-US" b="1">
                <a:latin typeface="Courier New" panose="02070309020205020404" pitchFamily="49" charset="0"/>
                <a:sym typeface="Symbol" panose="05050102010706020507" pitchFamily="18" charset="2"/>
              </a:rPr>
              <a:t>signal(S)</a:t>
            </a:r>
            <a:r>
              <a:rPr lang="en-US" altLang="en-US" sz="1600" b="1">
                <a:latin typeface="Courier New" panose="02070309020205020404" pitchFamily="49" charset="0"/>
                <a:sym typeface="Symbol" panose="05050102010706020507" pitchFamily="18" charset="2"/>
              </a:rPr>
              <a:t> { </a:t>
            </a:r>
          </a:p>
          <a:p>
            <a:pPr lvl="1">
              <a:lnSpc>
                <a:spcPct val="90000"/>
              </a:lnSpc>
              <a:buFont typeface="Monotype Sorts" pitchFamily="-84" charset="2"/>
              <a:buNone/>
            </a:pPr>
            <a:r>
              <a:rPr lang="en-US" altLang="en-US" sz="1600" b="1">
                <a:latin typeface="Courier New" panose="02070309020205020404" pitchFamily="49" charset="0"/>
                <a:sym typeface="Symbol" panose="05050102010706020507" pitchFamily="18" charset="2"/>
              </a:rPr>
              <a:t>    S++;</a:t>
            </a:r>
          </a:p>
          <a:p>
            <a:pPr lvl="1">
              <a:lnSpc>
                <a:spcPct val="90000"/>
              </a:lnSpc>
              <a:buFont typeface="Monotype Sorts" pitchFamily="-84" charset="2"/>
              <a:buNone/>
            </a:pPr>
            <a:r>
              <a:rPr lang="en-US" altLang="en-US" sz="1600" b="1">
                <a:latin typeface="Courier New" panose="02070309020205020404" pitchFamily="49" charset="0"/>
                <a:sym typeface="Symbol" panose="05050102010706020507" pitchFamily="18" charset="2"/>
              </a:rPr>
              <a: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B83F0769-6464-4CA5-9424-FA246235878F}"/>
              </a:ext>
            </a:extLst>
          </p:cNvPr>
          <p:cNvSpPr>
            <a:spLocks noGrp="1" noChangeArrowheads="1"/>
          </p:cNvSpPr>
          <p:nvPr>
            <p:ph type="title"/>
          </p:nvPr>
        </p:nvSpPr>
        <p:spPr>
          <a:xfrm>
            <a:off x="561975" y="288925"/>
            <a:ext cx="8534400" cy="457200"/>
          </a:xfrm>
        </p:spPr>
        <p:txBody>
          <a:bodyPr/>
          <a:lstStyle/>
          <a:p>
            <a:pPr eaLnBrk="1" hangingPunct="1"/>
            <a:r>
              <a:rPr lang="en-US" altLang="en-US"/>
              <a:t>Semaphore Usage</a:t>
            </a:r>
          </a:p>
        </p:txBody>
      </p:sp>
      <p:sp>
        <p:nvSpPr>
          <p:cNvPr id="49154" name="Rectangle 3">
            <a:extLst>
              <a:ext uri="{FF2B5EF4-FFF2-40B4-BE49-F238E27FC236}">
                <a16:creationId xmlns:a16="http://schemas.microsoft.com/office/drawing/2014/main" id="{FA89AAAB-2A28-48CB-A18B-E1B736477A2B}"/>
              </a:ext>
            </a:extLst>
          </p:cNvPr>
          <p:cNvSpPr>
            <a:spLocks noGrp="1" noChangeArrowheads="1"/>
          </p:cNvSpPr>
          <p:nvPr>
            <p:ph idx="1"/>
          </p:nvPr>
        </p:nvSpPr>
        <p:spPr>
          <a:xfrm>
            <a:off x="844550" y="1093788"/>
            <a:ext cx="7194550" cy="4530725"/>
          </a:xfrm>
        </p:spPr>
        <p:txBody>
          <a:bodyPr/>
          <a:lstStyle/>
          <a:p>
            <a:pPr>
              <a:tabLst>
                <a:tab pos="2001838" algn="ctr"/>
                <a:tab pos="4513263" algn="ctr"/>
              </a:tabLst>
            </a:pPr>
            <a:r>
              <a:rPr lang="en-US" altLang="en-US" sz="1600" b="1">
                <a:solidFill>
                  <a:srgbClr val="3366FF"/>
                </a:solidFill>
              </a:rPr>
              <a:t>Counting semaphore </a:t>
            </a:r>
            <a:r>
              <a:rPr lang="en-US" altLang="en-US" sz="1600"/>
              <a:t>– integer value can range over an unrestricted domain</a:t>
            </a:r>
          </a:p>
          <a:p>
            <a:pPr>
              <a:tabLst>
                <a:tab pos="2001838" algn="ctr"/>
                <a:tab pos="4513263" algn="ctr"/>
              </a:tabLst>
            </a:pPr>
            <a:r>
              <a:rPr lang="en-US" altLang="en-US" sz="1600" b="1">
                <a:solidFill>
                  <a:srgbClr val="3366FF"/>
                </a:solidFill>
              </a:rPr>
              <a:t>Binary semaphore </a:t>
            </a:r>
            <a:r>
              <a:rPr lang="en-US" altLang="en-US" sz="1600"/>
              <a:t>– integer value can range only between 0 and 1</a:t>
            </a:r>
          </a:p>
          <a:p>
            <a:pPr lvl="1">
              <a:tabLst>
                <a:tab pos="2001838" algn="ctr"/>
                <a:tab pos="4513263" algn="ctr"/>
              </a:tabLst>
            </a:pPr>
            <a:r>
              <a:rPr lang="en-US" altLang="en-US" sz="1600">
                <a:sym typeface="MT Extra" panose="05050102010205020202" pitchFamily="18" charset="2"/>
              </a:rPr>
              <a:t>Same as a </a:t>
            </a:r>
            <a:r>
              <a:rPr lang="en-US" altLang="en-US" sz="1600" b="1">
                <a:solidFill>
                  <a:srgbClr val="3366FF"/>
                </a:solidFill>
                <a:sym typeface="MT Extra" panose="05050102010205020202" pitchFamily="18" charset="2"/>
              </a:rPr>
              <a:t>mutex lock</a:t>
            </a:r>
            <a:endParaRPr lang="en-US" altLang="en-US" sz="1600" b="1">
              <a:solidFill>
                <a:srgbClr val="3366FF"/>
              </a:solidFill>
            </a:endParaRPr>
          </a:p>
          <a:p>
            <a:pPr>
              <a:tabLst>
                <a:tab pos="2001838" algn="ctr"/>
                <a:tab pos="4513263" algn="ctr"/>
              </a:tabLst>
            </a:pPr>
            <a:r>
              <a:rPr lang="en-US" altLang="en-US" sz="1600">
                <a:sym typeface="MT Extra" panose="05050102010205020202" pitchFamily="18" charset="2"/>
              </a:rPr>
              <a:t>Can solve various synchronization problems</a:t>
            </a:r>
          </a:p>
          <a:p>
            <a:pPr>
              <a:tabLst>
                <a:tab pos="2001838" algn="ctr"/>
                <a:tab pos="4513263" algn="ctr"/>
              </a:tabLst>
            </a:pPr>
            <a:r>
              <a:rPr lang="en-US" altLang="en-US" sz="1600">
                <a:sym typeface="MT Extra" panose="05050102010205020202" pitchFamily="18" charset="2"/>
              </a:rPr>
              <a:t>Consider </a:t>
            </a:r>
            <a:r>
              <a:rPr lang="en-US" altLang="en-US" sz="1600" b="1" i="1">
                <a:sym typeface="MT Extra" panose="05050102010205020202" pitchFamily="18" charset="2"/>
              </a:rPr>
              <a:t>P</a:t>
            </a:r>
            <a:r>
              <a:rPr lang="en-US" altLang="en-US" sz="1600" b="1" i="1" baseline="-25000">
                <a:sym typeface="MT Extra" panose="05050102010205020202" pitchFamily="18" charset="2"/>
              </a:rPr>
              <a:t>1</a:t>
            </a:r>
            <a:r>
              <a:rPr lang="en-US" altLang="en-US" sz="1600" b="1" i="1">
                <a:sym typeface="MT Extra" panose="05050102010205020202" pitchFamily="18" charset="2"/>
              </a:rPr>
              <a:t> </a:t>
            </a:r>
            <a:r>
              <a:rPr lang="en-US" altLang="en-US" sz="1600">
                <a:sym typeface="MT Extra" panose="05050102010205020202" pitchFamily="18" charset="2"/>
              </a:rPr>
              <a:t> and </a:t>
            </a:r>
            <a:r>
              <a:rPr lang="en-US" altLang="en-US" sz="1600" b="1" i="1">
                <a:sym typeface="MT Extra" panose="05050102010205020202" pitchFamily="18" charset="2"/>
              </a:rPr>
              <a:t>P</a:t>
            </a:r>
            <a:r>
              <a:rPr lang="en-US" altLang="en-US" sz="1600" b="1" i="1" baseline="-25000">
                <a:sym typeface="MT Extra" panose="05050102010205020202" pitchFamily="18" charset="2"/>
              </a:rPr>
              <a:t>2</a:t>
            </a:r>
            <a:r>
              <a:rPr lang="en-US" altLang="en-US" sz="1600">
                <a:sym typeface="MT Extra" panose="05050102010205020202" pitchFamily="18" charset="2"/>
              </a:rPr>
              <a:t> that require</a:t>
            </a:r>
            <a:r>
              <a:rPr lang="en-US" altLang="en-US" sz="1600" b="1" i="1">
                <a:sym typeface="MT Extra" panose="05050102010205020202" pitchFamily="18" charset="2"/>
              </a:rPr>
              <a:t> S</a:t>
            </a:r>
            <a:r>
              <a:rPr lang="en-US" altLang="en-US" sz="1600" b="1" i="1" baseline="-25000">
                <a:sym typeface="MT Extra" panose="05050102010205020202" pitchFamily="18" charset="2"/>
              </a:rPr>
              <a:t>1</a:t>
            </a:r>
            <a:r>
              <a:rPr lang="en-US" altLang="en-US" sz="1600" b="1" i="1">
                <a:sym typeface="MT Extra" panose="05050102010205020202" pitchFamily="18" charset="2"/>
              </a:rPr>
              <a:t> </a:t>
            </a:r>
            <a:r>
              <a:rPr lang="en-US" altLang="en-US" sz="1600">
                <a:sym typeface="MT Extra" panose="05050102010205020202" pitchFamily="18" charset="2"/>
              </a:rPr>
              <a:t>to happen before </a:t>
            </a:r>
            <a:r>
              <a:rPr lang="en-US" altLang="en-US" sz="1600" b="1" i="1">
                <a:sym typeface="MT Extra" panose="05050102010205020202" pitchFamily="18" charset="2"/>
              </a:rPr>
              <a:t>S</a:t>
            </a:r>
            <a:r>
              <a:rPr lang="en-US" altLang="en-US" sz="1600" b="1" i="1" baseline="-25000">
                <a:sym typeface="MT Extra" panose="05050102010205020202" pitchFamily="18" charset="2"/>
              </a:rPr>
              <a:t>2</a:t>
            </a:r>
          </a:p>
          <a:p>
            <a:pPr>
              <a:buFont typeface="Monotype Sorts" pitchFamily="-84" charset="2"/>
              <a:buNone/>
              <a:tabLst>
                <a:tab pos="2001838" algn="ctr"/>
                <a:tab pos="4513263" algn="ctr"/>
              </a:tabLst>
            </a:pPr>
            <a:r>
              <a:rPr lang="en-US" altLang="en-US" sz="1600">
                <a:sym typeface="MT Extra" panose="05050102010205020202" pitchFamily="18" charset="2"/>
              </a:rPr>
              <a:t>       Create a semaphore “</a:t>
            </a:r>
            <a:r>
              <a:rPr lang="en-US" altLang="ja-JP" sz="1600" b="1">
                <a:solidFill>
                  <a:srgbClr val="000000"/>
                </a:solidFill>
                <a:latin typeface="Courier New" panose="02070309020205020404" pitchFamily="49" charset="0"/>
                <a:sym typeface="MT Extra" panose="05050102010205020202" pitchFamily="18" charset="2"/>
              </a:rPr>
              <a:t>synch</a:t>
            </a:r>
            <a:r>
              <a:rPr lang="en-US" altLang="en-US" sz="1600">
                <a:sym typeface="MT Extra" panose="05050102010205020202" pitchFamily="18" charset="2"/>
              </a:rPr>
              <a:t>”</a:t>
            </a:r>
            <a:r>
              <a:rPr lang="en-US" altLang="ja-JP" sz="1600">
                <a:sym typeface="MT Extra" panose="05050102010205020202" pitchFamily="18" charset="2"/>
              </a:rPr>
              <a:t> initialized to 0 </a:t>
            </a:r>
          </a:p>
          <a:p>
            <a:pPr lvl="1">
              <a:buFont typeface="Monotype Sorts" pitchFamily="-84" charset="2"/>
              <a:buNone/>
              <a:tabLst>
                <a:tab pos="2001838" algn="ctr"/>
                <a:tab pos="4513263" algn="ctr"/>
              </a:tabLst>
            </a:pPr>
            <a:r>
              <a:rPr lang="en-US" altLang="en-US" sz="1600" b="1">
                <a:solidFill>
                  <a:srgbClr val="000000"/>
                </a:solidFill>
                <a:latin typeface="Courier New" panose="02070309020205020404" pitchFamily="49" charset="0"/>
                <a:sym typeface="MT Extra" panose="05050102010205020202" pitchFamily="18" charset="2"/>
              </a:rPr>
              <a:t>P1:</a:t>
            </a:r>
          </a:p>
          <a:p>
            <a:pPr lvl="1">
              <a:buFont typeface="Monotype Sorts" pitchFamily="-84" charset="2"/>
              <a:buNone/>
              <a:tabLst>
                <a:tab pos="2001838" algn="ctr"/>
                <a:tab pos="4513263" algn="ctr"/>
              </a:tabLst>
            </a:pPr>
            <a:r>
              <a:rPr lang="en-US" altLang="en-US" sz="1600" b="1">
                <a:solidFill>
                  <a:srgbClr val="000000"/>
                </a:solidFill>
                <a:latin typeface="Courier New" panose="02070309020205020404" pitchFamily="49" charset="0"/>
                <a:sym typeface="MT Extra" panose="05050102010205020202" pitchFamily="18" charset="2"/>
              </a:rPr>
              <a:t>   S</a:t>
            </a:r>
            <a:r>
              <a:rPr lang="en-US" altLang="en-US" sz="1600" b="1" baseline="-25000">
                <a:solidFill>
                  <a:srgbClr val="000000"/>
                </a:solidFill>
                <a:latin typeface="Courier New" panose="02070309020205020404" pitchFamily="49" charset="0"/>
                <a:sym typeface="MT Extra" panose="05050102010205020202" pitchFamily="18" charset="2"/>
              </a:rPr>
              <a:t>1</a:t>
            </a:r>
            <a:r>
              <a:rPr lang="en-US" altLang="en-US" sz="1600" b="1">
                <a:solidFill>
                  <a:srgbClr val="000000"/>
                </a:solidFill>
                <a:latin typeface="Courier New" panose="02070309020205020404" pitchFamily="49" charset="0"/>
                <a:sym typeface="MT Extra" panose="05050102010205020202" pitchFamily="18" charset="2"/>
              </a:rPr>
              <a:t>;</a:t>
            </a:r>
          </a:p>
          <a:p>
            <a:pPr lvl="1">
              <a:buFont typeface="Monotype Sorts" pitchFamily="-84" charset="2"/>
              <a:buNone/>
              <a:tabLst>
                <a:tab pos="2001838" algn="ctr"/>
                <a:tab pos="4513263" algn="ctr"/>
              </a:tabLst>
            </a:pPr>
            <a:r>
              <a:rPr lang="en-US" altLang="en-US" sz="1600" b="1">
                <a:solidFill>
                  <a:srgbClr val="000000"/>
                </a:solidFill>
                <a:latin typeface="Courier New" panose="02070309020205020404" pitchFamily="49" charset="0"/>
                <a:sym typeface="MT Extra" panose="05050102010205020202" pitchFamily="18" charset="2"/>
              </a:rPr>
              <a:t>   signal(synch);</a:t>
            </a:r>
          </a:p>
          <a:p>
            <a:pPr lvl="1">
              <a:buFont typeface="Monotype Sorts" pitchFamily="-84" charset="2"/>
              <a:buNone/>
              <a:tabLst>
                <a:tab pos="2001838" algn="ctr"/>
                <a:tab pos="4513263" algn="ctr"/>
              </a:tabLst>
            </a:pPr>
            <a:r>
              <a:rPr lang="en-US" altLang="en-US" sz="1600" b="1">
                <a:solidFill>
                  <a:srgbClr val="000000"/>
                </a:solidFill>
                <a:latin typeface="Courier New" panose="02070309020205020404" pitchFamily="49" charset="0"/>
                <a:sym typeface="MT Extra" panose="05050102010205020202" pitchFamily="18" charset="2"/>
              </a:rPr>
              <a:t>P2:</a:t>
            </a:r>
          </a:p>
          <a:p>
            <a:pPr lvl="1">
              <a:buFont typeface="Monotype Sorts" pitchFamily="-84" charset="2"/>
              <a:buNone/>
              <a:tabLst>
                <a:tab pos="2001838" algn="ctr"/>
                <a:tab pos="4513263" algn="ctr"/>
              </a:tabLst>
            </a:pPr>
            <a:r>
              <a:rPr lang="en-US" altLang="en-US" sz="1600" b="1">
                <a:solidFill>
                  <a:srgbClr val="000000"/>
                </a:solidFill>
                <a:latin typeface="Courier New" panose="02070309020205020404" pitchFamily="49" charset="0"/>
                <a:sym typeface="MT Extra" panose="05050102010205020202" pitchFamily="18" charset="2"/>
              </a:rPr>
              <a:t>   wait(synch)</a:t>
            </a:r>
            <a:r>
              <a:rPr lang="en-US" altLang="en-US" sz="1400">
                <a:solidFill>
                  <a:srgbClr val="0000FF"/>
                </a:solidFill>
                <a:sym typeface="MT Extra" panose="05050102010205020202" pitchFamily="18" charset="2"/>
              </a:rPr>
              <a:t>;</a:t>
            </a:r>
            <a:endParaRPr lang="en-US" altLang="en-US" sz="1600" b="1">
              <a:solidFill>
                <a:srgbClr val="000000"/>
              </a:solidFill>
              <a:latin typeface="Courier New" panose="02070309020205020404" pitchFamily="49" charset="0"/>
              <a:sym typeface="MT Extra" panose="05050102010205020202" pitchFamily="18" charset="2"/>
            </a:endParaRPr>
          </a:p>
          <a:p>
            <a:pPr lvl="1">
              <a:buFont typeface="Monotype Sorts" pitchFamily="-84" charset="2"/>
              <a:buNone/>
              <a:tabLst>
                <a:tab pos="2001838" algn="ctr"/>
                <a:tab pos="4513263" algn="ctr"/>
              </a:tabLst>
            </a:pPr>
            <a:r>
              <a:rPr lang="en-US" altLang="en-US" sz="1600" b="1">
                <a:solidFill>
                  <a:srgbClr val="000000"/>
                </a:solidFill>
                <a:latin typeface="Courier New" panose="02070309020205020404" pitchFamily="49" charset="0"/>
                <a:sym typeface="MT Extra" panose="05050102010205020202" pitchFamily="18" charset="2"/>
              </a:rPr>
              <a:t>   S</a:t>
            </a:r>
            <a:r>
              <a:rPr lang="en-US" altLang="en-US" sz="1600" b="1" baseline="-25000">
                <a:solidFill>
                  <a:srgbClr val="000000"/>
                </a:solidFill>
                <a:latin typeface="Courier New" panose="02070309020205020404" pitchFamily="49" charset="0"/>
                <a:sym typeface="MT Extra" panose="05050102010205020202" pitchFamily="18" charset="2"/>
              </a:rPr>
              <a:t>2</a:t>
            </a:r>
            <a:r>
              <a:rPr lang="en-US" altLang="en-US" sz="1600" b="1">
                <a:solidFill>
                  <a:srgbClr val="000000"/>
                </a:solidFill>
                <a:latin typeface="Courier New" panose="02070309020205020404" pitchFamily="49" charset="0"/>
                <a:sym typeface="MT Extra" panose="05050102010205020202" pitchFamily="18" charset="2"/>
              </a:rPr>
              <a:t>;</a:t>
            </a:r>
            <a:endParaRPr lang="en-US" altLang="en-US" sz="1600">
              <a:sym typeface="MT Extra" panose="05050102010205020202" pitchFamily="18" charset="2"/>
            </a:endParaRPr>
          </a:p>
          <a:p>
            <a:pPr>
              <a:tabLst>
                <a:tab pos="2001838" algn="ctr"/>
                <a:tab pos="4513263" algn="ctr"/>
              </a:tabLst>
            </a:pPr>
            <a:r>
              <a:rPr lang="en-US" altLang="en-US" sz="1600"/>
              <a:t>Can implement a counting semaphore </a:t>
            </a:r>
            <a:r>
              <a:rPr lang="en-US" altLang="en-US" sz="1600" b="1" i="1">
                <a:solidFill>
                  <a:srgbClr val="000000"/>
                </a:solidFill>
              </a:rPr>
              <a:t>S</a:t>
            </a:r>
            <a:r>
              <a:rPr lang="en-US" altLang="en-US" sz="1600"/>
              <a:t> as a binary semaphore</a:t>
            </a:r>
          </a:p>
          <a:p>
            <a:pPr>
              <a:tabLst>
                <a:tab pos="2001838" algn="ctr"/>
                <a:tab pos="4513263" algn="ctr"/>
              </a:tabLst>
            </a:pPr>
            <a:endParaRPr lang="en-US" altLang="en-US" sz="1600" b="1" i="1" baseline="-25000">
              <a:sym typeface="MT Extra" panose="05050102010205020202" pitchFamily="18" charset="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124DF525-C33F-4C55-A20D-3677A364757D}"/>
              </a:ext>
            </a:extLst>
          </p:cNvPr>
          <p:cNvSpPr>
            <a:spLocks noGrp="1" noChangeArrowheads="1"/>
          </p:cNvSpPr>
          <p:nvPr>
            <p:ph type="title"/>
          </p:nvPr>
        </p:nvSpPr>
        <p:spPr>
          <a:xfrm>
            <a:off x="457200" y="190500"/>
            <a:ext cx="8229600" cy="576263"/>
          </a:xfrm>
        </p:spPr>
        <p:txBody>
          <a:bodyPr/>
          <a:lstStyle/>
          <a:p>
            <a:pPr eaLnBrk="1" hangingPunct="1"/>
            <a:r>
              <a:rPr lang="en-US" altLang="en-US"/>
              <a:t>Semaphore Implementation</a:t>
            </a:r>
          </a:p>
        </p:txBody>
      </p:sp>
      <p:sp>
        <p:nvSpPr>
          <p:cNvPr id="51202" name="Rectangle 3">
            <a:extLst>
              <a:ext uri="{FF2B5EF4-FFF2-40B4-BE49-F238E27FC236}">
                <a16:creationId xmlns:a16="http://schemas.microsoft.com/office/drawing/2014/main" id="{BC78925A-5389-44CA-A9C6-4396A0088E7A}"/>
              </a:ext>
            </a:extLst>
          </p:cNvPr>
          <p:cNvSpPr>
            <a:spLocks noGrp="1" noChangeArrowheads="1"/>
          </p:cNvSpPr>
          <p:nvPr>
            <p:ph idx="1"/>
          </p:nvPr>
        </p:nvSpPr>
        <p:spPr>
          <a:xfrm>
            <a:off x="869950" y="1157288"/>
            <a:ext cx="7143750" cy="4530725"/>
          </a:xfrm>
        </p:spPr>
        <p:txBody>
          <a:bodyPr/>
          <a:lstStyle/>
          <a:p>
            <a:r>
              <a:rPr lang="en-US" altLang="en-US"/>
              <a:t>Must guarantee that no two processes can execute  the </a:t>
            </a:r>
            <a:r>
              <a:rPr lang="en-US" altLang="en-US" sz="2000" b="1">
                <a:latin typeface="Courier New" panose="02070309020205020404" pitchFamily="49" charset="0"/>
              </a:rPr>
              <a:t>wait() </a:t>
            </a:r>
            <a:r>
              <a:rPr lang="en-US" altLang="en-US"/>
              <a:t>and </a:t>
            </a:r>
            <a:r>
              <a:rPr lang="en-US" altLang="en-US" sz="2000" b="1">
                <a:latin typeface="Courier New" panose="02070309020205020404" pitchFamily="49" charset="0"/>
              </a:rPr>
              <a:t>signal() </a:t>
            </a:r>
            <a:r>
              <a:rPr lang="en-US" altLang="en-US"/>
              <a:t>on the same semaphore at the same time</a:t>
            </a:r>
          </a:p>
          <a:p>
            <a:r>
              <a:rPr lang="en-US" altLang="en-US"/>
              <a:t>Thus, the implementation becomes the critical section problem where the </a:t>
            </a:r>
            <a:r>
              <a:rPr lang="en-US" altLang="en-US" sz="2000" b="1">
                <a:latin typeface="Courier New" panose="02070309020205020404" pitchFamily="49" charset="0"/>
              </a:rPr>
              <a:t>wait</a:t>
            </a:r>
            <a:r>
              <a:rPr lang="en-US" altLang="en-US"/>
              <a:t> and </a:t>
            </a:r>
            <a:r>
              <a:rPr lang="en-US" altLang="en-US" sz="2000" b="1">
                <a:latin typeface="Courier New" panose="02070309020205020404" pitchFamily="49" charset="0"/>
              </a:rPr>
              <a:t>signal</a:t>
            </a:r>
            <a:r>
              <a:rPr lang="en-US" altLang="en-US"/>
              <a:t> code are placed in the critical section</a:t>
            </a:r>
          </a:p>
          <a:p>
            <a:pPr lvl="1"/>
            <a:r>
              <a:rPr lang="en-US" altLang="en-US"/>
              <a:t>Could now have </a:t>
            </a:r>
            <a:r>
              <a:rPr lang="en-US" altLang="en-US" b="1">
                <a:solidFill>
                  <a:srgbClr val="3366FF"/>
                </a:solidFill>
              </a:rPr>
              <a:t>busy waiting</a:t>
            </a:r>
            <a:r>
              <a:rPr lang="en-US" altLang="en-US">
                <a:solidFill>
                  <a:srgbClr val="3366FF"/>
                </a:solidFill>
              </a:rPr>
              <a:t> </a:t>
            </a:r>
            <a:r>
              <a:rPr lang="en-US" altLang="en-US"/>
              <a:t>in critical section implementation</a:t>
            </a:r>
          </a:p>
          <a:p>
            <a:pPr lvl="2"/>
            <a:r>
              <a:rPr lang="en-US" altLang="en-US"/>
              <a:t>But implementation code is short</a:t>
            </a:r>
          </a:p>
          <a:p>
            <a:pPr lvl="2"/>
            <a:r>
              <a:rPr lang="en-US" altLang="en-US"/>
              <a:t>Little busy waiting if critical section rarely occupied</a:t>
            </a:r>
          </a:p>
          <a:p>
            <a:r>
              <a:rPr lang="en-US" altLang="en-US"/>
              <a:t>Note that applications may spend lots of time in critical sections and therefore this is not a good solution</a:t>
            </a:r>
          </a:p>
          <a:p>
            <a:pPr>
              <a:buFont typeface="Monotype Sorts" pitchFamily="-84" charset="2"/>
              <a:buNone/>
            </a:pPr>
            <a:r>
              <a:rPr lang="en-US" altLang="en-US"/>
              <a:t> </a:t>
            </a:r>
          </a:p>
          <a:p>
            <a:pPr lvl="1">
              <a:buFont typeface="Monotype Sorts" pitchFamily="-84" charset="2"/>
              <a:buNone/>
            </a:pPr>
            <a:endParaRPr lang="en-US"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91AB813A-8926-41DF-B0D3-6E684D43C5E5}"/>
              </a:ext>
            </a:extLst>
          </p:cNvPr>
          <p:cNvSpPr>
            <a:spLocks noGrp="1" noChangeArrowheads="1"/>
          </p:cNvSpPr>
          <p:nvPr>
            <p:ph type="title"/>
          </p:nvPr>
        </p:nvSpPr>
        <p:spPr>
          <a:xfrm>
            <a:off x="922338" y="44450"/>
            <a:ext cx="8467725" cy="609600"/>
          </a:xfrm>
        </p:spPr>
        <p:txBody>
          <a:bodyPr/>
          <a:lstStyle/>
          <a:p>
            <a:pPr eaLnBrk="1" hangingPunct="1"/>
            <a:r>
              <a:rPr lang="en-US" altLang="en-US" sz="2400"/>
              <a:t>Semaphore Implementation with no Busy waiting </a:t>
            </a:r>
          </a:p>
        </p:txBody>
      </p:sp>
      <p:sp>
        <p:nvSpPr>
          <p:cNvPr id="53250" name="Rectangle 3">
            <a:extLst>
              <a:ext uri="{FF2B5EF4-FFF2-40B4-BE49-F238E27FC236}">
                <a16:creationId xmlns:a16="http://schemas.microsoft.com/office/drawing/2014/main" id="{451B7D25-613E-470E-A486-F732A6F47ECE}"/>
              </a:ext>
            </a:extLst>
          </p:cNvPr>
          <p:cNvSpPr>
            <a:spLocks noGrp="1" noChangeArrowheads="1"/>
          </p:cNvSpPr>
          <p:nvPr>
            <p:ph idx="1"/>
          </p:nvPr>
        </p:nvSpPr>
        <p:spPr>
          <a:xfrm>
            <a:off x="936625" y="1041400"/>
            <a:ext cx="6962775" cy="4700588"/>
          </a:xfrm>
        </p:spPr>
        <p:txBody>
          <a:bodyPr/>
          <a:lstStyle/>
          <a:p>
            <a:r>
              <a:rPr lang="en-US" altLang="en-US"/>
              <a:t>With each semaphore there is an associated waiting queue</a:t>
            </a:r>
          </a:p>
          <a:p>
            <a:r>
              <a:rPr lang="en-US" altLang="en-US"/>
              <a:t>Each entry in a waiting queue has two data items:</a:t>
            </a:r>
          </a:p>
          <a:p>
            <a:pPr lvl="1"/>
            <a:r>
              <a:rPr lang="en-US" altLang="en-US"/>
              <a:t> value (of type integer)</a:t>
            </a:r>
          </a:p>
          <a:p>
            <a:pPr lvl="1"/>
            <a:r>
              <a:rPr lang="en-US" altLang="en-US"/>
              <a:t> pointer to next record in the list</a:t>
            </a:r>
          </a:p>
          <a:p>
            <a:r>
              <a:rPr lang="en-US" altLang="en-US"/>
              <a:t>Two operations:</a:t>
            </a:r>
          </a:p>
          <a:p>
            <a:pPr lvl="1"/>
            <a:r>
              <a:rPr lang="en-US" altLang="en-US" b="1">
                <a:solidFill>
                  <a:srgbClr val="3366FF"/>
                </a:solidFill>
              </a:rPr>
              <a:t>block</a:t>
            </a:r>
            <a:r>
              <a:rPr lang="en-US" altLang="en-US">
                <a:solidFill>
                  <a:srgbClr val="3366FF"/>
                </a:solidFill>
              </a:rPr>
              <a:t> </a:t>
            </a:r>
            <a:r>
              <a:rPr lang="en-US" altLang="en-US"/>
              <a:t>– place the process invoking the operation on the appropriate waiting queue</a:t>
            </a:r>
          </a:p>
          <a:p>
            <a:pPr lvl="1"/>
            <a:r>
              <a:rPr lang="en-US" altLang="en-US" b="1">
                <a:solidFill>
                  <a:srgbClr val="3366FF"/>
                </a:solidFill>
              </a:rPr>
              <a:t>wakeup</a:t>
            </a:r>
            <a:r>
              <a:rPr lang="en-US" altLang="en-US">
                <a:solidFill>
                  <a:srgbClr val="3366FF"/>
                </a:solidFill>
              </a:rPr>
              <a:t> </a:t>
            </a:r>
            <a:r>
              <a:rPr lang="en-US" altLang="en-US"/>
              <a:t>– remove one of processes in the waiting queue and place it in the ready queue</a:t>
            </a:r>
          </a:p>
          <a:p>
            <a:r>
              <a:rPr lang="en-US" altLang="en-US" sz="1600" b="1">
                <a:latin typeface="Courier New" panose="02070309020205020404" pitchFamily="49" charset="0"/>
              </a:rPr>
              <a:t>typedef struct { </a:t>
            </a:r>
          </a:p>
          <a:p>
            <a:pPr>
              <a:buFont typeface="Monotype Sorts" pitchFamily="-84" charset="2"/>
              <a:buNone/>
            </a:pPr>
            <a:r>
              <a:rPr lang="en-US" altLang="en-US" sz="1600" b="1">
                <a:latin typeface="Courier New" panose="02070309020205020404" pitchFamily="49" charset="0"/>
              </a:rPr>
              <a:t>   	int value; </a:t>
            </a:r>
          </a:p>
          <a:p>
            <a:pPr>
              <a:buFont typeface="Monotype Sorts" pitchFamily="-84" charset="2"/>
              <a:buNone/>
            </a:pPr>
            <a:r>
              <a:rPr lang="en-US" altLang="en-US" sz="1600" b="1">
                <a:latin typeface="Courier New" panose="02070309020205020404" pitchFamily="49" charset="0"/>
              </a:rPr>
              <a:t>   	struct process *list; </a:t>
            </a:r>
          </a:p>
          <a:p>
            <a:pPr>
              <a:buFont typeface="Monotype Sorts" pitchFamily="-84" charset="2"/>
              <a:buNone/>
            </a:pPr>
            <a:r>
              <a:rPr lang="en-US" altLang="en-US" sz="1600" b="1">
                <a:latin typeface="Courier New" panose="02070309020205020404" pitchFamily="49" charset="0"/>
              </a:rPr>
              <a:t>   } semaphore; </a:t>
            </a:r>
          </a:p>
          <a:p>
            <a:endParaRPr lang="en-US" altLang="en-US"/>
          </a:p>
          <a:p>
            <a:pPr lvl="1"/>
            <a:endParaRPr lang="en-US" altLang="en-US"/>
          </a:p>
          <a:p>
            <a:pPr>
              <a:buFont typeface="Monotype Sorts" pitchFamily="-84" charset="2"/>
              <a:buNone/>
            </a:pPr>
            <a:r>
              <a:rPr lang="en-US" altLang="en-US">
                <a:solidFill>
                  <a:srgbClr val="0000FF"/>
                </a:solidFill>
              </a:rPr>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796AB70B-A578-4501-9A7B-7A0CB2519926}"/>
              </a:ext>
            </a:extLst>
          </p:cNvPr>
          <p:cNvSpPr>
            <a:spLocks noGrp="1" noChangeArrowheads="1"/>
          </p:cNvSpPr>
          <p:nvPr>
            <p:ph type="title"/>
          </p:nvPr>
        </p:nvSpPr>
        <p:spPr>
          <a:xfrm>
            <a:off x="822325" y="144463"/>
            <a:ext cx="8356600" cy="581025"/>
          </a:xfrm>
        </p:spPr>
        <p:txBody>
          <a:bodyPr/>
          <a:lstStyle/>
          <a:p>
            <a:pPr eaLnBrk="1" hangingPunct="1"/>
            <a:r>
              <a:rPr lang="en-US" altLang="en-US" sz="2400"/>
              <a:t>Implementation with no Busy waiting (Cont.)</a:t>
            </a:r>
          </a:p>
        </p:txBody>
      </p:sp>
      <p:sp>
        <p:nvSpPr>
          <p:cNvPr id="55298" name="Rectangle 3">
            <a:extLst>
              <a:ext uri="{FF2B5EF4-FFF2-40B4-BE49-F238E27FC236}">
                <a16:creationId xmlns:a16="http://schemas.microsoft.com/office/drawing/2014/main" id="{97AEF485-CA2D-4947-AB6F-0FF9F41FF376}"/>
              </a:ext>
            </a:extLst>
          </p:cNvPr>
          <p:cNvSpPr>
            <a:spLocks noGrp="1" noChangeArrowheads="1"/>
          </p:cNvSpPr>
          <p:nvPr>
            <p:ph idx="1"/>
          </p:nvPr>
        </p:nvSpPr>
        <p:spPr>
          <a:xfrm>
            <a:off x="1154113" y="901700"/>
            <a:ext cx="6122987" cy="5029200"/>
          </a:xfrm>
        </p:spPr>
        <p:txBody>
          <a:bodyPr/>
          <a:lstStyle/>
          <a:p>
            <a:pPr marL="0" indent="0">
              <a:buFont typeface="Monotype Sorts" pitchFamily="-84" charset="2"/>
              <a:buNone/>
            </a:pPr>
            <a:endParaRPr lang="en-US" altLang="en-US" sz="1400" b="1">
              <a:latin typeface="Courier New" panose="02070309020205020404" pitchFamily="49" charset="0"/>
            </a:endParaRPr>
          </a:p>
          <a:p>
            <a:pPr marL="0" indent="0">
              <a:buFont typeface="Monotype Sorts" pitchFamily="-84" charset="2"/>
              <a:buNone/>
            </a:pPr>
            <a:r>
              <a:rPr lang="en-US" altLang="en-US" sz="1600" b="1">
                <a:latin typeface="Courier New" panose="02070309020205020404" pitchFamily="49" charset="0"/>
              </a:rPr>
              <a:t>wait(semaphore *S) { </a:t>
            </a:r>
          </a:p>
          <a:p>
            <a:pPr marL="0" indent="0">
              <a:buFont typeface="Monotype Sorts" pitchFamily="-84" charset="2"/>
              <a:buNone/>
            </a:pPr>
            <a:r>
              <a:rPr lang="en-US" altLang="en-US" sz="1600" b="1">
                <a:latin typeface="Courier New" panose="02070309020205020404" pitchFamily="49" charset="0"/>
              </a:rPr>
              <a:t>   S-&gt;value--; </a:t>
            </a:r>
          </a:p>
          <a:p>
            <a:pPr marL="0" indent="0">
              <a:buFont typeface="Monotype Sorts" pitchFamily="-84" charset="2"/>
              <a:buNone/>
            </a:pPr>
            <a:r>
              <a:rPr lang="en-US" altLang="en-US" sz="1600" b="1">
                <a:latin typeface="Courier New" panose="02070309020205020404" pitchFamily="49" charset="0"/>
              </a:rPr>
              <a:t>   if (S-&gt;value &lt; 0) {</a:t>
            </a:r>
            <a:br>
              <a:rPr lang="en-US" altLang="en-US" sz="1600" b="1">
                <a:latin typeface="Courier New" panose="02070309020205020404" pitchFamily="49" charset="0"/>
              </a:rPr>
            </a:br>
            <a:r>
              <a:rPr lang="en-US" altLang="en-US" sz="1600" b="1">
                <a:latin typeface="Courier New" panose="02070309020205020404" pitchFamily="49" charset="0"/>
              </a:rPr>
              <a:t>      add this process to S-&gt;list; </a:t>
            </a:r>
          </a:p>
          <a:p>
            <a:pPr marL="0" indent="0">
              <a:buFont typeface="Monotype Sorts" pitchFamily="-84" charset="2"/>
              <a:buNone/>
            </a:pPr>
            <a:r>
              <a:rPr lang="en-US" altLang="en-US" sz="1600" b="1">
                <a:latin typeface="Courier New" panose="02070309020205020404" pitchFamily="49" charset="0"/>
              </a:rPr>
              <a:t>      block(); </a:t>
            </a:r>
          </a:p>
          <a:p>
            <a:pPr marL="0" indent="0">
              <a:buFont typeface="Monotype Sorts" pitchFamily="-84" charset="2"/>
              <a:buNone/>
            </a:pPr>
            <a:r>
              <a:rPr lang="en-US" altLang="en-US" sz="1600" b="1">
                <a:latin typeface="Courier New" panose="02070309020205020404" pitchFamily="49" charset="0"/>
              </a:rPr>
              <a:t>   } </a:t>
            </a:r>
          </a:p>
          <a:p>
            <a:pPr marL="0" indent="0">
              <a:buFont typeface="Monotype Sorts" pitchFamily="-84" charset="2"/>
              <a:buNone/>
            </a:pPr>
            <a:r>
              <a:rPr lang="en-US" altLang="en-US" sz="1600" b="1">
                <a:latin typeface="Courier New" panose="02070309020205020404" pitchFamily="49" charset="0"/>
              </a:rPr>
              <a:t>}</a:t>
            </a:r>
          </a:p>
          <a:p>
            <a:pPr marL="0" indent="0">
              <a:buFont typeface="Monotype Sorts" pitchFamily="-84" charset="2"/>
              <a:buNone/>
            </a:pPr>
            <a:endParaRPr lang="en-US" altLang="en-US" sz="1600" b="1">
              <a:latin typeface="Courier New" panose="02070309020205020404" pitchFamily="49" charset="0"/>
            </a:endParaRPr>
          </a:p>
          <a:p>
            <a:pPr marL="0" indent="0">
              <a:buFont typeface="Monotype Sorts" pitchFamily="-84" charset="2"/>
              <a:buNone/>
            </a:pPr>
            <a:r>
              <a:rPr lang="en-US" altLang="en-US" sz="1600" b="1">
                <a:latin typeface="Courier New" panose="02070309020205020404" pitchFamily="49" charset="0"/>
              </a:rPr>
              <a:t>signal(semaphore *S) { </a:t>
            </a:r>
          </a:p>
          <a:p>
            <a:pPr marL="0" indent="0">
              <a:buFont typeface="Monotype Sorts" pitchFamily="-84" charset="2"/>
              <a:buNone/>
            </a:pPr>
            <a:r>
              <a:rPr lang="en-US" altLang="en-US" sz="1600" b="1">
                <a:latin typeface="Courier New" panose="02070309020205020404" pitchFamily="49" charset="0"/>
              </a:rPr>
              <a:t>   S-&gt;value++; </a:t>
            </a:r>
          </a:p>
          <a:p>
            <a:pPr marL="0" indent="0">
              <a:buFont typeface="Monotype Sorts" pitchFamily="-84" charset="2"/>
              <a:buNone/>
            </a:pPr>
            <a:r>
              <a:rPr lang="en-US" altLang="en-US" sz="1600" b="1">
                <a:latin typeface="Courier New" panose="02070309020205020404" pitchFamily="49" charset="0"/>
              </a:rPr>
              <a:t>   if (S-&gt;value &lt;= 0) {</a:t>
            </a:r>
            <a:br>
              <a:rPr lang="en-US" altLang="en-US" sz="1600" b="1">
                <a:latin typeface="Courier New" panose="02070309020205020404" pitchFamily="49" charset="0"/>
              </a:rPr>
            </a:br>
            <a:r>
              <a:rPr lang="en-US" altLang="en-US" sz="1600" b="1">
                <a:latin typeface="Courier New" panose="02070309020205020404" pitchFamily="49" charset="0"/>
              </a:rPr>
              <a:t>      remove a process P from S-&gt;list; </a:t>
            </a:r>
          </a:p>
          <a:p>
            <a:pPr marL="0" indent="0">
              <a:buFont typeface="Monotype Sorts" pitchFamily="-84" charset="2"/>
              <a:buNone/>
            </a:pPr>
            <a:r>
              <a:rPr lang="en-US" altLang="en-US" sz="1600" b="1">
                <a:latin typeface="Courier New" panose="02070309020205020404" pitchFamily="49" charset="0"/>
              </a:rPr>
              <a:t>      wakeup(P); </a:t>
            </a:r>
          </a:p>
          <a:p>
            <a:pPr marL="0" indent="0">
              <a:buFont typeface="Monotype Sorts" pitchFamily="-84" charset="2"/>
              <a:buNone/>
            </a:pPr>
            <a:r>
              <a:rPr lang="en-US" altLang="en-US" sz="1600" b="1">
                <a:latin typeface="Courier New" panose="02070309020205020404" pitchFamily="49" charset="0"/>
              </a:rPr>
              <a:t>   } </a:t>
            </a:r>
          </a:p>
          <a:p>
            <a:pPr marL="0" indent="0">
              <a:buFont typeface="Monotype Sorts" pitchFamily="-84" charset="2"/>
              <a:buNone/>
            </a:pPr>
            <a:r>
              <a:rPr lang="en-US" altLang="en-US" sz="1600" b="1">
                <a:latin typeface="Courier New" panose="02070309020205020404" pitchFamily="49" charset="0"/>
              </a:rPr>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3EC08439-BCDF-42C1-837A-B7D7F2F14A03}"/>
              </a:ext>
            </a:extLst>
          </p:cNvPr>
          <p:cNvSpPr>
            <a:spLocks noGrp="1" noChangeArrowheads="1"/>
          </p:cNvSpPr>
          <p:nvPr>
            <p:ph type="title"/>
          </p:nvPr>
        </p:nvSpPr>
        <p:spPr>
          <a:xfrm>
            <a:off x="923925" y="190500"/>
            <a:ext cx="7762875" cy="576263"/>
          </a:xfrm>
        </p:spPr>
        <p:txBody>
          <a:bodyPr/>
          <a:lstStyle/>
          <a:p>
            <a:pPr eaLnBrk="1" hangingPunct="1"/>
            <a:r>
              <a:rPr lang="en-US" altLang="en-US"/>
              <a:t>Problems with Semaphores</a:t>
            </a:r>
          </a:p>
        </p:txBody>
      </p:sp>
      <p:sp>
        <p:nvSpPr>
          <p:cNvPr id="57346" name="Rectangle 3">
            <a:extLst>
              <a:ext uri="{FF2B5EF4-FFF2-40B4-BE49-F238E27FC236}">
                <a16:creationId xmlns:a16="http://schemas.microsoft.com/office/drawing/2014/main" id="{7802308E-D369-4D1A-A945-6F2E913D7B7C}"/>
              </a:ext>
            </a:extLst>
          </p:cNvPr>
          <p:cNvSpPr>
            <a:spLocks noGrp="1" noChangeArrowheads="1"/>
          </p:cNvSpPr>
          <p:nvPr>
            <p:ph idx="1"/>
          </p:nvPr>
        </p:nvSpPr>
        <p:spPr>
          <a:xfrm>
            <a:off x="827088" y="1282700"/>
            <a:ext cx="6959600" cy="4860925"/>
          </a:xfrm>
        </p:spPr>
        <p:txBody>
          <a:bodyPr/>
          <a:lstStyle/>
          <a:p>
            <a:r>
              <a:rPr lang="en-US" altLang="en-US"/>
              <a:t> Incorrect use of semaphore operations:</a:t>
            </a:r>
            <a:br>
              <a:rPr lang="en-US" altLang="en-US"/>
            </a:br>
            <a:endParaRPr lang="en-US" altLang="en-US"/>
          </a:p>
          <a:p>
            <a:pPr lvl="1"/>
            <a:r>
              <a:rPr lang="en-US" altLang="en-US"/>
              <a:t> </a:t>
            </a:r>
            <a:r>
              <a:rPr lang="en-US" altLang="en-US" b="1">
                <a:latin typeface="Courier New" panose="02070309020205020404" pitchFamily="49" charset="0"/>
                <a:cs typeface="Courier New" panose="02070309020205020404" pitchFamily="49" charset="0"/>
              </a:rPr>
              <a:t>signal (mutex)  ….  wait (mutex)</a:t>
            </a:r>
            <a:br>
              <a:rPr lang="en-US" altLang="en-US" b="1">
                <a:latin typeface="Courier New" panose="02070309020205020404" pitchFamily="49" charset="0"/>
                <a:cs typeface="Courier New" panose="02070309020205020404" pitchFamily="49" charset="0"/>
              </a:rPr>
            </a:br>
            <a:endParaRPr lang="en-US" altLang="en-US" b="1">
              <a:latin typeface="Courier New" panose="02070309020205020404" pitchFamily="49" charset="0"/>
              <a:cs typeface="Courier New" panose="02070309020205020404" pitchFamily="49" charset="0"/>
            </a:endParaRPr>
          </a:p>
          <a:p>
            <a:pPr lvl="1"/>
            <a:r>
              <a:rPr lang="en-US" altLang="en-US"/>
              <a:t> </a:t>
            </a:r>
            <a:r>
              <a:rPr lang="en-US" altLang="en-US" b="1">
                <a:latin typeface="Courier New" panose="02070309020205020404" pitchFamily="49" charset="0"/>
                <a:cs typeface="Courier New" panose="02070309020205020404" pitchFamily="49" charset="0"/>
              </a:rPr>
              <a:t>wait (mutex)  …  wait (mutex)</a:t>
            </a:r>
          </a:p>
          <a:p>
            <a:pPr lvl="1"/>
            <a:endParaRPr lang="en-US" altLang="en-US" b="1">
              <a:latin typeface="Courier New" panose="02070309020205020404" pitchFamily="49" charset="0"/>
              <a:cs typeface="Courier New" panose="02070309020205020404" pitchFamily="49" charset="0"/>
            </a:endParaRPr>
          </a:p>
          <a:p>
            <a:pPr lvl="1"/>
            <a:r>
              <a:rPr lang="en-US" altLang="en-US"/>
              <a:t> Omitting  of </a:t>
            </a:r>
            <a:r>
              <a:rPr lang="en-US" altLang="en-US" b="1">
                <a:latin typeface="Courier New" panose="02070309020205020404" pitchFamily="49" charset="0"/>
                <a:cs typeface="Courier New" panose="02070309020205020404" pitchFamily="49" charset="0"/>
              </a:rPr>
              <a:t>wait (mutex) </a:t>
            </a:r>
            <a:r>
              <a:rPr lang="en-US" altLang="en-US"/>
              <a:t>and/or </a:t>
            </a:r>
            <a:r>
              <a:rPr lang="en-US" altLang="en-US" b="1">
                <a:latin typeface="Courier New" panose="02070309020205020404" pitchFamily="49" charset="0"/>
                <a:cs typeface="Courier New" panose="02070309020205020404" pitchFamily="49" charset="0"/>
              </a:rPr>
              <a:t>signal (mutex)</a:t>
            </a:r>
            <a:endParaRPr lang="en-US" altLang="en-US"/>
          </a:p>
          <a:p>
            <a:pPr lvl="1"/>
            <a:endParaRPr lang="en-US" altLang="en-US"/>
          </a:p>
          <a:p>
            <a:r>
              <a:rPr lang="en-US" altLang="en-US"/>
              <a:t>These – and others – are examples of what can occur when sempahores and other synchronization tools are used incorrectly.</a:t>
            </a:r>
          </a:p>
          <a:p>
            <a:endParaRPr lang="en-US" altLang="en-US"/>
          </a:p>
          <a:p>
            <a:endParaRPr lang="en-US" altLang="en-US"/>
          </a:p>
          <a:p>
            <a:endParaRPr lang="en-US"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3B0890B8-92FF-4C43-AEF1-8268ADC9CD0C}"/>
              </a:ext>
            </a:extLst>
          </p:cNvPr>
          <p:cNvSpPr>
            <a:spLocks noGrp="1" noChangeArrowheads="1"/>
          </p:cNvSpPr>
          <p:nvPr>
            <p:ph type="title"/>
          </p:nvPr>
        </p:nvSpPr>
        <p:spPr>
          <a:xfrm>
            <a:off x="457200" y="176213"/>
            <a:ext cx="8229600" cy="576262"/>
          </a:xfrm>
        </p:spPr>
        <p:txBody>
          <a:bodyPr/>
          <a:lstStyle/>
          <a:p>
            <a:pPr eaLnBrk="1" hangingPunct="1"/>
            <a:r>
              <a:rPr lang="en-US" altLang="en-US"/>
              <a:t>Monitors</a:t>
            </a:r>
          </a:p>
        </p:txBody>
      </p:sp>
      <p:sp>
        <p:nvSpPr>
          <p:cNvPr id="59394" name="Rectangle 3">
            <a:extLst>
              <a:ext uri="{FF2B5EF4-FFF2-40B4-BE49-F238E27FC236}">
                <a16:creationId xmlns:a16="http://schemas.microsoft.com/office/drawing/2014/main" id="{83B45DF8-3C9A-4952-9E70-D010E27597E3}"/>
              </a:ext>
            </a:extLst>
          </p:cNvPr>
          <p:cNvSpPr>
            <a:spLocks noGrp="1" noChangeArrowheads="1"/>
          </p:cNvSpPr>
          <p:nvPr>
            <p:ph idx="1"/>
          </p:nvPr>
        </p:nvSpPr>
        <p:spPr>
          <a:xfrm>
            <a:off x="855663" y="1209675"/>
            <a:ext cx="7243762" cy="4860925"/>
          </a:xfrm>
        </p:spPr>
        <p:txBody>
          <a:bodyPr/>
          <a:lstStyle/>
          <a:p>
            <a:pPr>
              <a:lnSpc>
                <a:spcPct val="80000"/>
              </a:lnSpc>
            </a:pPr>
            <a:r>
              <a:rPr lang="en-US" altLang="en-US" sz="1600"/>
              <a:t>A high-level abstraction that provides a convenient and effective mechanism for process synchronization</a:t>
            </a:r>
          </a:p>
          <a:p>
            <a:pPr>
              <a:lnSpc>
                <a:spcPct val="80000"/>
              </a:lnSpc>
            </a:pPr>
            <a:r>
              <a:rPr lang="en-US" altLang="en-US" sz="1600" i="1"/>
              <a:t>Abstract data type</a:t>
            </a:r>
            <a:r>
              <a:rPr lang="en-US" altLang="en-US" sz="1600"/>
              <a:t>, internal variables only accessible by code within the procedure</a:t>
            </a:r>
          </a:p>
          <a:p>
            <a:pPr>
              <a:lnSpc>
                <a:spcPct val="80000"/>
              </a:lnSpc>
            </a:pPr>
            <a:r>
              <a:rPr lang="en-US" altLang="en-US" sz="1600"/>
              <a:t>Only one process may be active within the monitor at a time</a:t>
            </a:r>
          </a:p>
          <a:p>
            <a:pPr>
              <a:lnSpc>
                <a:spcPct val="80000"/>
              </a:lnSpc>
            </a:pPr>
            <a:r>
              <a:rPr lang="en-US" altLang="en-US" sz="1600"/>
              <a:t>Pseudocode syntax of a monitor:</a:t>
            </a:r>
          </a:p>
          <a:p>
            <a:pPr lvl="2">
              <a:lnSpc>
                <a:spcPct val="80000"/>
              </a:lnSpc>
              <a:buFont typeface="Webdings" panose="05030102010509060703" pitchFamily="18" charset="2"/>
              <a:buNone/>
            </a:pPr>
            <a:endParaRPr lang="en-US" altLang="en-US" sz="1400">
              <a:solidFill>
                <a:srgbClr val="0000FF"/>
              </a:solidFill>
            </a:endParaRPr>
          </a:p>
          <a:p>
            <a:pPr lvl="2">
              <a:lnSpc>
                <a:spcPct val="80000"/>
              </a:lnSpc>
              <a:buFont typeface="Webdings" panose="05030102010509060703" pitchFamily="18" charset="2"/>
              <a:buNone/>
            </a:pPr>
            <a:r>
              <a:rPr lang="en-US" altLang="en-US" sz="1600" b="1">
                <a:solidFill>
                  <a:srgbClr val="000000"/>
                </a:solidFill>
                <a:latin typeface="Courier New" panose="02070309020205020404" pitchFamily="49" charset="0"/>
              </a:rPr>
              <a:t>monitor monitor-name</a:t>
            </a:r>
          </a:p>
          <a:p>
            <a:pPr lvl="2">
              <a:lnSpc>
                <a:spcPct val="80000"/>
              </a:lnSpc>
              <a:buFont typeface="Webdings" panose="05030102010509060703" pitchFamily="18" charset="2"/>
              <a:buNone/>
            </a:pPr>
            <a:r>
              <a:rPr lang="en-US" altLang="en-US" sz="1600" b="1">
                <a:solidFill>
                  <a:srgbClr val="000000"/>
                </a:solidFill>
                <a:latin typeface="Courier New" panose="02070309020205020404" pitchFamily="49" charset="0"/>
              </a:rPr>
              <a:t>{</a:t>
            </a:r>
          </a:p>
          <a:p>
            <a:pPr lvl="2">
              <a:lnSpc>
                <a:spcPct val="80000"/>
              </a:lnSpc>
              <a:buFont typeface="Webdings" panose="05030102010509060703" pitchFamily="18" charset="2"/>
              <a:buNone/>
            </a:pPr>
            <a:r>
              <a:rPr lang="en-US" altLang="en-US" sz="1600" b="1">
                <a:solidFill>
                  <a:srgbClr val="000000"/>
                </a:solidFill>
                <a:latin typeface="Courier New" panose="02070309020205020404" pitchFamily="49" charset="0"/>
              </a:rPr>
              <a:t>	// shared variable declarations</a:t>
            </a:r>
          </a:p>
          <a:p>
            <a:pPr lvl="2">
              <a:lnSpc>
                <a:spcPct val="80000"/>
              </a:lnSpc>
              <a:buFont typeface="Webdings" panose="05030102010509060703" pitchFamily="18" charset="2"/>
              <a:buNone/>
            </a:pPr>
            <a:r>
              <a:rPr lang="en-US" altLang="en-US" sz="1600" b="1">
                <a:solidFill>
                  <a:srgbClr val="000000"/>
                </a:solidFill>
                <a:latin typeface="Courier New" panose="02070309020205020404" pitchFamily="49" charset="0"/>
              </a:rPr>
              <a:t>	function P1 (…) { …. }</a:t>
            </a:r>
          </a:p>
          <a:p>
            <a:pPr lvl="2">
              <a:lnSpc>
                <a:spcPct val="80000"/>
              </a:lnSpc>
              <a:buFont typeface="Webdings" panose="05030102010509060703" pitchFamily="18" charset="2"/>
              <a:buNone/>
            </a:pPr>
            <a:endParaRPr lang="en-US" altLang="en-US" sz="1600" b="1">
              <a:solidFill>
                <a:srgbClr val="000000"/>
              </a:solidFill>
              <a:latin typeface="Courier New" panose="02070309020205020404" pitchFamily="49" charset="0"/>
            </a:endParaRPr>
          </a:p>
          <a:p>
            <a:pPr lvl="2">
              <a:lnSpc>
                <a:spcPct val="80000"/>
              </a:lnSpc>
              <a:buFont typeface="Webdings" panose="05030102010509060703" pitchFamily="18" charset="2"/>
              <a:buNone/>
            </a:pPr>
            <a:r>
              <a:rPr lang="en-US" altLang="en-US" sz="1600" b="1">
                <a:solidFill>
                  <a:srgbClr val="000000"/>
                </a:solidFill>
                <a:latin typeface="Courier New" panose="02070309020205020404" pitchFamily="49" charset="0"/>
              </a:rPr>
              <a:t>	function P2 (…) { …. }</a:t>
            </a:r>
            <a:br>
              <a:rPr lang="en-US" altLang="en-US" sz="1600" b="1">
                <a:solidFill>
                  <a:srgbClr val="000000"/>
                </a:solidFill>
                <a:latin typeface="Courier New" panose="02070309020205020404" pitchFamily="49" charset="0"/>
              </a:rPr>
            </a:br>
            <a:endParaRPr lang="en-US" altLang="en-US" sz="1600" b="1">
              <a:solidFill>
                <a:srgbClr val="000000"/>
              </a:solidFill>
              <a:latin typeface="Courier New" panose="02070309020205020404" pitchFamily="49" charset="0"/>
            </a:endParaRPr>
          </a:p>
          <a:p>
            <a:pPr lvl="2">
              <a:lnSpc>
                <a:spcPct val="80000"/>
              </a:lnSpc>
              <a:buFont typeface="Webdings" panose="05030102010509060703" pitchFamily="18" charset="2"/>
              <a:buNone/>
            </a:pPr>
            <a:r>
              <a:rPr lang="en-US" altLang="en-US" sz="1600" b="1">
                <a:solidFill>
                  <a:srgbClr val="000000"/>
                </a:solidFill>
                <a:latin typeface="Courier New" panose="02070309020205020404" pitchFamily="49" charset="0"/>
              </a:rPr>
              <a:t>	function Pn (…) {……}</a:t>
            </a:r>
          </a:p>
          <a:p>
            <a:pPr lvl="2">
              <a:lnSpc>
                <a:spcPct val="80000"/>
              </a:lnSpc>
              <a:buFont typeface="Webdings" panose="05030102010509060703" pitchFamily="18" charset="2"/>
              <a:buNone/>
            </a:pPr>
            <a:endParaRPr lang="en-US" altLang="en-US" sz="1600" b="1">
              <a:solidFill>
                <a:srgbClr val="000000"/>
              </a:solidFill>
              <a:latin typeface="Courier New" panose="02070309020205020404" pitchFamily="49" charset="0"/>
            </a:endParaRPr>
          </a:p>
          <a:p>
            <a:pPr lvl="2">
              <a:lnSpc>
                <a:spcPct val="80000"/>
              </a:lnSpc>
              <a:buFont typeface="Webdings" panose="05030102010509060703" pitchFamily="18" charset="2"/>
              <a:buNone/>
            </a:pPr>
            <a:r>
              <a:rPr lang="en-US" altLang="en-US" sz="1600" b="1">
                <a:solidFill>
                  <a:srgbClr val="000000"/>
                </a:solidFill>
                <a:latin typeface="Courier New" panose="02070309020205020404" pitchFamily="49" charset="0"/>
              </a:rPr>
              <a:t>  initialization code (…) { … }</a:t>
            </a:r>
          </a:p>
          <a:p>
            <a:pPr lvl="2">
              <a:lnSpc>
                <a:spcPct val="80000"/>
              </a:lnSpc>
              <a:buFont typeface="Webdings" panose="05030102010509060703" pitchFamily="18" charset="2"/>
              <a:buNone/>
            </a:pPr>
            <a:r>
              <a:rPr lang="en-US" altLang="en-US" sz="1600" b="1">
                <a:solidFill>
                  <a:srgbClr val="000000"/>
                </a:solidFill>
                <a:latin typeface="Courier New" panose="02070309020205020404" pitchFamily="49" charset="0"/>
              </a:rPr>
              <a: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24EC4E05-B784-4412-93ED-B5FA99138F02}"/>
              </a:ext>
            </a:extLst>
          </p:cNvPr>
          <p:cNvSpPr>
            <a:spLocks noGrp="1" noChangeArrowheads="1"/>
          </p:cNvSpPr>
          <p:nvPr>
            <p:ph type="title"/>
          </p:nvPr>
        </p:nvSpPr>
        <p:spPr>
          <a:xfrm>
            <a:off x="1222375" y="176213"/>
            <a:ext cx="7464425" cy="576262"/>
          </a:xfrm>
        </p:spPr>
        <p:txBody>
          <a:bodyPr/>
          <a:lstStyle/>
          <a:p>
            <a:pPr eaLnBrk="1" hangingPunct="1"/>
            <a:r>
              <a:rPr lang="en-US" altLang="en-US"/>
              <a:t>Schematic view of a Monitor</a:t>
            </a:r>
          </a:p>
        </p:txBody>
      </p:sp>
      <p:pic>
        <p:nvPicPr>
          <p:cNvPr id="61442" name="Picture 1">
            <a:extLst>
              <a:ext uri="{FF2B5EF4-FFF2-40B4-BE49-F238E27FC236}">
                <a16:creationId xmlns:a16="http://schemas.microsoft.com/office/drawing/2014/main" id="{EB2DFC78-BBCC-4071-895F-0EE4B7F0FD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14650" y="1330325"/>
            <a:ext cx="4275138"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4">
            <a:extLst>
              <a:ext uri="{FF2B5EF4-FFF2-40B4-BE49-F238E27FC236}">
                <a16:creationId xmlns:a16="http://schemas.microsoft.com/office/drawing/2014/main" id="{468424BC-9CFE-42D0-B321-40FE46D48603}"/>
              </a:ext>
            </a:extLst>
          </p:cNvPr>
          <p:cNvSpPr>
            <a:spLocks noGrp="1" noChangeArrowheads="1"/>
          </p:cNvSpPr>
          <p:nvPr>
            <p:ph type="title"/>
          </p:nvPr>
        </p:nvSpPr>
        <p:spPr>
          <a:xfrm>
            <a:off x="1027113" y="161925"/>
            <a:ext cx="7659687" cy="576263"/>
          </a:xfrm>
        </p:spPr>
        <p:txBody>
          <a:bodyPr/>
          <a:lstStyle/>
          <a:p>
            <a:pPr eaLnBrk="1" hangingPunct="1"/>
            <a:r>
              <a:rPr lang="en-US" altLang="en-US"/>
              <a:t>Condition Variables</a:t>
            </a:r>
          </a:p>
        </p:txBody>
      </p:sp>
      <p:sp>
        <p:nvSpPr>
          <p:cNvPr id="63490" name="Rectangle 5">
            <a:extLst>
              <a:ext uri="{FF2B5EF4-FFF2-40B4-BE49-F238E27FC236}">
                <a16:creationId xmlns:a16="http://schemas.microsoft.com/office/drawing/2014/main" id="{9AD9F816-5B0C-4999-B692-240EB3A7633D}"/>
              </a:ext>
            </a:extLst>
          </p:cNvPr>
          <p:cNvSpPr>
            <a:spLocks noGrp="1" noChangeArrowheads="1"/>
          </p:cNvSpPr>
          <p:nvPr>
            <p:ph idx="1"/>
          </p:nvPr>
        </p:nvSpPr>
        <p:spPr>
          <a:xfrm>
            <a:off x="827088" y="1150938"/>
            <a:ext cx="7272337" cy="4394200"/>
          </a:xfrm>
        </p:spPr>
        <p:txBody>
          <a:bodyPr/>
          <a:lstStyle/>
          <a:p>
            <a:r>
              <a:rPr lang="en-US" altLang="en-US" sz="2000" b="1">
                <a:solidFill>
                  <a:srgbClr val="000000"/>
                </a:solidFill>
                <a:latin typeface="Courier New" panose="02070309020205020404" pitchFamily="49" charset="0"/>
              </a:rPr>
              <a:t>condition</a:t>
            </a:r>
            <a:r>
              <a:rPr lang="en-US" altLang="en-US" b="1">
                <a:solidFill>
                  <a:srgbClr val="000000"/>
                </a:solidFill>
                <a:latin typeface="Courier New" panose="02070309020205020404" pitchFamily="49" charset="0"/>
              </a:rPr>
              <a:t> </a:t>
            </a:r>
            <a:r>
              <a:rPr lang="en-US" altLang="en-US" sz="2000" b="1">
                <a:solidFill>
                  <a:srgbClr val="000000"/>
                </a:solidFill>
                <a:latin typeface="Courier New" panose="02070309020205020404" pitchFamily="49" charset="0"/>
              </a:rPr>
              <a:t>x, y</a:t>
            </a:r>
            <a:r>
              <a:rPr lang="en-US" altLang="en-US" b="1">
                <a:solidFill>
                  <a:srgbClr val="000000"/>
                </a:solidFill>
                <a:latin typeface="Courier New" panose="02070309020205020404" pitchFamily="49" charset="0"/>
              </a:rPr>
              <a:t>;</a:t>
            </a:r>
            <a:endParaRPr lang="en-US" altLang="en-US">
              <a:solidFill>
                <a:srgbClr val="0000FF"/>
              </a:solidFill>
            </a:endParaRPr>
          </a:p>
          <a:p>
            <a:r>
              <a:rPr lang="en-US" altLang="en-US"/>
              <a:t>Two operations are allowed on a condition variable:</a:t>
            </a:r>
          </a:p>
          <a:p>
            <a:pPr lvl="1"/>
            <a:r>
              <a:rPr lang="en-US" altLang="en-US" sz="2000" b="1">
                <a:solidFill>
                  <a:srgbClr val="000000"/>
                </a:solidFill>
                <a:latin typeface="Courier New" panose="02070309020205020404" pitchFamily="49" charset="0"/>
              </a:rPr>
              <a:t>x.wait() </a:t>
            </a:r>
            <a:r>
              <a:rPr lang="en-US" altLang="en-US"/>
              <a:t>–  a process that invokes the operation is suspended until </a:t>
            </a:r>
            <a:r>
              <a:rPr lang="en-US" altLang="en-US" sz="2000" b="1">
                <a:solidFill>
                  <a:srgbClr val="000000"/>
                </a:solidFill>
                <a:latin typeface="Courier New" panose="02070309020205020404" pitchFamily="49" charset="0"/>
              </a:rPr>
              <a:t>x.signal() </a:t>
            </a:r>
          </a:p>
          <a:p>
            <a:pPr lvl="1"/>
            <a:r>
              <a:rPr lang="en-US" altLang="en-US" sz="2000" b="1">
                <a:solidFill>
                  <a:srgbClr val="000000"/>
                </a:solidFill>
                <a:latin typeface="Courier New" panose="02070309020205020404" pitchFamily="49" charset="0"/>
              </a:rPr>
              <a:t>x.signal() </a:t>
            </a:r>
            <a:r>
              <a:rPr lang="en-US" altLang="en-US"/>
              <a:t>–</a:t>
            </a:r>
            <a:r>
              <a:rPr lang="en-US" altLang="en-US">
                <a:solidFill>
                  <a:srgbClr val="0000FF"/>
                </a:solidFill>
              </a:rPr>
              <a:t> </a:t>
            </a:r>
            <a:r>
              <a:rPr lang="en-US" altLang="en-US"/>
              <a:t>resumes one of processes</a:t>
            </a:r>
            <a:r>
              <a:rPr lang="en-US" altLang="en-US">
                <a:solidFill>
                  <a:srgbClr val="0000FF"/>
                </a:solidFill>
              </a:rPr>
              <a:t> </a:t>
            </a:r>
            <a:r>
              <a:rPr lang="en-US" altLang="en-US"/>
              <a:t>(if any)</a:t>
            </a:r>
            <a:r>
              <a:rPr lang="en-US" altLang="en-US">
                <a:solidFill>
                  <a:srgbClr val="0000FF"/>
                </a:solidFill>
              </a:rPr>
              <a:t> </a:t>
            </a:r>
            <a:r>
              <a:rPr lang="en-US" altLang="en-US"/>
              <a:t>that</a:t>
            </a:r>
            <a:r>
              <a:rPr lang="en-US" altLang="en-US">
                <a:solidFill>
                  <a:srgbClr val="0000FF"/>
                </a:solidFill>
              </a:rPr>
              <a:t> </a:t>
            </a:r>
            <a:r>
              <a:rPr lang="en-US" altLang="en-US"/>
              <a:t> invoked</a:t>
            </a:r>
            <a:r>
              <a:rPr lang="en-US" altLang="en-US">
                <a:solidFill>
                  <a:srgbClr val="0000FF"/>
                </a:solidFill>
              </a:rPr>
              <a:t> </a:t>
            </a:r>
            <a:r>
              <a:rPr lang="en-US" altLang="en-US" sz="2000" b="1">
                <a:solidFill>
                  <a:srgbClr val="000000"/>
                </a:solidFill>
                <a:latin typeface="Courier New" panose="02070309020205020404" pitchFamily="49" charset="0"/>
              </a:rPr>
              <a:t>x.wait()</a:t>
            </a:r>
          </a:p>
          <a:p>
            <a:pPr lvl="2"/>
            <a:r>
              <a:rPr lang="en-US" altLang="en-US"/>
              <a:t>If no </a:t>
            </a:r>
            <a:r>
              <a:rPr lang="en-US" altLang="en-US" sz="2000" b="1">
                <a:solidFill>
                  <a:srgbClr val="000000"/>
                </a:solidFill>
                <a:latin typeface="Courier New" panose="02070309020205020404" pitchFamily="49" charset="0"/>
              </a:rPr>
              <a:t>x.wait()</a:t>
            </a:r>
            <a:r>
              <a:rPr lang="en-US" altLang="en-US" sz="2000">
                <a:solidFill>
                  <a:srgbClr val="0000FF"/>
                </a:solidFill>
              </a:rPr>
              <a:t> </a:t>
            </a:r>
            <a:r>
              <a:rPr lang="en-US" altLang="en-US"/>
              <a:t>on the variable, then it has no effect on the variable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4">
            <a:extLst>
              <a:ext uri="{FF2B5EF4-FFF2-40B4-BE49-F238E27FC236}">
                <a16:creationId xmlns:a16="http://schemas.microsoft.com/office/drawing/2014/main" id="{44ED10D4-0564-4AE5-969D-9D4D09F053EA}"/>
              </a:ext>
            </a:extLst>
          </p:cNvPr>
          <p:cNvSpPr>
            <a:spLocks noGrp="1" noChangeArrowheads="1"/>
          </p:cNvSpPr>
          <p:nvPr>
            <p:ph type="title"/>
          </p:nvPr>
        </p:nvSpPr>
        <p:spPr>
          <a:xfrm>
            <a:off x="784225" y="187325"/>
            <a:ext cx="7902575" cy="576263"/>
          </a:xfrm>
        </p:spPr>
        <p:txBody>
          <a:bodyPr/>
          <a:lstStyle/>
          <a:p>
            <a:pPr eaLnBrk="1" hangingPunct="1"/>
            <a:r>
              <a:rPr lang="en-US" altLang="en-US"/>
              <a:t>Background</a:t>
            </a:r>
          </a:p>
        </p:txBody>
      </p:sp>
      <p:sp>
        <p:nvSpPr>
          <p:cNvPr id="11266" name="Rectangle 5">
            <a:extLst>
              <a:ext uri="{FF2B5EF4-FFF2-40B4-BE49-F238E27FC236}">
                <a16:creationId xmlns:a16="http://schemas.microsoft.com/office/drawing/2014/main" id="{9EA226F4-0125-4D0F-8CF8-76EAE8C9AB4A}"/>
              </a:ext>
            </a:extLst>
          </p:cNvPr>
          <p:cNvSpPr>
            <a:spLocks noGrp="1" noChangeArrowheads="1"/>
          </p:cNvSpPr>
          <p:nvPr>
            <p:ph type="body" idx="1"/>
          </p:nvPr>
        </p:nvSpPr>
        <p:spPr>
          <a:xfrm>
            <a:off x="857250" y="1125538"/>
            <a:ext cx="6892925" cy="4860925"/>
          </a:xfrm>
        </p:spPr>
        <p:txBody>
          <a:bodyPr/>
          <a:lstStyle/>
          <a:p>
            <a:r>
              <a:rPr lang="en-US" altLang="en-US"/>
              <a:t>Processes can execute concurrently</a:t>
            </a:r>
          </a:p>
          <a:p>
            <a:pPr lvl="1"/>
            <a:r>
              <a:rPr lang="en-US" altLang="en-US"/>
              <a:t>May be interrupted at any time, partially completing execution</a:t>
            </a:r>
          </a:p>
          <a:p>
            <a:r>
              <a:rPr lang="en-US" altLang="en-US"/>
              <a:t>Concurrent access to shared data may result in data inconsistency</a:t>
            </a:r>
          </a:p>
          <a:p>
            <a:r>
              <a:rPr lang="en-US" altLang="en-US"/>
              <a:t>Maintaining data consistency requires mechanisms to ensure the orderly execution of cooperating processes</a:t>
            </a:r>
          </a:p>
          <a:p>
            <a:r>
              <a:rPr lang="en-US" altLang="en-US"/>
              <a:t>Illustration of the problem:</a:t>
            </a:r>
            <a:br>
              <a:rPr lang="en-US" altLang="en-US"/>
            </a:br>
            <a:r>
              <a:rPr lang="en-US" altLang="en-US"/>
              <a:t>Suppose that we wanted to provide a solution to the consumer-producer problem that fills </a:t>
            </a:r>
            <a:r>
              <a:rPr lang="en-US" altLang="en-US" b="1" i="1">
                <a:solidFill>
                  <a:srgbClr val="000000"/>
                </a:solidFill>
              </a:rPr>
              <a:t>all</a:t>
            </a:r>
            <a:r>
              <a:rPr lang="en-US" altLang="en-US">
                <a:solidFill>
                  <a:srgbClr val="000000"/>
                </a:solidFill>
              </a:rPr>
              <a:t> </a:t>
            </a:r>
            <a:r>
              <a:rPr lang="en-US" altLang="en-US"/>
              <a:t>the buffers. We can do so by having an integer </a:t>
            </a:r>
            <a:r>
              <a:rPr lang="en-US" altLang="en-US" b="1">
                <a:latin typeface="Courier" pitchFamily="-84" charset="0"/>
              </a:rPr>
              <a:t>counter</a:t>
            </a:r>
            <a:r>
              <a:rPr lang="en-US" altLang="en-US" b="1">
                <a:solidFill>
                  <a:srgbClr val="0000FF"/>
                </a:solidFill>
              </a:rPr>
              <a:t> </a:t>
            </a:r>
            <a:r>
              <a:rPr lang="en-US" altLang="en-US"/>
              <a:t>that keeps track of the number of full buffers.  Initially, </a:t>
            </a:r>
            <a:r>
              <a:rPr lang="en-US" altLang="en-US" b="1">
                <a:latin typeface="Courier" pitchFamily="-84" charset="0"/>
              </a:rPr>
              <a:t>counter</a:t>
            </a:r>
            <a:r>
              <a:rPr lang="en-US" altLang="en-US">
                <a:latin typeface="Courier" pitchFamily="-84" charset="0"/>
              </a:rPr>
              <a:t> </a:t>
            </a:r>
            <a:r>
              <a:rPr lang="en-US" altLang="en-US"/>
              <a:t>is set to 0. It is incremented by the producer after it produces a new buffer and is decremented by the consumer after it consumes a buffer.</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a:extLst>
              <a:ext uri="{FF2B5EF4-FFF2-40B4-BE49-F238E27FC236}">
                <a16:creationId xmlns:a16="http://schemas.microsoft.com/office/drawing/2014/main" id="{E84F1C2A-C05B-4BE6-89D7-66A22F4E7AB4}"/>
              </a:ext>
            </a:extLst>
          </p:cNvPr>
          <p:cNvSpPr>
            <a:spLocks noGrp="1" noChangeArrowheads="1"/>
          </p:cNvSpPr>
          <p:nvPr>
            <p:ph type="title"/>
          </p:nvPr>
        </p:nvSpPr>
        <p:spPr>
          <a:xfrm>
            <a:off x="882650" y="176213"/>
            <a:ext cx="7847013" cy="576262"/>
          </a:xfrm>
        </p:spPr>
        <p:txBody>
          <a:bodyPr/>
          <a:lstStyle/>
          <a:p>
            <a:pPr eaLnBrk="1" hangingPunct="1"/>
            <a:r>
              <a:rPr lang="en-US" altLang="en-US"/>
              <a:t> Monitor with Condition Variables</a:t>
            </a:r>
          </a:p>
        </p:txBody>
      </p:sp>
      <p:pic>
        <p:nvPicPr>
          <p:cNvPr id="65538" name="Picture 1">
            <a:extLst>
              <a:ext uri="{FF2B5EF4-FFF2-40B4-BE49-F238E27FC236}">
                <a16:creationId xmlns:a16="http://schemas.microsoft.com/office/drawing/2014/main" id="{ED3A5895-7D9D-46DF-AA4D-E9F5CE27A0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46275" y="1446213"/>
            <a:ext cx="6010275"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4">
            <a:extLst>
              <a:ext uri="{FF2B5EF4-FFF2-40B4-BE49-F238E27FC236}">
                <a16:creationId xmlns:a16="http://schemas.microsoft.com/office/drawing/2014/main" id="{D42A4303-EBB5-4D62-8C2E-6D3DA2C142D2}"/>
              </a:ext>
            </a:extLst>
          </p:cNvPr>
          <p:cNvSpPr>
            <a:spLocks noGrp="1" noChangeArrowheads="1"/>
          </p:cNvSpPr>
          <p:nvPr>
            <p:ph type="title"/>
          </p:nvPr>
        </p:nvSpPr>
        <p:spPr>
          <a:xfrm>
            <a:off x="1027113" y="204788"/>
            <a:ext cx="7659687" cy="576262"/>
          </a:xfrm>
        </p:spPr>
        <p:txBody>
          <a:bodyPr/>
          <a:lstStyle/>
          <a:p>
            <a:pPr eaLnBrk="1" hangingPunct="1"/>
            <a:r>
              <a:rPr lang="en-US" altLang="en-US"/>
              <a:t>Condition Variables Choices</a:t>
            </a:r>
          </a:p>
        </p:txBody>
      </p:sp>
      <p:sp>
        <p:nvSpPr>
          <p:cNvPr id="67586" name="Rectangle 5">
            <a:extLst>
              <a:ext uri="{FF2B5EF4-FFF2-40B4-BE49-F238E27FC236}">
                <a16:creationId xmlns:a16="http://schemas.microsoft.com/office/drawing/2014/main" id="{4A5EAD52-D9FC-4019-8421-8291E6E3DD88}"/>
              </a:ext>
            </a:extLst>
          </p:cNvPr>
          <p:cNvSpPr>
            <a:spLocks noGrp="1" noChangeArrowheads="1"/>
          </p:cNvSpPr>
          <p:nvPr>
            <p:ph idx="1"/>
          </p:nvPr>
        </p:nvSpPr>
        <p:spPr>
          <a:xfrm>
            <a:off x="869950" y="1179513"/>
            <a:ext cx="7824788" cy="4713287"/>
          </a:xfrm>
        </p:spPr>
        <p:txBody>
          <a:bodyPr/>
          <a:lstStyle/>
          <a:p>
            <a:r>
              <a:rPr lang="en-US" altLang="en-US"/>
              <a:t>If process P invokes </a:t>
            </a:r>
            <a:r>
              <a:rPr lang="en-US" altLang="en-US" sz="2000" b="1">
                <a:solidFill>
                  <a:srgbClr val="000000"/>
                </a:solidFill>
                <a:latin typeface="Courier New" panose="02070309020205020404" pitchFamily="49" charset="0"/>
              </a:rPr>
              <a:t>x.signal(),</a:t>
            </a:r>
            <a:r>
              <a:rPr lang="en-US" altLang="en-US" sz="2000"/>
              <a:t> </a:t>
            </a:r>
            <a:r>
              <a:rPr lang="en-US" altLang="en-US"/>
              <a:t>and</a:t>
            </a:r>
            <a:r>
              <a:rPr lang="en-US" altLang="en-US" sz="2000"/>
              <a:t> </a:t>
            </a:r>
            <a:r>
              <a:rPr lang="en-US" altLang="en-US"/>
              <a:t>process Q is suspended in </a:t>
            </a:r>
            <a:r>
              <a:rPr lang="en-US" altLang="en-US" sz="2000" b="1">
                <a:solidFill>
                  <a:srgbClr val="000000"/>
                </a:solidFill>
                <a:latin typeface="Courier New" panose="02070309020205020404" pitchFamily="49" charset="0"/>
              </a:rPr>
              <a:t>x.wait()</a:t>
            </a:r>
            <a:r>
              <a:rPr lang="en-US" altLang="en-US"/>
              <a:t>, what should happen next?</a:t>
            </a:r>
          </a:p>
          <a:p>
            <a:pPr lvl="1"/>
            <a:r>
              <a:rPr lang="en-US" altLang="en-US"/>
              <a:t>Both Q and P cannot execute in paralel. If Q is resumed, then P must wait</a:t>
            </a:r>
          </a:p>
          <a:p>
            <a:r>
              <a:rPr lang="en-US" altLang="en-US"/>
              <a:t>Options include</a:t>
            </a:r>
          </a:p>
          <a:p>
            <a:pPr lvl="1"/>
            <a:r>
              <a:rPr lang="en-US" altLang="en-US" b="1"/>
              <a:t>Signal and wait </a:t>
            </a:r>
            <a:r>
              <a:rPr lang="en-US" altLang="en-US"/>
              <a:t>– P waits until Q either leaves the monitor or it waits for another condition</a:t>
            </a:r>
          </a:p>
          <a:p>
            <a:pPr lvl="1"/>
            <a:r>
              <a:rPr lang="en-US" altLang="en-US" b="1"/>
              <a:t>Signal and continue </a:t>
            </a:r>
            <a:r>
              <a:rPr lang="en-US" altLang="en-US"/>
              <a:t>– Q waits until P either leaves the monitor or it  waits for another condition</a:t>
            </a:r>
          </a:p>
          <a:p>
            <a:pPr lvl="1"/>
            <a:r>
              <a:rPr lang="en-US" altLang="en-US"/>
              <a:t>Both have pros and cons – language implementer can decide</a:t>
            </a:r>
          </a:p>
          <a:p>
            <a:pPr lvl="1"/>
            <a:r>
              <a:rPr lang="en-US" altLang="en-US"/>
              <a:t>Monitors implemented in Concurrent Pascal compromise</a:t>
            </a:r>
          </a:p>
          <a:p>
            <a:pPr lvl="2"/>
            <a:r>
              <a:rPr lang="en-US" altLang="en-US"/>
              <a:t>P executing </a:t>
            </a:r>
            <a:r>
              <a:rPr lang="en-US" altLang="en-US" sz="2000"/>
              <a:t>signal</a:t>
            </a:r>
            <a:r>
              <a:rPr lang="en-US" altLang="en-US"/>
              <a:t> immediately leaves the monitor, Q is resumed</a:t>
            </a:r>
          </a:p>
          <a:p>
            <a:pPr lvl="1"/>
            <a:r>
              <a:rPr lang="en-US" altLang="en-US"/>
              <a:t>Implemented in other languages including Mesa, C#, Java</a:t>
            </a:r>
          </a:p>
          <a:p>
            <a:endParaRPr lang="en-US"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87D8F98A-0035-4001-A92B-6DA7EBB8DC0D}"/>
              </a:ext>
            </a:extLst>
          </p:cNvPr>
          <p:cNvSpPr>
            <a:spLocks noGrp="1" noChangeArrowheads="1"/>
          </p:cNvSpPr>
          <p:nvPr>
            <p:ph type="title"/>
          </p:nvPr>
        </p:nvSpPr>
        <p:spPr>
          <a:xfrm>
            <a:off x="1284288" y="-111125"/>
            <a:ext cx="7715250" cy="844550"/>
          </a:xfrm>
        </p:spPr>
        <p:txBody>
          <a:bodyPr/>
          <a:lstStyle/>
          <a:p>
            <a:pPr eaLnBrk="1" hangingPunct="1"/>
            <a:r>
              <a:rPr lang="en-US" altLang="en-US" sz="2800"/>
              <a:t>Monitor Implementation Using Semaphores</a:t>
            </a:r>
          </a:p>
        </p:txBody>
      </p:sp>
      <p:sp>
        <p:nvSpPr>
          <p:cNvPr id="69634" name="Rectangle 3">
            <a:extLst>
              <a:ext uri="{FF2B5EF4-FFF2-40B4-BE49-F238E27FC236}">
                <a16:creationId xmlns:a16="http://schemas.microsoft.com/office/drawing/2014/main" id="{1C3F8C90-55D0-4A6A-8E9E-DF7424A3C2B4}"/>
              </a:ext>
            </a:extLst>
          </p:cNvPr>
          <p:cNvSpPr>
            <a:spLocks noGrp="1" noChangeArrowheads="1"/>
          </p:cNvSpPr>
          <p:nvPr>
            <p:ph idx="1"/>
          </p:nvPr>
        </p:nvSpPr>
        <p:spPr>
          <a:xfrm>
            <a:off x="1052513" y="1133475"/>
            <a:ext cx="7043737" cy="5243513"/>
          </a:xfrm>
        </p:spPr>
        <p:txBody>
          <a:bodyPr/>
          <a:lstStyle/>
          <a:p>
            <a:pPr>
              <a:lnSpc>
                <a:spcPct val="80000"/>
              </a:lnSpc>
              <a:tabLst>
                <a:tab pos="1887538" algn="l"/>
                <a:tab pos="2335213" algn="l"/>
                <a:tab pos="2506663" algn="l"/>
              </a:tabLst>
            </a:pPr>
            <a:r>
              <a:rPr lang="en-US" altLang="en-US"/>
              <a:t>Variables </a:t>
            </a:r>
          </a:p>
          <a:p>
            <a:pPr>
              <a:lnSpc>
                <a:spcPct val="80000"/>
              </a:lnSpc>
              <a:buFont typeface="Monotype Sorts" pitchFamily="-84" charset="2"/>
              <a:buNone/>
              <a:tabLst>
                <a:tab pos="1887538" algn="l"/>
                <a:tab pos="2335213" algn="l"/>
                <a:tab pos="2506663" algn="l"/>
              </a:tabLst>
            </a:pPr>
            <a:endParaRPr lang="en-US" altLang="en-US"/>
          </a:p>
          <a:p>
            <a:pPr>
              <a:lnSpc>
                <a:spcPct val="80000"/>
              </a:lnSpc>
              <a:spcBef>
                <a:spcPct val="15000"/>
              </a:spcBef>
              <a:buFont typeface="Monotype Sorts" pitchFamily="-84" charset="2"/>
              <a:buNone/>
              <a:tabLst>
                <a:tab pos="1887538" algn="l"/>
                <a:tab pos="2335213" algn="l"/>
                <a:tab pos="2506663" algn="l"/>
              </a:tabLst>
            </a:pPr>
            <a:r>
              <a:rPr lang="en-US" altLang="en-US" b="1">
                <a:solidFill>
                  <a:srgbClr val="000000"/>
                </a:solidFill>
                <a:latin typeface="Courier New" panose="02070309020205020404" pitchFamily="49" charset="0"/>
              </a:rPr>
              <a:t>	 semaphore mutex;  // (initially  = 1)</a:t>
            </a:r>
          </a:p>
          <a:p>
            <a:pPr>
              <a:lnSpc>
                <a:spcPct val="80000"/>
              </a:lnSpc>
              <a:spcBef>
                <a:spcPct val="15000"/>
              </a:spcBef>
              <a:buFont typeface="Monotype Sorts" pitchFamily="-84" charset="2"/>
              <a:buNone/>
              <a:tabLst>
                <a:tab pos="1887538" algn="l"/>
                <a:tab pos="2335213" algn="l"/>
                <a:tab pos="2506663" algn="l"/>
              </a:tabLst>
            </a:pPr>
            <a:r>
              <a:rPr lang="en-US" altLang="en-US" b="1">
                <a:solidFill>
                  <a:srgbClr val="000000"/>
                </a:solidFill>
                <a:latin typeface="Courier New" panose="02070309020205020404" pitchFamily="49" charset="0"/>
              </a:rPr>
              <a:t>	 semaphore next;   // (initially  = 0)</a:t>
            </a:r>
          </a:p>
          <a:p>
            <a:pPr>
              <a:lnSpc>
                <a:spcPct val="80000"/>
              </a:lnSpc>
              <a:spcBef>
                <a:spcPct val="15000"/>
              </a:spcBef>
              <a:buFont typeface="Monotype Sorts" pitchFamily="-84" charset="2"/>
              <a:buNone/>
              <a:tabLst>
                <a:tab pos="1887538" algn="l"/>
                <a:tab pos="2335213" algn="l"/>
                <a:tab pos="2506663" algn="l"/>
              </a:tabLst>
            </a:pPr>
            <a:r>
              <a:rPr lang="en-US" altLang="en-US" b="1">
                <a:solidFill>
                  <a:srgbClr val="000000"/>
                </a:solidFill>
                <a:latin typeface="Courier New" panose="02070309020205020404" pitchFamily="49" charset="0"/>
              </a:rPr>
              <a:t>	 int next_count = 0;</a:t>
            </a:r>
            <a:br>
              <a:rPr lang="en-US" altLang="en-US" b="1">
                <a:solidFill>
                  <a:srgbClr val="000000"/>
                </a:solidFill>
                <a:latin typeface="Courier New" panose="02070309020205020404" pitchFamily="49" charset="0"/>
              </a:rPr>
            </a:br>
            <a:endParaRPr lang="en-US" altLang="en-US" b="1">
              <a:solidFill>
                <a:srgbClr val="000000"/>
              </a:solidFill>
              <a:latin typeface="Courier New" panose="02070309020205020404" pitchFamily="49" charset="0"/>
            </a:endParaRPr>
          </a:p>
          <a:p>
            <a:pPr>
              <a:lnSpc>
                <a:spcPct val="80000"/>
              </a:lnSpc>
              <a:tabLst>
                <a:tab pos="1887538" algn="l"/>
                <a:tab pos="2335213" algn="l"/>
                <a:tab pos="2506663" algn="l"/>
              </a:tabLst>
            </a:pPr>
            <a:r>
              <a:rPr lang="en-US" altLang="en-US"/>
              <a:t>Each function </a:t>
            </a:r>
            <a:r>
              <a:rPr lang="en-US" altLang="en-US" b="1" i="1"/>
              <a:t>F</a:t>
            </a:r>
            <a:r>
              <a:rPr lang="en-US" altLang="en-US"/>
              <a:t>  will be replaced by</a:t>
            </a:r>
          </a:p>
          <a:p>
            <a:pPr>
              <a:lnSpc>
                <a:spcPct val="80000"/>
              </a:lnSpc>
              <a:tabLst>
                <a:tab pos="1887538" algn="l"/>
                <a:tab pos="2335213" algn="l"/>
                <a:tab pos="2506663" algn="l"/>
              </a:tabLst>
            </a:pPr>
            <a:endParaRPr lang="en-US" altLang="en-US" sz="1600"/>
          </a:p>
          <a:p>
            <a:pPr>
              <a:lnSpc>
                <a:spcPct val="80000"/>
              </a:lnSpc>
              <a:spcBef>
                <a:spcPct val="15000"/>
              </a:spcBef>
              <a:buFont typeface="Monotype Sorts" pitchFamily="-84" charset="2"/>
              <a:buNone/>
              <a:tabLst>
                <a:tab pos="1887538" algn="l"/>
                <a:tab pos="2335213" algn="l"/>
                <a:tab pos="2506663" algn="l"/>
              </a:tabLst>
            </a:pPr>
            <a:r>
              <a:rPr lang="en-US" altLang="en-US" b="1">
                <a:solidFill>
                  <a:srgbClr val="000000"/>
                </a:solidFill>
                <a:latin typeface="Courier New" panose="02070309020205020404" pitchFamily="49" charset="0"/>
              </a:rPr>
              <a:t>			wait(mutex);</a:t>
            </a:r>
          </a:p>
          <a:p>
            <a:pPr>
              <a:lnSpc>
                <a:spcPct val="80000"/>
              </a:lnSpc>
              <a:spcBef>
                <a:spcPct val="15000"/>
              </a:spcBef>
              <a:buFont typeface="Monotype Sorts" pitchFamily="-84" charset="2"/>
              <a:buNone/>
              <a:tabLst>
                <a:tab pos="1887538" algn="l"/>
                <a:tab pos="2335213" algn="l"/>
                <a:tab pos="2506663" algn="l"/>
              </a:tabLst>
            </a:pPr>
            <a:r>
              <a:rPr lang="en-US" altLang="en-US" b="1">
                <a:solidFill>
                  <a:srgbClr val="000000"/>
                </a:solidFill>
                <a:latin typeface="Courier New" panose="02070309020205020404" pitchFamily="49" charset="0"/>
              </a:rPr>
              <a:t>			     …			 </a:t>
            </a:r>
          </a:p>
          <a:p>
            <a:pPr>
              <a:lnSpc>
                <a:spcPct val="80000"/>
              </a:lnSpc>
              <a:spcBef>
                <a:spcPct val="15000"/>
              </a:spcBef>
              <a:buFont typeface="Monotype Sorts" pitchFamily="-84" charset="2"/>
              <a:buNone/>
              <a:tabLst>
                <a:tab pos="1887538" algn="l"/>
                <a:tab pos="2335213" algn="l"/>
                <a:tab pos="2506663" algn="l"/>
              </a:tabLst>
            </a:pPr>
            <a:r>
              <a:rPr lang="en-US" altLang="en-US" b="1">
                <a:solidFill>
                  <a:srgbClr val="000000"/>
                </a:solidFill>
                <a:latin typeface="Courier New" panose="02070309020205020404" pitchFamily="49" charset="0"/>
              </a:rPr>
              <a:t>                    body of F;</a:t>
            </a:r>
          </a:p>
          <a:p>
            <a:pPr>
              <a:lnSpc>
                <a:spcPct val="80000"/>
              </a:lnSpc>
              <a:spcBef>
                <a:spcPct val="15000"/>
              </a:spcBef>
              <a:buFont typeface="Monotype Sorts" pitchFamily="-84" charset="2"/>
              <a:buNone/>
              <a:tabLst>
                <a:tab pos="1887538" algn="l"/>
                <a:tab pos="2335213" algn="l"/>
                <a:tab pos="2506663" algn="l"/>
              </a:tabLst>
            </a:pPr>
            <a:r>
              <a:rPr lang="en-US" altLang="en-US" b="1">
                <a:solidFill>
                  <a:srgbClr val="000000"/>
                </a:solidFill>
                <a:latin typeface="Courier New" panose="02070309020205020404" pitchFamily="49" charset="0"/>
              </a:rPr>
              <a:t>			     …</a:t>
            </a:r>
          </a:p>
          <a:p>
            <a:pPr>
              <a:lnSpc>
                <a:spcPct val="80000"/>
              </a:lnSpc>
              <a:spcBef>
                <a:spcPct val="15000"/>
              </a:spcBef>
              <a:buFont typeface="Monotype Sorts" pitchFamily="-84" charset="2"/>
              <a:buNone/>
              <a:tabLst>
                <a:tab pos="1887538" algn="l"/>
                <a:tab pos="2335213" algn="l"/>
                <a:tab pos="2506663" algn="l"/>
              </a:tabLst>
            </a:pPr>
            <a:r>
              <a:rPr lang="en-US" altLang="en-US" b="1">
                <a:solidFill>
                  <a:srgbClr val="000000"/>
                </a:solidFill>
                <a:latin typeface="Courier New" panose="02070309020205020404" pitchFamily="49" charset="0"/>
              </a:rPr>
              <a:t>			if (next_count &gt; 0)</a:t>
            </a:r>
          </a:p>
          <a:p>
            <a:pPr>
              <a:lnSpc>
                <a:spcPct val="80000"/>
              </a:lnSpc>
              <a:spcBef>
                <a:spcPct val="15000"/>
              </a:spcBef>
              <a:buFont typeface="Monotype Sorts" pitchFamily="-84" charset="2"/>
              <a:buNone/>
              <a:tabLst>
                <a:tab pos="1887538" algn="l"/>
                <a:tab pos="2335213" algn="l"/>
                <a:tab pos="2506663" algn="l"/>
              </a:tabLst>
            </a:pPr>
            <a:r>
              <a:rPr lang="en-US" altLang="en-US" b="1">
                <a:solidFill>
                  <a:srgbClr val="000000"/>
                </a:solidFill>
                <a:latin typeface="Courier New" panose="02070309020205020404" pitchFamily="49" charset="0"/>
              </a:rPr>
              <a:t>				signal(next)</a:t>
            </a:r>
          </a:p>
          <a:p>
            <a:pPr>
              <a:lnSpc>
                <a:spcPct val="80000"/>
              </a:lnSpc>
              <a:spcBef>
                <a:spcPct val="15000"/>
              </a:spcBef>
              <a:buFont typeface="Monotype Sorts" pitchFamily="-84" charset="2"/>
              <a:buNone/>
              <a:tabLst>
                <a:tab pos="1887538" algn="l"/>
                <a:tab pos="2335213" algn="l"/>
                <a:tab pos="2506663" algn="l"/>
              </a:tabLst>
            </a:pPr>
            <a:r>
              <a:rPr lang="en-US" altLang="en-US" b="1">
                <a:solidFill>
                  <a:srgbClr val="000000"/>
                </a:solidFill>
                <a:latin typeface="Courier New" panose="02070309020205020404" pitchFamily="49" charset="0"/>
              </a:rPr>
              <a:t>			else </a:t>
            </a:r>
          </a:p>
          <a:p>
            <a:pPr>
              <a:lnSpc>
                <a:spcPct val="80000"/>
              </a:lnSpc>
              <a:spcBef>
                <a:spcPct val="15000"/>
              </a:spcBef>
              <a:buFont typeface="Monotype Sorts" pitchFamily="-84" charset="2"/>
              <a:buNone/>
              <a:tabLst>
                <a:tab pos="1887538" algn="l"/>
                <a:tab pos="2335213" algn="l"/>
                <a:tab pos="2506663" algn="l"/>
              </a:tabLst>
            </a:pPr>
            <a:r>
              <a:rPr lang="en-US" altLang="en-US" b="1">
                <a:solidFill>
                  <a:srgbClr val="000000"/>
                </a:solidFill>
                <a:latin typeface="Courier New" panose="02070309020205020404" pitchFamily="49" charset="0"/>
              </a:rPr>
              <a:t>				signal(mutex);</a:t>
            </a:r>
            <a:br>
              <a:rPr lang="en-US" altLang="en-US" b="1">
                <a:solidFill>
                  <a:srgbClr val="000000"/>
                </a:solidFill>
                <a:latin typeface="Courier New" panose="02070309020205020404" pitchFamily="49" charset="0"/>
              </a:rPr>
            </a:br>
            <a:endParaRPr lang="en-US" altLang="en-US" b="1">
              <a:solidFill>
                <a:srgbClr val="000000"/>
              </a:solidFill>
              <a:latin typeface="Courier New" panose="02070309020205020404" pitchFamily="49" charset="0"/>
            </a:endParaRPr>
          </a:p>
          <a:p>
            <a:pPr>
              <a:lnSpc>
                <a:spcPct val="80000"/>
              </a:lnSpc>
              <a:tabLst>
                <a:tab pos="1887538" algn="l"/>
                <a:tab pos="2335213" algn="l"/>
                <a:tab pos="2506663" algn="l"/>
              </a:tabLst>
            </a:pPr>
            <a:r>
              <a:rPr lang="en-US" altLang="en-US"/>
              <a:t>Mutual exclusion within a monitor is ensured</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a:extLst>
              <a:ext uri="{FF2B5EF4-FFF2-40B4-BE49-F238E27FC236}">
                <a16:creationId xmlns:a16="http://schemas.microsoft.com/office/drawing/2014/main" id="{94D79B25-5906-41B7-A3C4-C9A9647EEFE5}"/>
              </a:ext>
            </a:extLst>
          </p:cNvPr>
          <p:cNvSpPr>
            <a:spLocks noGrp="1" noChangeArrowheads="1"/>
          </p:cNvSpPr>
          <p:nvPr>
            <p:ph type="title"/>
          </p:nvPr>
        </p:nvSpPr>
        <p:spPr>
          <a:xfrm>
            <a:off x="1089025" y="158750"/>
            <a:ext cx="8229600" cy="576263"/>
          </a:xfrm>
        </p:spPr>
        <p:txBody>
          <a:bodyPr/>
          <a:lstStyle/>
          <a:p>
            <a:pPr eaLnBrk="1" hangingPunct="1"/>
            <a:r>
              <a:rPr lang="en-US" altLang="en-US" sz="2600"/>
              <a:t>Monitor Implementation – Condition Variables</a:t>
            </a:r>
          </a:p>
        </p:txBody>
      </p:sp>
      <p:sp>
        <p:nvSpPr>
          <p:cNvPr id="71682" name="Rectangle 3">
            <a:extLst>
              <a:ext uri="{FF2B5EF4-FFF2-40B4-BE49-F238E27FC236}">
                <a16:creationId xmlns:a16="http://schemas.microsoft.com/office/drawing/2014/main" id="{801E36B8-85A8-43C1-AD29-14694346828F}"/>
              </a:ext>
            </a:extLst>
          </p:cNvPr>
          <p:cNvSpPr>
            <a:spLocks noGrp="1" noChangeArrowheads="1"/>
          </p:cNvSpPr>
          <p:nvPr>
            <p:ph idx="1"/>
          </p:nvPr>
        </p:nvSpPr>
        <p:spPr>
          <a:xfrm>
            <a:off x="893763" y="1190625"/>
            <a:ext cx="7843837" cy="4530725"/>
          </a:xfrm>
        </p:spPr>
        <p:txBody>
          <a:bodyPr/>
          <a:lstStyle/>
          <a:p>
            <a:pPr>
              <a:lnSpc>
                <a:spcPct val="90000"/>
              </a:lnSpc>
              <a:spcBef>
                <a:spcPct val="15000"/>
              </a:spcBef>
              <a:tabLst>
                <a:tab pos="1828800" algn="l"/>
                <a:tab pos="2217738" algn="l"/>
              </a:tabLst>
            </a:pPr>
            <a:r>
              <a:rPr lang="en-US" altLang="en-US"/>
              <a:t>For each condition variable </a:t>
            </a:r>
            <a:r>
              <a:rPr lang="en-US" altLang="en-US" b="1" i="1"/>
              <a:t>x</a:t>
            </a:r>
            <a:r>
              <a:rPr lang="en-US" altLang="en-US"/>
              <a:t>, we  have</a:t>
            </a:r>
            <a:r>
              <a:rPr lang="en-US" altLang="en-US" sz="1600"/>
              <a:t>:</a:t>
            </a:r>
          </a:p>
          <a:p>
            <a:pPr>
              <a:lnSpc>
                <a:spcPct val="90000"/>
              </a:lnSpc>
              <a:spcBef>
                <a:spcPct val="15000"/>
              </a:spcBef>
              <a:buFont typeface="Monotype Sorts" pitchFamily="-84" charset="2"/>
              <a:buNone/>
              <a:tabLst>
                <a:tab pos="1828800" algn="l"/>
                <a:tab pos="2217738" algn="l"/>
              </a:tabLst>
            </a:pPr>
            <a:endParaRPr lang="en-US" altLang="en-US" sz="1600"/>
          </a:p>
          <a:p>
            <a:pPr>
              <a:lnSpc>
                <a:spcPct val="90000"/>
              </a:lnSpc>
              <a:spcBef>
                <a:spcPct val="15000"/>
              </a:spcBef>
              <a:buFont typeface="Monotype Sorts" pitchFamily="-84" charset="2"/>
              <a:buNone/>
              <a:tabLst>
                <a:tab pos="1828800" algn="l"/>
                <a:tab pos="2217738" algn="l"/>
              </a:tabLst>
            </a:pPr>
            <a:r>
              <a:rPr lang="en-US" altLang="en-US" b="1">
                <a:solidFill>
                  <a:srgbClr val="000000"/>
                </a:solidFill>
                <a:latin typeface="Courier New" panose="02070309020205020404" pitchFamily="49" charset="0"/>
              </a:rPr>
              <a:t>		semaphore x_sem; // (initially  = 0)</a:t>
            </a:r>
          </a:p>
          <a:p>
            <a:pPr>
              <a:lnSpc>
                <a:spcPct val="90000"/>
              </a:lnSpc>
              <a:spcBef>
                <a:spcPct val="15000"/>
              </a:spcBef>
              <a:buFont typeface="Monotype Sorts" pitchFamily="-84" charset="2"/>
              <a:buNone/>
              <a:tabLst>
                <a:tab pos="1828800" algn="l"/>
                <a:tab pos="2217738" algn="l"/>
              </a:tabLst>
            </a:pPr>
            <a:r>
              <a:rPr lang="en-US" altLang="en-US" b="1">
                <a:solidFill>
                  <a:srgbClr val="000000"/>
                </a:solidFill>
                <a:latin typeface="Courier New" panose="02070309020205020404" pitchFamily="49" charset="0"/>
              </a:rPr>
              <a:t>		int x_count = 0;</a:t>
            </a:r>
            <a:br>
              <a:rPr lang="en-US" altLang="en-US" b="1">
                <a:solidFill>
                  <a:srgbClr val="000000"/>
                </a:solidFill>
                <a:latin typeface="Courier New" panose="02070309020205020404" pitchFamily="49" charset="0"/>
              </a:rPr>
            </a:br>
            <a:endParaRPr lang="en-US" altLang="en-US" b="1">
              <a:solidFill>
                <a:srgbClr val="000000"/>
              </a:solidFill>
              <a:latin typeface="Courier New" panose="02070309020205020404" pitchFamily="49" charset="0"/>
            </a:endParaRPr>
          </a:p>
          <a:p>
            <a:pPr>
              <a:lnSpc>
                <a:spcPct val="90000"/>
              </a:lnSpc>
              <a:spcBef>
                <a:spcPct val="15000"/>
              </a:spcBef>
              <a:tabLst>
                <a:tab pos="1828800" algn="l"/>
                <a:tab pos="2217738" algn="l"/>
              </a:tabLst>
            </a:pPr>
            <a:r>
              <a:rPr lang="en-US" altLang="en-US"/>
              <a:t>The operation </a:t>
            </a:r>
            <a:r>
              <a:rPr lang="en-US" altLang="en-US" b="1">
                <a:latin typeface="Courier New" panose="02070309020205020404" pitchFamily="49" charset="0"/>
                <a:cs typeface="Courier New" panose="02070309020205020404" pitchFamily="49" charset="0"/>
              </a:rPr>
              <a:t>x.wait() </a:t>
            </a:r>
            <a:r>
              <a:rPr lang="en-US" altLang="en-US"/>
              <a:t>can be implemented as</a:t>
            </a:r>
            <a:r>
              <a:rPr lang="en-US" altLang="en-US" sz="1600"/>
              <a:t>:</a:t>
            </a:r>
          </a:p>
          <a:p>
            <a:pPr>
              <a:lnSpc>
                <a:spcPct val="90000"/>
              </a:lnSpc>
              <a:spcBef>
                <a:spcPct val="15000"/>
              </a:spcBef>
              <a:buFont typeface="Monotype Sorts" pitchFamily="-84" charset="2"/>
              <a:buNone/>
              <a:tabLst>
                <a:tab pos="1828800" algn="l"/>
                <a:tab pos="2217738" algn="l"/>
              </a:tabLst>
            </a:pPr>
            <a:r>
              <a:rPr lang="en-US" altLang="en-US" sz="1600"/>
              <a:t>		</a:t>
            </a:r>
          </a:p>
          <a:p>
            <a:pPr>
              <a:lnSpc>
                <a:spcPct val="90000"/>
              </a:lnSpc>
              <a:spcBef>
                <a:spcPct val="15000"/>
              </a:spcBef>
              <a:buFont typeface="Monotype Sorts" pitchFamily="-84" charset="2"/>
              <a:buNone/>
              <a:tabLst>
                <a:tab pos="1828800" algn="l"/>
                <a:tab pos="2217738" algn="l"/>
              </a:tabLst>
            </a:pPr>
            <a:r>
              <a:rPr lang="en-US" altLang="en-US" b="1">
                <a:solidFill>
                  <a:srgbClr val="000000"/>
                </a:solidFill>
                <a:latin typeface="Courier New" panose="02070309020205020404" pitchFamily="49" charset="0"/>
              </a:rPr>
              <a:t>		x_count++;</a:t>
            </a:r>
          </a:p>
          <a:p>
            <a:pPr>
              <a:lnSpc>
                <a:spcPct val="90000"/>
              </a:lnSpc>
              <a:spcBef>
                <a:spcPct val="15000"/>
              </a:spcBef>
              <a:buFont typeface="Monotype Sorts" pitchFamily="-84" charset="2"/>
              <a:buNone/>
              <a:tabLst>
                <a:tab pos="1828800" algn="l"/>
                <a:tab pos="2217738" algn="l"/>
              </a:tabLst>
            </a:pPr>
            <a:r>
              <a:rPr lang="en-US" altLang="en-US" b="1">
                <a:solidFill>
                  <a:srgbClr val="000000"/>
                </a:solidFill>
                <a:latin typeface="Courier New" panose="02070309020205020404" pitchFamily="49" charset="0"/>
              </a:rPr>
              <a:t>		if (next_count &gt; 0)</a:t>
            </a:r>
          </a:p>
          <a:p>
            <a:pPr>
              <a:lnSpc>
                <a:spcPct val="90000"/>
              </a:lnSpc>
              <a:spcBef>
                <a:spcPct val="15000"/>
              </a:spcBef>
              <a:buFont typeface="Monotype Sorts" pitchFamily="-84" charset="2"/>
              <a:buNone/>
              <a:tabLst>
                <a:tab pos="1828800" algn="l"/>
                <a:tab pos="2217738" algn="l"/>
              </a:tabLst>
            </a:pPr>
            <a:r>
              <a:rPr lang="en-US" altLang="en-US" b="1">
                <a:solidFill>
                  <a:srgbClr val="000000"/>
                </a:solidFill>
                <a:latin typeface="Courier New" panose="02070309020205020404" pitchFamily="49" charset="0"/>
              </a:rPr>
              <a:t>			signal(next);</a:t>
            </a:r>
          </a:p>
          <a:p>
            <a:pPr>
              <a:lnSpc>
                <a:spcPct val="90000"/>
              </a:lnSpc>
              <a:spcBef>
                <a:spcPct val="15000"/>
              </a:spcBef>
              <a:buFont typeface="Monotype Sorts" pitchFamily="-84" charset="2"/>
              <a:buNone/>
              <a:tabLst>
                <a:tab pos="1828800" algn="l"/>
                <a:tab pos="2217738" algn="l"/>
              </a:tabLst>
            </a:pPr>
            <a:r>
              <a:rPr lang="en-US" altLang="en-US" b="1">
                <a:solidFill>
                  <a:srgbClr val="000000"/>
                </a:solidFill>
                <a:latin typeface="Courier New" panose="02070309020205020404" pitchFamily="49" charset="0"/>
              </a:rPr>
              <a:t>		else</a:t>
            </a:r>
          </a:p>
          <a:p>
            <a:pPr>
              <a:lnSpc>
                <a:spcPct val="90000"/>
              </a:lnSpc>
              <a:spcBef>
                <a:spcPct val="15000"/>
              </a:spcBef>
              <a:buFont typeface="Monotype Sorts" pitchFamily="-84" charset="2"/>
              <a:buNone/>
              <a:tabLst>
                <a:tab pos="1828800" algn="l"/>
                <a:tab pos="2217738" algn="l"/>
              </a:tabLst>
            </a:pPr>
            <a:r>
              <a:rPr lang="en-US" altLang="en-US" b="1">
                <a:solidFill>
                  <a:srgbClr val="000000"/>
                </a:solidFill>
                <a:latin typeface="Courier New" panose="02070309020205020404" pitchFamily="49" charset="0"/>
              </a:rPr>
              <a:t>			signal(mutex);</a:t>
            </a:r>
          </a:p>
          <a:p>
            <a:pPr>
              <a:lnSpc>
                <a:spcPct val="90000"/>
              </a:lnSpc>
              <a:spcBef>
                <a:spcPct val="15000"/>
              </a:spcBef>
              <a:buFont typeface="Monotype Sorts" pitchFamily="-84" charset="2"/>
              <a:buNone/>
              <a:tabLst>
                <a:tab pos="1828800" algn="l"/>
                <a:tab pos="2217738" algn="l"/>
              </a:tabLst>
            </a:pPr>
            <a:r>
              <a:rPr lang="en-US" altLang="en-US" b="1">
                <a:solidFill>
                  <a:srgbClr val="000000"/>
                </a:solidFill>
                <a:latin typeface="Courier New" panose="02070309020205020404" pitchFamily="49" charset="0"/>
              </a:rPr>
              <a:t>		wait(x_sem);</a:t>
            </a:r>
          </a:p>
          <a:p>
            <a:pPr>
              <a:lnSpc>
                <a:spcPct val="90000"/>
              </a:lnSpc>
              <a:spcBef>
                <a:spcPct val="15000"/>
              </a:spcBef>
              <a:buFont typeface="Monotype Sorts" pitchFamily="-84" charset="2"/>
              <a:buNone/>
              <a:tabLst>
                <a:tab pos="1828800" algn="l"/>
                <a:tab pos="2217738" algn="l"/>
              </a:tabLst>
            </a:pPr>
            <a:r>
              <a:rPr lang="en-US" altLang="en-US" b="1">
                <a:solidFill>
                  <a:srgbClr val="000000"/>
                </a:solidFill>
                <a:latin typeface="Courier New" panose="02070309020205020404" pitchFamily="49" charset="0"/>
              </a:rPr>
              <a:t>		x_count--;</a:t>
            </a:r>
          </a:p>
          <a:p>
            <a:pPr>
              <a:lnSpc>
                <a:spcPct val="90000"/>
              </a:lnSpc>
              <a:spcBef>
                <a:spcPct val="15000"/>
              </a:spcBef>
              <a:buFont typeface="Monotype Sorts" pitchFamily="-84" charset="2"/>
              <a:buNone/>
              <a:tabLst>
                <a:tab pos="1828800" algn="l"/>
                <a:tab pos="2217738" algn="l"/>
              </a:tabLst>
            </a:pPr>
            <a:r>
              <a:rPr lang="en-US" altLang="en-US" sz="1600" b="1"/>
              <a:t>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4E2CAF3A-7BB2-446A-BC8D-32279D36D7E4}"/>
              </a:ext>
            </a:extLst>
          </p:cNvPr>
          <p:cNvSpPr>
            <a:spLocks noGrp="1" noChangeArrowheads="1"/>
          </p:cNvSpPr>
          <p:nvPr>
            <p:ph type="title"/>
          </p:nvPr>
        </p:nvSpPr>
        <p:spPr>
          <a:xfrm>
            <a:off x="933450" y="146050"/>
            <a:ext cx="7753350" cy="576263"/>
          </a:xfrm>
        </p:spPr>
        <p:txBody>
          <a:bodyPr/>
          <a:lstStyle/>
          <a:p>
            <a:pPr eaLnBrk="1" hangingPunct="1"/>
            <a:r>
              <a:rPr lang="en-US" altLang="en-US"/>
              <a:t>Monitor Implementation (Cont.)</a:t>
            </a:r>
          </a:p>
        </p:txBody>
      </p:sp>
      <p:sp>
        <p:nvSpPr>
          <p:cNvPr id="73730" name="Rectangle 3">
            <a:extLst>
              <a:ext uri="{FF2B5EF4-FFF2-40B4-BE49-F238E27FC236}">
                <a16:creationId xmlns:a16="http://schemas.microsoft.com/office/drawing/2014/main" id="{335D0DE4-5F8F-4588-86CB-F20F63FA4113}"/>
              </a:ext>
            </a:extLst>
          </p:cNvPr>
          <p:cNvSpPr>
            <a:spLocks noGrp="1" noChangeArrowheads="1"/>
          </p:cNvSpPr>
          <p:nvPr>
            <p:ph idx="1"/>
          </p:nvPr>
        </p:nvSpPr>
        <p:spPr/>
        <p:txBody>
          <a:bodyPr/>
          <a:lstStyle/>
          <a:p>
            <a:pPr>
              <a:tabLst>
                <a:tab pos="1368425" algn="l"/>
                <a:tab pos="1712913" algn="l"/>
                <a:tab pos="2335213" algn="l"/>
              </a:tabLst>
            </a:pPr>
            <a:r>
              <a:rPr lang="en-US" altLang="en-US"/>
              <a:t>The operation </a:t>
            </a:r>
            <a:r>
              <a:rPr lang="en-US" altLang="en-US" b="1">
                <a:solidFill>
                  <a:srgbClr val="000000"/>
                </a:solidFill>
                <a:latin typeface="Courier New" panose="02070309020205020404" pitchFamily="49" charset="0"/>
              </a:rPr>
              <a:t>x.signal() </a:t>
            </a:r>
            <a:r>
              <a:rPr lang="en-US" altLang="en-US"/>
              <a:t>can be implemented as:</a:t>
            </a:r>
            <a:br>
              <a:rPr lang="en-US" altLang="en-US"/>
            </a:br>
            <a:endParaRPr lang="en-US" altLang="en-US"/>
          </a:p>
          <a:p>
            <a:pPr>
              <a:spcBef>
                <a:spcPct val="15000"/>
              </a:spcBef>
              <a:buFont typeface="Monotype Sorts" pitchFamily="-84" charset="2"/>
              <a:buNone/>
              <a:tabLst>
                <a:tab pos="1368425" algn="l"/>
                <a:tab pos="1712913" algn="l"/>
                <a:tab pos="2335213" algn="l"/>
              </a:tabLst>
            </a:pPr>
            <a:r>
              <a:rPr lang="en-US" altLang="en-US" b="1">
                <a:solidFill>
                  <a:srgbClr val="000000"/>
                </a:solidFill>
                <a:latin typeface="Courier New" panose="02070309020205020404" pitchFamily="49" charset="0"/>
              </a:rPr>
              <a:t>		if (x_count &gt; 0) {</a:t>
            </a:r>
          </a:p>
          <a:p>
            <a:pPr>
              <a:spcBef>
                <a:spcPct val="15000"/>
              </a:spcBef>
              <a:buFont typeface="Monotype Sorts" pitchFamily="-84" charset="2"/>
              <a:buNone/>
              <a:tabLst>
                <a:tab pos="1368425" algn="l"/>
                <a:tab pos="1712913" algn="l"/>
                <a:tab pos="2335213" algn="l"/>
              </a:tabLst>
            </a:pPr>
            <a:r>
              <a:rPr lang="en-US" altLang="en-US" b="1">
                <a:solidFill>
                  <a:srgbClr val="000000"/>
                </a:solidFill>
                <a:latin typeface="Courier New" panose="02070309020205020404" pitchFamily="49" charset="0"/>
              </a:rPr>
              <a:t>			next_count++;</a:t>
            </a:r>
          </a:p>
          <a:p>
            <a:pPr>
              <a:spcBef>
                <a:spcPct val="15000"/>
              </a:spcBef>
              <a:buFont typeface="Monotype Sorts" pitchFamily="-84" charset="2"/>
              <a:buNone/>
              <a:tabLst>
                <a:tab pos="1368425" algn="l"/>
                <a:tab pos="1712913" algn="l"/>
                <a:tab pos="2335213" algn="l"/>
              </a:tabLst>
            </a:pPr>
            <a:r>
              <a:rPr lang="en-US" altLang="en-US" b="1">
                <a:solidFill>
                  <a:srgbClr val="000000"/>
                </a:solidFill>
                <a:latin typeface="Courier New" panose="02070309020205020404" pitchFamily="49" charset="0"/>
              </a:rPr>
              <a:t>			signal(x_sem);</a:t>
            </a:r>
          </a:p>
          <a:p>
            <a:pPr>
              <a:spcBef>
                <a:spcPct val="15000"/>
              </a:spcBef>
              <a:buFont typeface="Monotype Sorts" pitchFamily="-84" charset="2"/>
              <a:buNone/>
              <a:tabLst>
                <a:tab pos="1368425" algn="l"/>
                <a:tab pos="1712913" algn="l"/>
                <a:tab pos="2335213" algn="l"/>
              </a:tabLst>
            </a:pPr>
            <a:r>
              <a:rPr lang="en-US" altLang="en-US" b="1">
                <a:solidFill>
                  <a:srgbClr val="000000"/>
                </a:solidFill>
                <a:latin typeface="Courier New" panose="02070309020205020404" pitchFamily="49" charset="0"/>
              </a:rPr>
              <a:t>			wait(next);</a:t>
            </a:r>
          </a:p>
          <a:p>
            <a:pPr>
              <a:spcBef>
                <a:spcPct val="15000"/>
              </a:spcBef>
              <a:buFont typeface="Monotype Sorts" pitchFamily="-84" charset="2"/>
              <a:buNone/>
              <a:tabLst>
                <a:tab pos="1368425" algn="l"/>
                <a:tab pos="1712913" algn="l"/>
                <a:tab pos="2335213" algn="l"/>
              </a:tabLst>
            </a:pPr>
            <a:r>
              <a:rPr lang="en-US" altLang="en-US" b="1">
                <a:solidFill>
                  <a:srgbClr val="000000"/>
                </a:solidFill>
                <a:latin typeface="Courier New" panose="02070309020205020404" pitchFamily="49" charset="0"/>
              </a:rPr>
              <a:t>			next_count--;</a:t>
            </a:r>
          </a:p>
          <a:p>
            <a:pPr>
              <a:spcBef>
                <a:spcPct val="15000"/>
              </a:spcBef>
              <a:buFont typeface="Monotype Sorts" pitchFamily="-84" charset="2"/>
              <a:buNone/>
              <a:tabLst>
                <a:tab pos="1368425" algn="l"/>
                <a:tab pos="1712913" algn="l"/>
                <a:tab pos="2335213" algn="l"/>
              </a:tabLst>
            </a:pPr>
            <a:r>
              <a:rPr lang="en-US" altLang="en-US" b="1">
                <a:solidFill>
                  <a:srgbClr val="000000"/>
                </a:solidFill>
                <a:latin typeface="Courier New" panose="02070309020205020404" pitchFamily="49" charset="0"/>
              </a:rPr>
              <a:t>		}</a:t>
            </a:r>
          </a:p>
          <a:p>
            <a:pPr>
              <a:spcBef>
                <a:spcPct val="15000"/>
              </a:spcBef>
              <a:buFont typeface="Monotype Sorts" pitchFamily="-84" charset="2"/>
              <a:buNone/>
              <a:tabLst>
                <a:tab pos="1368425" algn="l"/>
                <a:tab pos="1712913" algn="l"/>
                <a:tab pos="2335213" algn="l"/>
              </a:tabLst>
            </a:pPr>
            <a:r>
              <a:rPr lang="en-US" altLang="en-US" b="1"/>
              <a:t>		</a:t>
            </a:r>
            <a:r>
              <a:rPr lang="en-US" altLang="en-US"/>
              <a:t>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a:extLst>
              <a:ext uri="{FF2B5EF4-FFF2-40B4-BE49-F238E27FC236}">
                <a16:creationId xmlns:a16="http://schemas.microsoft.com/office/drawing/2014/main" id="{6B36648B-0320-41CF-87D6-6083DAE11D78}"/>
              </a:ext>
            </a:extLst>
          </p:cNvPr>
          <p:cNvSpPr>
            <a:spLocks noGrp="1"/>
          </p:cNvSpPr>
          <p:nvPr>
            <p:ph type="title"/>
          </p:nvPr>
        </p:nvSpPr>
        <p:spPr>
          <a:xfrm>
            <a:off x="1049338" y="147638"/>
            <a:ext cx="8229600" cy="576262"/>
          </a:xfrm>
        </p:spPr>
        <p:txBody>
          <a:bodyPr/>
          <a:lstStyle/>
          <a:p>
            <a:r>
              <a:rPr lang="en-US" altLang="en-US"/>
              <a:t>Resuming Processes within a Monitor</a:t>
            </a:r>
          </a:p>
        </p:txBody>
      </p:sp>
      <p:sp>
        <p:nvSpPr>
          <p:cNvPr id="75778" name="Content Placeholder 2">
            <a:extLst>
              <a:ext uri="{FF2B5EF4-FFF2-40B4-BE49-F238E27FC236}">
                <a16:creationId xmlns:a16="http://schemas.microsoft.com/office/drawing/2014/main" id="{448AC679-7C38-4741-A3C5-E448DE7F82A6}"/>
              </a:ext>
            </a:extLst>
          </p:cNvPr>
          <p:cNvSpPr>
            <a:spLocks noGrp="1"/>
          </p:cNvSpPr>
          <p:nvPr>
            <p:ph idx="1"/>
          </p:nvPr>
        </p:nvSpPr>
        <p:spPr>
          <a:xfrm>
            <a:off x="1630363" y="1233488"/>
            <a:ext cx="6699250" cy="4530725"/>
          </a:xfrm>
        </p:spPr>
        <p:txBody>
          <a:bodyPr/>
          <a:lstStyle/>
          <a:p>
            <a:r>
              <a:rPr lang="en-US" altLang="en-US"/>
              <a:t>If several processes queued on condition variable </a:t>
            </a:r>
            <a:r>
              <a:rPr lang="en-US" altLang="en-US" b="1">
                <a:latin typeface="Courier New" panose="02070309020205020404" pitchFamily="49" charset="0"/>
                <a:cs typeface="Courier New" panose="02070309020205020404" pitchFamily="49" charset="0"/>
              </a:rPr>
              <a:t>x</a:t>
            </a:r>
            <a:r>
              <a:rPr lang="en-US" altLang="en-US"/>
              <a:t>, and </a:t>
            </a:r>
            <a:r>
              <a:rPr lang="en-US" altLang="en-US" b="1">
                <a:latin typeface="Courier New" panose="02070309020205020404" pitchFamily="49" charset="0"/>
                <a:cs typeface="Courier New" panose="02070309020205020404" pitchFamily="49" charset="0"/>
              </a:rPr>
              <a:t>x.signal() </a:t>
            </a:r>
            <a:r>
              <a:rPr lang="en-US" altLang="en-US"/>
              <a:t>is executed, which process should be resumed?</a:t>
            </a:r>
          </a:p>
          <a:p>
            <a:r>
              <a:rPr lang="en-US" altLang="en-US"/>
              <a:t>FCFS frequently not adequate </a:t>
            </a:r>
          </a:p>
          <a:p>
            <a:r>
              <a:rPr lang="en-US" altLang="en-US" b="1">
                <a:solidFill>
                  <a:srgbClr val="0000FF"/>
                </a:solidFill>
              </a:rPr>
              <a:t>conditional-wait </a:t>
            </a:r>
            <a:r>
              <a:rPr lang="en-US" altLang="en-US"/>
              <a:t>construct of the form </a:t>
            </a:r>
            <a:r>
              <a:rPr lang="en-US" altLang="en-US" b="1">
                <a:latin typeface="Courier New" panose="02070309020205020404" pitchFamily="49" charset="0"/>
                <a:cs typeface="Courier New" panose="02070309020205020404" pitchFamily="49" charset="0"/>
              </a:rPr>
              <a:t>x.wait(c)</a:t>
            </a:r>
          </a:p>
          <a:p>
            <a:pPr lvl="1"/>
            <a:r>
              <a:rPr lang="en-US" altLang="en-US"/>
              <a:t>Where </a:t>
            </a:r>
            <a:r>
              <a:rPr lang="en-US" altLang="en-US" b="1">
                <a:latin typeface="Courier New" panose="02070309020205020404" pitchFamily="49" charset="0"/>
                <a:cs typeface="Courier New" panose="02070309020205020404" pitchFamily="49" charset="0"/>
              </a:rPr>
              <a:t>c</a:t>
            </a:r>
            <a:r>
              <a:rPr lang="en-US" altLang="en-US"/>
              <a:t> is </a:t>
            </a:r>
            <a:r>
              <a:rPr lang="en-US" altLang="en-US" b="1">
                <a:solidFill>
                  <a:srgbClr val="0000FF"/>
                </a:solidFill>
              </a:rPr>
              <a:t>priority number</a:t>
            </a:r>
          </a:p>
          <a:p>
            <a:pPr lvl="1"/>
            <a:r>
              <a:rPr lang="en-US" altLang="en-US"/>
              <a:t>Process with lowest number (highest priority) is scheduled next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3">
            <a:extLst>
              <a:ext uri="{FF2B5EF4-FFF2-40B4-BE49-F238E27FC236}">
                <a16:creationId xmlns:a16="http://schemas.microsoft.com/office/drawing/2014/main" id="{3DE6E503-6347-49B2-B1C9-F11E1619AA62}"/>
              </a:ext>
            </a:extLst>
          </p:cNvPr>
          <p:cNvSpPr>
            <a:spLocks noGrp="1" noChangeArrowheads="1"/>
          </p:cNvSpPr>
          <p:nvPr>
            <p:ph idx="1"/>
          </p:nvPr>
        </p:nvSpPr>
        <p:spPr>
          <a:xfrm>
            <a:off x="928688" y="771525"/>
            <a:ext cx="7021512" cy="5268913"/>
          </a:xfrm>
        </p:spPr>
        <p:txBody>
          <a:bodyPr/>
          <a:lstStyle/>
          <a:p>
            <a:pPr>
              <a:lnSpc>
                <a:spcPct val="80000"/>
              </a:lnSpc>
              <a:buFont typeface="Monotype Sorts" pitchFamily="-84" charset="2"/>
              <a:buNone/>
            </a:pPr>
            <a:endParaRPr lang="en-US" altLang="en-US" sz="1600">
              <a:solidFill>
                <a:srgbClr val="0000FF"/>
              </a:solidFill>
            </a:endParaRPr>
          </a:p>
          <a:p>
            <a:pPr>
              <a:lnSpc>
                <a:spcPct val="80000"/>
              </a:lnSpc>
            </a:pPr>
            <a:r>
              <a:rPr lang="en-US" altLang="en-US"/>
              <a:t>Allocate a single resource among competing processes using priority numbers that specify the maximum time a process  plans to use the resource</a:t>
            </a:r>
          </a:p>
          <a:p>
            <a:pPr>
              <a:lnSpc>
                <a:spcPct val="80000"/>
              </a:lnSpc>
              <a:buFont typeface="Monotype Sorts" pitchFamily="-84" charset="2"/>
              <a:buNone/>
            </a:pPr>
            <a:endParaRPr lang="en-US" altLang="en-US" b="1">
              <a:solidFill>
                <a:srgbClr val="000000"/>
              </a:solidFill>
              <a:latin typeface="Courier New" panose="02070309020205020404" pitchFamily="49" charset="0"/>
            </a:endParaRPr>
          </a:p>
          <a:p>
            <a:pPr>
              <a:lnSpc>
                <a:spcPct val="80000"/>
              </a:lnSpc>
              <a:buFont typeface="Monotype Sorts" pitchFamily="-84" charset="2"/>
              <a:buNone/>
            </a:pPr>
            <a:r>
              <a:rPr lang="en-US" altLang="en-US" b="1">
                <a:solidFill>
                  <a:srgbClr val="000000"/>
                </a:solidFill>
                <a:latin typeface="Courier New" panose="02070309020205020404" pitchFamily="49" charset="0"/>
              </a:rPr>
              <a:t>              </a:t>
            </a:r>
            <a:r>
              <a:rPr lang="en-US" altLang="en-US" sz="2000" b="1">
                <a:solidFill>
                  <a:srgbClr val="000000"/>
                </a:solidFill>
                <a:latin typeface="Courier New" panose="02070309020205020404" pitchFamily="49" charset="0"/>
              </a:rPr>
              <a:t>R.acquire(t)</a:t>
            </a:r>
            <a:r>
              <a:rPr lang="en-US" altLang="en-US" b="1">
                <a:solidFill>
                  <a:srgbClr val="000000"/>
                </a:solidFill>
                <a:latin typeface="Courier New" panose="02070309020205020404" pitchFamily="49" charset="0"/>
              </a:rPr>
              <a:t>;</a:t>
            </a:r>
          </a:p>
          <a:p>
            <a:pPr>
              <a:lnSpc>
                <a:spcPct val="80000"/>
              </a:lnSpc>
              <a:buFont typeface="Monotype Sorts" pitchFamily="-84" charset="2"/>
              <a:buNone/>
            </a:pPr>
            <a:r>
              <a:rPr lang="en-US" altLang="en-US" b="1">
                <a:solidFill>
                  <a:srgbClr val="000000"/>
                </a:solidFill>
                <a:latin typeface="Courier New" panose="02070309020205020404" pitchFamily="49" charset="0"/>
              </a:rPr>
              <a:t>                   ...</a:t>
            </a:r>
          </a:p>
          <a:p>
            <a:pPr>
              <a:lnSpc>
                <a:spcPct val="80000"/>
              </a:lnSpc>
              <a:buFont typeface="Monotype Sorts" pitchFamily="-84" charset="2"/>
              <a:buNone/>
            </a:pPr>
            <a:r>
              <a:rPr lang="en-US" altLang="en-US" b="1">
                <a:solidFill>
                  <a:srgbClr val="000000"/>
                </a:solidFill>
                <a:latin typeface="Courier New" panose="02070309020205020404" pitchFamily="49" charset="0"/>
              </a:rPr>
              <a:t>                access the resurce;</a:t>
            </a:r>
          </a:p>
          <a:p>
            <a:pPr>
              <a:lnSpc>
                <a:spcPct val="80000"/>
              </a:lnSpc>
              <a:buFont typeface="Monotype Sorts" pitchFamily="-84" charset="2"/>
              <a:buNone/>
            </a:pPr>
            <a:r>
              <a:rPr lang="en-US" altLang="en-US" b="1">
                <a:solidFill>
                  <a:srgbClr val="000000"/>
                </a:solidFill>
                <a:latin typeface="Courier New" panose="02070309020205020404" pitchFamily="49" charset="0"/>
              </a:rPr>
              <a:t>                   ...</a:t>
            </a:r>
          </a:p>
          <a:p>
            <a:pPr>
              <a:lnSpc>
                <a:spcPct val="80000"/>
              </a:lnSpc>
              <a:buFont typeface="Monotype Sorts" pitchFamily="-84" charset="2"/>
              <a:buNone/>
            </a:pPr>
            <a:endParaRPr lang="en-US" altLang="en-US" b="1">
              <a:solidFill>
                <a:srgbClr val="000000"/>
              </a:solidFill>
              <a:latin typeface="Courier New" panose="02070309020205020404" pitchFamily="49" charset="0"/>
            </a:endParaRPr>
          </a:p>
          <a:p>
            <a:pPr>
              <a:lnSpc>
                <a:spcPct val="80000"/>
              </a:lnSpc>
              <a:buFont typeface="Monotype Sorts" pitchFamily="-84" charset="2"/>
              <a:buNone/>
            </a:pPr>
            <a:r>
              <a:rPr lang="en-US" altLang="en-US" b="1">
                <a:solidFill>
                  <a:srgbClr val="000000"/>
                </a:solidFill>
                <a:latin typeface="Courier New" panose="02070309020205020404" pitchFamily="49" charset="0"/>
              </a:rPr>
              <a:t>               </a:t>
            </a:r>
            <a:r>
              <a:rPr lang="en-US" altLang="en-US" sz="2000" b="1">
                <a:solidFill>
                  <a:srgbClr val="000000"/>
                </a:solidFill>
                <a:latin typeface="Courier New" panose="02070309020205020404" pitchFamily="49" charset="0"/>
              </a:rPr>
              <a:t>R.release;</a:t>
            </a:r>
          </a:p>
          <a:p>
            <a:pPr>
              <a:lnSpc>
                <a:spcPct val="80000"/>
              </a:lnSpc>
              <a:buFont typeface="Monotype Sorts" pitchFamily="-84" charset="2"/>
              <a:buNone/>
            </a:pPr>
            <a:endParaRPr lang="en-US" altLang="en-US">
              <a:solidFill>
                <a:srgbClr val="0000FF"/>
              </a:solidFill>
            </a:endParaRPr>
          </a:p>
          <a:p>
            <a:pPr>
              <a:lnSpc>
                <a:spcPct val="80000"/>
              </a:lnSpc>
            </a:pPr>
            <a:r>
              <a:rPr lang="en-US" altLang="en-US"/>
              <a:t>Where R is an instance of  type </a:t>
            </a:r>
            <a:r>
              <a:rPr lang="en-US" altLang="en-US" sz="2000" b="1">
                <a:solidFill>
                  <a:srgbClr val="000000"/>
                </a:solidFill>
                <a:latin typeface="Courier New" panose="02070309020205020404" pitchFamily="49" charset="0"/>
              </a:rPr>
              <a:t>ResourceAllocator</a:t>
            </a:r>
          </a:p>
          <a:p>
            <a:pPr>
              <a:lnSpc>
                <a:spcPct val="80000"/>
              </a:lnSpc>
              <a:buFont typeface="Monotype Sorts" pitchFamily="-84" charset="2"/>
              <a:buNone/>
            </a:pPr>
            <a:endParaRPr lang="en-US" altLang="en-US">
              <a:solidFill>
                <a:srgbClr val="0000FF"/>
              </a:solidFill>
            </a:endParaRPr>
          </a:p>
          <a:p>
            <a:pPr>
              <a:lnSpc>
                <a:spcPct val="80000"/>
              </a:lnSpc>
              <a:buFont typeface="Monotype Sorts" pitchFamily="-84" charset="2"/>
              <a:buNone/>
            </a:pPr>
            <a:endParaRPr lang="en-US" altLang="en-US">
              <a:solidFill>
                <a:srgbClr val="0000FF"/>
              </a:solidFill>
            </a:endParaRPr>
          </a:p>
          <a:p>
            <a:pPr>
              <a:lnSpc>
                <a:spcPct val="80000"/>
              </a:lnSpc>
              <a:buFont typeface="Monotype Sorts" pitchFamily="-84" charset="2"/>
              <a:buNone/>
            </a:pPr>
            <a:r>
              <a:rPr lang="en-US" altLang="en-US" i="1">
                <a:solidFill>
                  <a:srgbClr val="0000FF"/>
                </a:solidFill>
              </a:rPr>
              <a:t>       </a:t>
            </a:r>
          </a:p>
        </p:txBody>
      </p:sp>
      <p:sp>
        <p:nvSpPr>
          <p:cNvPr id="76802" name="Rectangle 2">
            <a:extLst>
              <a:ext uri="{FF2B5EF4-FFF2-40B4-BE49-F238E27FC236}">
                <a16:creationId xmlns:a16="http://schemas.microsoft.com/office/drawing/2014/main" id="{0D7C84CA-512A-48D5-90EF-751877116841}"/>
              </a:ext>
            </a:extLst>
          </p:cNvPr>
          <p:cNvSpPr>
            <a:spLocks noChangeArrowheads="1"/>
          </p:cNvSpPr>
          <p:nvPr/>
        </p:nvSpPr>
        <p:spPr bwMode="auto">
          <a:xfrm>
            <a:off x="1238250" y="95250"/>
            <a:ext cx="7916863"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nchor="b"/>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r>
              <a:rPr lang="en-US" altLang="en-US" sz="3200" b="1">
                <a:solidFill>
                  <a:srgbClr val="006699"/>
                </a:solidFill>
                <a:latin typeface="Arial" panose="020B0604020202020204" pitchFamily="34" charset="0"/>
              </a:rPr>
              <a:t>Single Resource allocation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a:extLst>
              <a:ext uri="{FF2B5EF4-FFF2-40B4-BE49-F238E27FC236}">
                <a16:creationId xmlns:a16="http://schemas.microsoft.com/office/drawing/2014/main" id="{52C53AD0-5E21-4851-AF76-EC0DFCA0595E}"/>
              </a:ext>
            </a:extLst>
          </p:cNvPr>
          <p:cNvSpPr>
            <a:spLocks noGrp="1" noChangeArrowheads="1"/>
          </p:cNvSpPr>
          <p:nvPr>
            <p:ph type="title"/>
          </p:nvPr>
        </p:nvSpPr>
        <p:spPr>
          <a:xfrm>
            <a:off x="1274763" y="204788"/>
            <a:ext cx="7688262" cy="576262"/>
          </a:xfrm>
        </p:spPr>
        <p:txBody>
          <a:bodyPr/>
          <a:lstStyle/>
          <a:p>
            <a:pPr eaLnBrk="1" hangingPunct="1"/>
            <a:r>
              <a:rPr lang="en-US" altLang="en-US"/>
              <a:t>A Monitor to Allocate Single Resource</a:t>
            </a:r>
          </a:p>
        </p:txBody>
      </p:sp>
      <p:sp>
        <p:nvSpPr>
          <p:cNvPr id="78850" name="Rectangle 3">
            <a:extLst>
              <a:ext uri="{FF2B5EF4-FFF2-40B4-BE49-F238E27FC236}">
                <a16:creationId xmlns:a16="http://schemas.microsoft.com/office/drawing/2014/main" id="{7D58D4A1-EAD9-42F5-8DB0-BF047CD94052}"/>
              </a:ext>
            </a:extLst>
          </p:cNvPr>
          <p:cNvSpPr>
            <a:spLocks noGrp="1" noChangeArrowheads="1"/>
          </p:cNvSpPr>
          <p:nvPr>
            <p:ph idx="1"/>
          </p:nvPr>
        </p:nvSpPr>
        <p:spPr>
          <a:xfrm>
            <a:off x="1646238" y="766763"/>
            <a:ext cx="6235700" cy="5024437"/>
          </a:xfrm>
        </p:spPr>
        <p:txBody>
          <a:bodyPr/>
          <a:lstStyle/>
          <a:p>
            <a:pPr>
              <a:buFont typeface="Monotype Sorts" pitchFamily="-84" charset="2"/>
              <a:buNone/>
              <a:tabLst>
                <a:tab pos="1368425" algn="l"/>
                <a:tab pos="1712913" algn="l"/>
                <a:tab pos="2335213" algn="l"/>
              </a:tabLst>
            </a:pPr>
            <a:endParaRPr lang="en-US" altLang="en-US" sz="1400"/>
          </a:p>
          <a:p>
            <a:pPr>
              <a:spcBef>
                <a:spcPct val="15000"/>
              </a:spcBef>
              <a:buFont typeface="Monotype Sorts" pitchFamily="-84" charset="2"/>
              <a:buNone/>
              <a:tabLst>
                <a:tab pos="1368425" algn="l"/>
                <a:tab pos="1712913" algn="l"/>
                <a:tab pos="2335213" algn="l"/>
              </a:tabLst>
            </a:pPr>
            <a:r>
              <a:rPr lang="en-US" altLang="en-US" sz="1600" b="1">
                <a:solidFill>
                  <a:srgbClr val="000000"/>
                </a:solidFill>
                <a:latin typeface="Courier New" panose="02070309020205020404" pitchFamily="49" charset="0"/>
              </a:rPr>
              <a:t>monitor ResourceAllocator </a:t>
            </a:r>
          </a:p>
          <a:p>
            <a:pPr>
              <a:spcBef>
                <a:spcPct val="15000"/>
              </a:spcBef>
              <a:buFont typeface="Monotype Sorts" pitchFamily="-84" charset="2"/>
              <a:buNone/>
              <a:tabLst>
                <a:tab pos="1368425" algn="l"/>
                <a:tab pos="1712913" algn="l"/>
                <a:tab pos="2335213" algn="l"/>
              </a:tabLst>
            </a:pPr>
            <a:r>
              <a:rPr lang="en-US" altLang="en-US" sz="1600" b="1">
                <a:solidFill>
                  <a:srgbClr val="000000"/>
                </a:solidFill>
                <a:latin typeface="Courier New" panose="02070309020205020404" pitchFamily="49" charset="0"/>
              </a:rPr>
              <a:t>{ </a:t>
            </a:r>
          </a:p>
          <a:p>
            <a:pPr>
              <a:spcBef>
                <a:spcPct val="15000"/>
              </a:spcBef>
              <a:buFont typeface="Monotype Sorts" pitchFamily="-84" charset="2"/>
              <a:buNone/>
              <a:tabLst>
                <a:tab pos="1368425" algn="l"/>
                <a:tab pos="1712913" algn="l"/>
                <a:tab pos="2335213" algn="l"/>
              </a:tabLst>
            </a:pPr>
            <a:r>
              <a:rPr lang="en-US" altLang="en-US" sz="1600" b="1">
                <a:solidFill>
                  <a:srgbClr val="000000"/>
                </a:solidFill>
                <a:latin typeface="Courier New" panose="02070309020205020404" pitchFamily="49" charset="0"/>
              </a:rPr>
              <a:t>	boolean busy; </a:t>
            </a:r>
          </a:p>
          <a:p>
            <a:pPr>
              <a:spcBef>
                <a:spcPct val="15000"/>
              </a:spcBef>
              <a:buFont typeface="Monotype Sorts" pitchFamily="-84" charset="2"/>
              <a:buNone/>
              <a:tabLst>
                <a:tab pos="1368425" algn="l"/>
                <a:tab pos="1712913" algn="l"/>
                <a:tab pos="2335213" algn="l"/>
              </a:tabLst>
            </a:pPr>
            <a:r>
              <a:rPr lang="en-US" altLang="en-US" sz="1600" b="1">
                <a:solidFill>
                  <a:srgbClr val="000000"/>
                </a:solidFill>
                <a:latin typeface="Courier New" panose="02070309020205020404" pitchFamily="49" charset="0"/>
              </a:rPr>
              <a:t>	condition x; </a:t>
            </a:r>
          </a:p>
          <a:p>
            <a:pPr>
              <a:spcBef>
                <a:spcPct val="15000"/>
              </a:spcBef>
              <a:buFont typeface="Monotype Sorts" pitchFamily="-84" charset="2"/>
              <a:buNone/>
              <a:tabLst>
                <a:tab pos="1368425" algn="l"/>
                <a:tab pos="1712913" algn="l"/>
                <a:tab pos="2335213" algn="l"/>
              </a:tabLst>
            </a:pPr>
            <a:r>
              <a:rPr lang="en-US" altLang="en-US" sz="1600" b="1">
                <a:solidFill>
                  <a:srgbClr val="000000"/>
                </a:solidFill>
                <a:latin typeface="Courier New" panose="02070309020205020404" pitchFamily="49" charset="0"/>
              </a:rPr>
              <a:t>	void acquire(int time) { </a:t>
            </a:r>
          </a:p>
          <a:p>
            <a:pPr>
              <a:spcBef>
                <a:spcPct val="15000"/>
              </a:spcBef>
              <a:buFont typeface="Monotype Sorts" pitchFamily="-84" charset="2"/>
              <a:buNone/>
              <a:tabLst>
                <a:tab pos="1368425" algn="l"/>
                <a:tab pos="1712913" algn="l"/>
                <a:tab pos="2335213" algn="l"/>
              </a:tabLst>
            </a:pPr>
            <a:r>
              <a:rPr lang="en-US" altLang="en-US" sz="1600" b="1">
                <a:solidFill>
                  <a:srgbClr val="000000"/>
                </a:solidFill>
                <a:latin typeface="Courier New" panose="02070309020205020404" pitchFamily="49" charset="0"/>
              </a:rPr>
              <a:t>		if (busy) </a:t>
            </a:r>
          </a:p>
          <a:p>
            <a:pPr>
              <a:spcBef>
                <a:spcPct val="15000"/>
              </a:spcBef>
              <a:buFont typeface="Monotype Sorts" pitchFamily="-84" charset="2"/>
              <a:buNone/>
              <a:tabLst>
                <a:tab pos="1368425" algn="l"/>
                <a:tab pos="1712913" algn="l"/>
                <a:tab pos="2335213" algn="l"/>
              </a:tabLst>
            </a:pPr>
            <a:r>
              <a:rPr lang="en-US" altLang="en-US" sz="1600" b="1">
                <a:solidFill>
                  <a:srgbClr val="000000"/>
                </a:solidFill>
                <a:latin typeface="Courier New" panose="02070309020205020404" pitchFamily="49" charset="0"/>
              </a:rPr>
              <a:t>			x.wait(time); </a:t>
            </a:r>
          </a:p>
          <a:p>
            <a:pPr>
              <a:spcBef>
                <a:spcPct val="15000"/>
              </a:spcBef>
              <a:buFont typeface="Monotype Sorts" pitchFamily="-84" charset="2"/>
              <a:buNone/>
              <a:tabLst>
                <a:tab pos="1368425" algn="l"/>
                <a:tab pos="1712913" algn="l"/>
                <a:tab pos="2335213" algn="l"/>
              </a:tabLst>
            </a:pPr>
            <a:r>
              <a:rPr lang="en-US" altLang="en-US" sz="1600" b="1">
                <a:solidFill>
                  <a:srgbClr val="000000"/>
                </a:solidFill>
                <a:latin typeface="Courier New" panose="02070309020205020404" pitchFamily="49" charset="0"/>
              </a:rPr>
              <a:t>		busy = true; </a:t>
            </a:r>
          </a:p>
          <a:p>
            <a:pPr>
              <a:spcBef>
                <a:spcPct val="15000"/>
              </a:spcBef>
              <a:buFont typeface="Monotype Sorts" pitchFamily="-84" charset="2"/>
              <a:buNone/>
              <a:tabLst>
                <a:tab pos="1368425" algn="l"/>
                <a:tab pos="1712913" algn="l"/>
                <a:tab pos="2335213" algn="l"/>
              </a:tabLst>
            </a:pPr>
            <a:r>
              <a:rPr lang="en-US" altLang="en-US" sz="1600" b="1">
                <a:solidFill>
                  <a:srgbClr val="000000"/>
                </a:solidFill>
                <a:latin typeface="Courier New" panose="02070309020205020404" pitchFamily="49" charset="0"/>
              </a:rPr>
              <a:t>	} </a:t>
            </a:r>
          </a:p>
          <a:p>
            <a:pPr>
              <a:spcBef>
                <a:spcPct val="15000"/>
              </a:spcBef>
              <a:buFont typeface="Monotype Sorts" pitchFamily="-84" charset="2"/>
              <a:buNone/>
              <a:tabLst>
                <a:tab pos="1368425" algn="l"/>
                <a:tab pos="1712913" algn="l"/>
                <a:tab pos="2335213" algn="l"/>
              </a:tabLst>
            </a:pPr>
            <a:r>
              <a:rPr lang="en-US" altLang="en-US" sz="1600" b="1">
                <a:solidFill>
                  <a:srgbClr val="000000"/>
                </a:solidFill>
                <a:latin typeface="Courier New" panose="02070309020205020404" pitchFamily="49" charset="0"/>
              </a:rPr>
              <a:t>	void release() { </a:t>
            </a:r>
          </a:p>
          <a:p>
            <a:pPr>
              <a:spcBef>
                <a:spcPct val="15000"/>
              </a:spcBef>
              <a:buFont typeface="Monotype Sorts" pitchFamily="-84" charset="2"/>
              <a:buNone/>
              <a:tabLst>
                <a:tab pos="1368425" algn="l"/>
                <a:tab pos="1712913" algn="l"/>
                <a:tab pos="2335213" algn="l"/>
              </a:tabLst>
            </a:pPr>
            <a:r>
              <a:rPr lang="en-US" altLang="en-US" sz="1600" b="1">
                <a:solidFill>
                  <a:srgbClr val="000000"/>
                </a:solidFill>
                <a:latin typeface="Courier New" panose="02070309020205020404" pitchFamily="49" charset="0"/>
              </a:rPr>
              <a:t>		busy = FALSE; </a:t>
            </a:r>
          </a:p>
          <a:p>
            <a:pPr>
              <a:spcBef>
                <a:spcPct val="15000"/>
              </a:spcBef>
              <a:buFont typeface="Monotype Sorts" pitchFamily="-84" charset="2"/>
              <a:buNone/>
              <a:tabLst>
                <a:tab pos="1368425" algn="l"/>
                <a:tab pos="1712913" algn="l"/>
                <a:tab pos="2335213" algn="l"/>
              </a:tabLst>
            </a:pPr>
            <a:r>
              <a:rPr lang="en-US" altLang="en-US" sz="1600" b="1">
                <a:solidFill>
                  <a:srgbClr val="000000"/>
                </a:solidFill>
                <a:latin typeface="Courier New" panose="02070309020205020404" pitchFamily="49" charset="0"/>
              </a:rPr>
              <a:t>		x.signal(); </a:t>
            </a:r>
          </a:p>
          <a:p>
            <a:pPr>
              <a:spcBef>
                <a:spcPct val="15000"/>
              </a:spcBef>
              <a:buFont typeface="Monotype Sorts" pitchFamily="-84" charset="2"/>
              <a:buNone/>
              <a:tabLst>
                <a:tab pos="1368425" algn="l"/>
                <a:tab pos="1712913" algn="l"/>
                <a:tab pos="2335213" algn="l"/>
              </a:tabLst>
            </a:pPr>
            <a:r>
              <a:rPr lang="en-US" altLang="en-US" sz="1600" b="1">
                <a:solidFill>
                  <a:srgbClr val="000000"/>
                </a:solidFill>
                <a:latin typeface="Courier New" panose="02070309020205020404" pitchFamily="49" charset="0"/>
              </a:rPr>
              <a:t>	} </a:t>
            </a:r>
          </a:p>
          <a:p>
            <a:pPr>
              <a:spcBef>
                <a:spcPct val="15000"/>
              </a:spcBef>
              <a:buFont typeface="Monotype Sorts" pitchFamily="-84" charset="2"/>
              <a:buNone/>
              <a:tabLst>
                <a:tab pos="1368425" algn="l"/>
                <a:tab pos="1712913" algn="l"/>
                <a:tab pos="2335213" algn="l"/>
              </a:tabLst>
            </a:pPr>
            <a:r>
              <a:rPr lang="en-US" altLang="en-US" sz="1600" b="1">
                <a:solidFill>
                  <a:srgbClr val="000000"/>
                </a:solidFill>
                <a:latin typeface="Courier New" panose="02070309020205020404" pitchFamily="49" charset="0"/>
              </a:rPr>
              <a:t>   initialization code() {</a:t>
            </a:r>
          </a:p>
          <a:p>
            <a:pPr>
              <a:spcBef>
                <a:spcPct val="15000"/>
              </a:spcBef>
              <a:buFont typeface="Monotype Sorts" pitchFamily="-84" charset="2"/>
              <a:buNone/>
              <a:tabLst>
                <a:tab pos="1368425" algn="l"/>
                <a:tab pos="1712913" algn="l"/>
                <a:tab pos="2335213" algn="l"/>
              </a:tabLst>
            </a:pPr>
            <a:r>
              <a:rPr lang="en-US" altLang="en-US" sz="1600" b="1">
                <a:solidFill>
                  <a:srgbClr val="000000"/>
                </a:solidFill>
                <a:latin typeface="Courier New" panose="02070309020205020404" pitchFamily="49" charset="0"/>
              </a:rPr>
              <a:t>	 busy = false; </a:t>
            </a:r>
          </a:p>
          <a:p>
            <a:pPr>
              <a:spcBef>
                <a:spcPct val="15000"/>
              </a:spcBef>
              <a:buFont typeface="Monotype Sorts" pitchFamily="-84" charset="2"/>
              <a:buNone/>
              <a:tabLst>
                <a:tab pos="1368425" algn="l"/>
                <a:tab pos="1712913" algn="l"/>
                <a:tab pos="2335213" algn="l"/>
              </a:tabLst>
            </a:pPr>
            <a:r>
              <a:rPr lang="en-US" altLang="en-US" sz="1600" b="1">
                <a:solidFill>
                  <a:srgbClr val="000000"/>
                </a:solidFill>
                <a:latin typeface="Courier New" panose="02070309020205020404" pitchFamily="49" charset="0"/>
              </a:rPr>
              <a:t>	}</a:t>
            </a:r>
          </a:p>
          <a:p>
            <a:pPr>
              <a:spcBef>
                <a:spcPct val="15000"/>
              </a:spcBef>
              <a:buFont typeface="Monotype Sorts" pitchFamily="-84" charset="2"/>
              <a:buNone/>
              <a:tabLst>
                <a:tab pos="1368425" algn="l"/>
                <a:tab pos="1712913" algn="l"/>
                <a:tab pos="2335213" algn="l"/>
              </a:tabLst>
            </a:pPr>
            <a:r>
              <a:rPr lang="en-US" altLang="en-US" sz="1600" b="1">
                <a:solidFill>
                  <a:srgbClr val="000000"/>
                </a:solidFill>
                <a:latin typeface="Courier New" panose="02070309020205020404" pitchFamily="49" charset="0"/>
              </a:rPr>
              <a:t>}</a:t>
            </a:r>
            <a:r>
              <a:rPr lang="en-US" altLang="en-US" sz="1600" b="1"/>
              <a:t>	</a:t>
            </a:r>
            <a:r>
              <a:rPr lang="en-US" altLang="en-US" sz="1400" b="1"/>
              <a:t>	</a:t>
            </a:r>
            <a:r>
              <a:rPr lang="en-US" altLang="en-US" sz="1400"/>
              <a:t>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a:extLst>
              <a:ext uri="{FF2B5EF4-FFF2-40B4-BE49-F238E27FC236}">
                <a16:creationId xmlns:a16="http://schemas.microsoft.com/office/drawing/2014/main" id="{E190EDF9-46E4-47F8-A8C4-56FB8E52DA5E}"/>
              </a:ext>
            </a:extLst>
          </p:cNvPr>
          <p:cNvSpPr>
            <a:spLocks noGrp="1"/>
          </p:cNvSpPr>
          <p:nvPr>
            <p:ph type="title"/>
          </p:nvPr>
        </p:nvSpPr>
        <p:spPr/>
        <p:txBody>
          <a:bodyPr/>
          <a:lstStyle/>
          <a:p>
            <a:r>
              <a:rPr lang="en-US" altLang="en-US"/>
              <a:t>Liveness</a:t>
            </a:r>
          </a:p>
        </p:txBody>
      </p:sp>
      <p:sp>
        <p:nvSpPr>
          <p:cNvPr id="100354" name="Content Placeholder 2">
            <a:extLst>
              <a:ext uri="{FF2B5EF4-FFF2-40B4-BE49-F238E27FC236}">
                <a16:creationId xmlns:a16="http://schemas.microsoft.com/office/drawing/2014/main" id="{48E43BD1-56FE-4C83-A6DF-E2DD45CF1014}"/>
              </a:ext>
            </a:extLst>
          </p:cNvPr>
          <p:cNvSpPr>
            <a:spLocks noGrp="1"/>
          </p:cNvSpPr>
          <p:nvPr>
            <p:ph idx="1"/>
          </p:nvPr>
        </p:nvSpPr>
        <p:spPr/>
        <p:txBody>
          <a:bodyPr/>
          <a:lstStyle/>
          <a:p>
            <a:r>
              <a:rPr lang="en-US" altLang="en-US"/>
              <a:t>Processes may have to wait indefinitely while trying to acquire a synchronization tool such as a mutex lock or semaphore.</a:t>
            </a:r>
          </a:p>
          <a:p>
            <a:r>
              <a:rPr lang="en-US" altLang="en-US"/>
              <a:t>Waiting indefinitely violates the progress and bounded-waiting criteria discussed at the beginning of this chapter.</a:t>
            </a:r>
          </a:p>
          <a:p>
            <a:r>
              <a:rPr lang="en-US" altLang="en-US" b="1"/>
              <a:t>Liveness</a:t>
            </a:r>
            <a:r>
              <a:rPr lang="en-US" altLang="en-US"/>
              <a:t> refers to a set of properties that a system must satisfy to ensure processes make progress.</a:t>
            </a:r>
          </a:p>
          <a:p>
            <a:r>
              <a:rPr lang="en-US" altLang="en-US"/>
              <a:t>Indefinite waiting is an example of a liveness failure.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a:extLst>
              <a:ext uri="{FF2B5EF4-FFF2-40B4-BE49-F238E27FC236}">
                <a16:creationId xmlns:a16="http://schemas.microsoft.com/office/drawing/2014/main" id="{7D3C0FA3-6F92-45FC-AC8E-088E964D744F}"/>
              </a:ext>
            </a:extLst>
          </p:cNvPr>
          <p:cNvSpPr>
            <a:spLocks noGrp="1" noChangeArrowheads="1"/>
          </p:cNvSpPr>
          <p:nvPr>
            <p:ph type="title"/>
          </p:nvPr>
        </p:nvSpPr>
        <p:spPr>
          <a:xfrm>
            <a:off x="969963" y="161925"/>
            <a:ext cx="7716837" cy="576263"/>
          </a:xfrm>
        </p:spPr>
        <p:txBody>
          <a:bodyPr/>
          <a:lstStyle/>
          <a:p>
            <a:pPr eaLnBrk="1" hangingPunct="1"/>
            <a:r>
              <a:rPr lang="en-US" altLang="en-US"/>
              <a:t>Liveness</a:t>
            </a:r>
          </a:p>
        </p:txBody>
      </p:sp>
      <p:sp>
        <p:nvSpPr>
          <p:cNvPr id="80898" name="Rectangle 3">
            <a:extLst>
              <a:ext uri="{FF2B5EF4-FFF2-40B4-BE49-F238E27FC236}">
                <a16:creationId xmlns:a16="http://schemas.microsoft.com/office/drawing/2014/main" id="{146AEA2D-4E80-49E6-90D9-25C90D5A5C59}"/>
              </a:ext>
            </a:extLst>
          </p:cNvPr>
          <p:cNvSpPr>
            <a:spLocks noGrp="1" noChangeArrowheads="1"/>
          </p:cNvSpPr>
          <p:nvPr>
            <p:ph idx="1"/>
          </p:nvPr>
        </p:nvSpPr>
        <p:spPr>
          <a:xfrm>
            <a:off x="820738" y="1073150"/>
            <a:ext cx="7640637" cy="4906963"/>
          </a:xfrm>
        </p:spPr>
        <p:txBody>
          <a:bodyPr/>
          <a:lstStyle/>
          <a:p>
            <a:pPr>
              <a:lnSpc>
                <a:spcPct val="90000"/>
              </a:lnSpc>
              <a:tabLst>
                <a:tab pos="1882775" algn="ctr"/>
                <a:tab pos="4568825" algn="ctr"/>
              </a:tabLst>
            </a:pPr>
            <a:r>
              <a:rPr lang="en-US" altLang="en-US" b="1">
                <a:solidFill>
                  <a:srgbClr val="3366FF"/>
                </a:solidFill>
              </a:rPr>
              <a:t>Deadlock </a:t>
            </a:r>
            <a:r>
              <a:rPr lang="en-US" altLang="en-US"/>
              <a:t>– two or more processes are waiting indefinitely for an event that can be caused by only one of the waiting processes</a:t>
            </a:r>
          </a:p>
          <a:p>
            <a:pPr>
              <a:lnSpc>
                <a:spcPct val="90000"/>
              </a:lnSpc>
              <a:tabLst>
                <a:tab pos="1882775" algn="ctr"/>
                <a:tab pos="4568825" algn="ctr"/>
              </a:tabLst>
            </a:pPr>
            <a:r>
              <a:rPr lang="en-US" altLang="en-US">
                <a:solidFill>
                  <a:srgbClr val="000000"/>
                </a:solidFill>
              </a:rPr>
              <a:t>Let </a:t>
            </a:r>
            <a:r>
              <a:rPr lang="en-US" altLang="en-US" sz="2000" b="1" i="1">
                <a:solidFill>
                  <a:srgbClr val="000000"/>
                </a:solidFill>
                <a:latin typeface="Courier New" panose="02070309020205020404" pitchFamily="49" charset="0"/>
              </a:rPr>
              <a:t>S</a:t>
            </a:r>
            <a:r>
              <a:rPr lang="en-US" altLang="en-US">
                <a:solidFill>
                  <a:srgbClr val="000000"/>
                </a:solidFill>
              </a:rPr>
              <a:t> and</a:t>
            </a:r>
            <a:r>
              <a:rPr lang="en-US" altLang="en-US" sz="1600" b="1">
                <a:solidFill>
                  <a:srgbClr val="000000"/>
                </a:solidFill>
                <a:latin typeface="Courier New" panose="02070309020205020404" pitchFamily="49" charset="0"/>
              </a:rPr>
              <a:t> </a:t>
            </a:r>
            <a:r>
              <a:rPr lang="en-US" altLang="en-US" sz="2000" b="1" i="1">
                <a:solidFill>
                  <a:srgbClr val="000000"/>
                </a:solidFill>
                <a:latin typeface="Courier New" panose="02070309020205020404" pitchFamily="49" charset="0"/>
              </a:rPr>
              <a:t>Q</a:t>
            </a:r>
            <a:r>
              <a:rPr lang="en-US" altLang="en-US" sz="1600" b="1">
                <a:solidFill>
                  <a:srgbClr val="000000"/>
                </a:solidFill>
                <a:latin typeface="Courier New" panose="02070309020205020404" pitchFamily="49" charset="0"/>
              </a:rPr>
              <a:t> </a:t>
            </a:r>
            <a:r>
              <a:rPr lang="en-US" altLang="en-US">
                <a:solidFill>
                  <a:srgbClr val="000000"/>
                </a:solidFill>
              </a:rPr>
              <a:t>be </a:t>
            </a:r>
            <a:r>
              <a:rPr lang="en-US" altLang="en-US"/>
              <a:t>two semaphores initialized to 1</a:t>
            </a:r>
          </a:p>
          <a:p>
            <a:pPr>
              <a:lnSpc>
                <a:spcPct val="90000"/>
              </a:lnSpc>
              <a:buFont typeface="Monotype Sorts" pitchFamily="-84" charset="2"/>
              <a:buNone/>
              <a:tabLst>
                <a:tab pos="1882775" algn="ctr"/>
                <a:tab pos="4568825" algn="ctr"/>
              </a:tabLst>
            </a:pPr>
            <a:r>
              <a:rPr lang="en-US" altLang="en-US" i="1">
                <a:solidFill>
                  <a:srgbClr val="000000"/>
                </a:solidFill>
              </a:rPr>
              <a:t>		        P</a:t>
            </a:r>
            <a:r>
              <a:rPr lang="en-US" altLang="en-US" baseline="-25000">
                <a:solidFill>
                  <a:srgbClr val="000000"/>
                </a:solidFill>
              </a:rPr>
              <a:t>0</a:t>
            </a:r>
            <a:r>
              <a:rPr lang="en-US" altLang="en-US">
                <a:solidFill>
                  <a:srgbClr val="000000"/>
                </a:solidFill>
              </a:rPr>
              <a:t>	                            </a:t>
            </a:r>
            <a:r>
              <a:rPr lang="en-US" altLang="en-US" i="1">
                <a:solidFill>
                  <a:srgbClr val="000000"/>
                </a:solidFill>
              </a:rPr>
              <a:t>P</a:t>
            </a:r>
            <a:r>
              <a:rPr lang="en-US" altLang="en-US" baseline="-25000">
                <a:solidFill>
                  <a:srgbClr val="000000"/>
                </a:solidFill>
              </a:rPr>
              <a:t>1</a:t>
            </a:r>
          </a:p>
          <a:p>
            <a:pPr>
              <a:lnSpc>
                <a:spcPct val="90000"/>
              </a:lnSpc>
              <a:buFont typeface="Monotype Sorts" pitchFamily="-84" charset="2"/>
              <a:buNone/>
              <a:tabLst>
                <a:tab pos="1882775" algn="ctr"/>
                <a:tab pos="4568825" algn="ctr"/>
              </a:tabLst>
            </a:pPr>
            <a:r>
              <a:rPr lang="en-US" altLang="en-US" b="1">
                <a:solidFill>
                  <a:srgbClr val="000000"/>
                </a:solidFill>
                <a:latin typeface="Courier New" panose="02070309020205020404" pitchFamily="49" charset="0"/>
              </a:rPr>
              <a:t>	          </a:t>
            </a:r>
            <a:r>
              <a:rPr lang="en-US" altLang="en-US" sz="1600" b="1">
                <a:solidFill>
                  <a:srgbClr val="000000"/>
                </a:solidFill>
                <a:latin typeface="Courier New" panose="02070309020205020404" pitchFamily="49" charset="0"/>
              </a:rPr>
              <a:t>wait(S); 	              wait(Q);</a:t>
            </a:r>
          </a:p>
          <a:p>
            <a:pPr>
              <a:lnSpc>
                <a:spcPct val="90000"/>
              </a:lnSpc>
              <a:buFont typeface="Monotype Sorts" pitchFamily="-84" charset="2"/>
              <a:buNone/>
              <a:tabLst>
                <a:tab pos="1882775" algn="ctr"/>
                <a:tab pos="4568825" algn="ctr"/>
              </a:tabLst>
            </a:pPr>
            <a:r>
              <a:rPr lang="en-US" altLang="en-US" sz="1600" b="1">
                <a:solidFill>
                  <a:srgbClr val="000000"/>
                </a:solidFill>
                <a:latin typeface="Courier New" panose="02070309020205020404" pitchFamily="49" charset="0"/>
              </a:rPr>
              <a:t>	           wait(Q); 	              wait(S);</a:t>
            </a:r>
          </a:p>
          <a:p>
            <a:pPr>
              <a:lnSpc>
                <a:spcPct val="90000"/>
              </a:lnSpc>
              <a:buFont typeface="Monotype Sorts" pitchFamily="-84" charset="2"/>
              <a:buNone/>
              <a:tabLst>
                <a:tab pos="1882775" algn="ctr"/>
                <a:tab pos="4568825" algn="ctr"/>
              </a:tabLst>
            </a:pPr>
            <a:r>
              <a:rPr lang="en-US" altLang="en-US" sz="1600" b="1">
                <a:solidFill>
                  <a:srgbClr val="000000"/>
                </a:solidFill>
                <a:latin typeface="Courier New" panose="02070309020205020404" pitchFamily="49" charset="0"/>
              </a:rPr>
              <a:t>		 ...		     ...</a:t>
            </a:r>
          </a:p>
          <a:p>
            <a:pPr>
              <a:lnSpc>
                <a:spcPct val="90000"/>
              </a:lnSpc>
              <a:buFont typeface="Monotype Sorts" pitchFamily="-84" charset="2"/>
              <a:buNone/>
              <a:tabLst>
                <a:tab pos="1882775" algn="ctr"/>
                <a:tab pos="4568825" algn="ctr"/>
              </a:tabLst>
            </a:pPr>
            <a:r>
              <a:rPr lang="en-US" altLang="en-US" sz="1600" b="1">
                <a:solidFill>
                  <a:srgbClr val="000000"/>
                </a:solidFill>
                <a:latin typeface="Courier New" panose="02070309020205020404" pitchFamily="49" charset="0"/>
              </a:rPr>
              <a:t>	           signal(S);                 signal(Q);</a:t>
            </a:r>
          </a:p>
          <a:p>
            <a:pPr>
              <a:lnSpc>
                <a:spcPct val="90000"/>
              </a:lnSpc>
              <a:buFont typeface="Monotype Sorts" pitchFamily="-84" charset="2"/>
              <a:buNone/>
              <a:tabLst>
                <a:tab pos="1882775" algn="ctr"/>
                <a:tab pos="4568825" algn="ctr"/>
              </a:tabLst>
            </a:pPr>
            <a:r>
              <a:rPr lang="en-US" altLang="en-US" sz="1600" b="1">
                <a:solidFill>
                  <a:srgbClr val="000000"/>
                </a:solidFill>
                <a:latin typeface="Courier New" panose="02070309020205020404" pitchFamily="49" charset="0"/>
              </a:rPr>
              <a:t>              signal(Q);                 signal(S);</a:t>
            </a:r>
          </a:p>
          <a:p>
            <a:pPr>
              <a:lnSpc>
                <a:spcPct val="90000"/>
              </a:lnSpc>
              <a:buFont typeface="Monotype Sorts" pitchFamily="-84" charset="2"/>
              <a:buNone/>
              <a:tabLst>
                <a:tab pos="1882775" algn="ctr"/>
                <a:tab pos="4568825" algn="ctr"/>
              </a:tabLst>
            </a:pPr>
            <a:endParaRPr lang="en-US" altLang="en-US" sz="1600" b="1">
              <a:solidFill>
                <a:srgbClr val="000000"/>
              </a:solidFill>
              <a:latin typeface="Courier New" panose="02070309020205020404" pitchFamily="49" charset="0"/>
            </a:endParaRPr>
          </a:p>
          <a:p>
            <a:pPr>
              <a:lnSpc>
                <a:spcPct val="90000"/>
              </a:lnSpc>
              <a:tabLst>
                <a:tab pos="1882775" algn="ctr"/>
                <a:tab pos="4568825" algn="ctr"/>
              </a:tabLst>
            </a:pPr>
            <a:r>
              <a:rPr lang="en-US" altLang="en-US">
                <a:sym typeface="MT Extra" panose="05050102010205020202" pitchFamily="18" charset="2"/>
              </a:rPr>
              <a:t>Consider if </a:t>
            </a:r>
            <a:r>
              <a:rPr lang="en-US" altLang="en-US" i="1">
                <a:solidFill>
                  <a:srgbClr val="000000"/>
                </a:solidFill>
              </a:rPr>
              <a:t>P</a:t>
            </a:r>
            <a:r>
              <a:rPr lang="en-US" altLang="en-US" baseline="-25000">
                <a:solidFill>
                  <a:srgbClr val="000000"/>
                </a:solidFill>
              </a:rPr>
              <a:t>0</a:t>
            </a:r>
            <a:r>
              <a:rPr lang="en-US" altLang="en-US">
                <a:sym typeface="MT Extra" panose="05050102010205020202" pitchFamily="18" charset="2"/>
              </a:rPr>
              <a:t> executes wait(S) and </a:t>
            </a:r>
            <a:r>
              <a:rPr lang="en-US" altLang="en-US" i="1">
                <a:solidFill>
                  <a:srgbClr val="000000"/>
                </a:solidFill>
              </a:rPr>
              <a:t>P</a:t>
            </a:r>
            <a:r>
              <a:rPr lang="en-US" altLang="en-US" baseline="-25000">
                <a:solidFill>
                  <a:srgbClr val="000000"/>
                </a:solidFill>
              </a:rPr>
              <a:t>1 </a:t>
            </a:r>
            <a:r>
              <a:rPr lang="en-US" altLang="en-US">
                <a:sym typeface="MT Extra" panose="05050102010205020202" pitchFamily="18" charset="2"/>
              </a:rPr>
              <a:t>wait(Q). When </a:t>
            </a:r>
            <a:r>
              <a:rPr lang="en-US" altLang="en-US" i="1">
                <a:solidFill>
                  <a:srgbClr val="000000"/>
                </a:solidFill>
              </a:rPr>
              <a:t>P</a:t>
            </a:r>
            <a:r>
              <a:rPr lang="en-US" altLang="en-US" baseline="-25000">
                <a:solidFill>
                  <a:srgbClr val="000000"/>
                </a:solidFill>
              </a:rPr>
              <a:t>0</a:t>
            </a:r>
            <a:r>
              <a:rPr lang="en-US" altLang="en-US">
                <a:sym typeface="MT Extra" panose="05050102010205020202" pitchFamily="18" charset="2"/>
              </a:rPr>
              <a:t> executes wait(Q), it must wait until </a:t>
            </a:r>
            <a:r>
              <a:rPr lang="en-US" altLang="en-US" i="1">
                <a:solidFill>
                  <a:srgbClr val="000000"/>
                </a:solidFill>
              </a:rPr>
              <a:t>P</a:t>
            </a:r>
            <a:r>
              <a:rPr lang="en-US" altLang="en-US" baseline="-25000">
                <a:solidFill>
                  <a:srgbClr val="000000"/>
                </a:solidFill>
              </a:rPr>
              <a:t>1 </a:t>
            </a:r>
            <a:r>
              <a:rPr lang="en-US" altLang="en-US">
                <a:sym typeface="MT Extra" panose="05050102010205020202" pitchFamily="18" charset="2"/>
              </a:rPr>
              <a:t>executes signal(Q)</a:t>
            </a:r>
          </a:p>
          <a:p>
            <a:pPr>
              <a:lnSpc>
                <a:spcPct val="90000"/>
              </a:lnSpc>
              <a:tabLst>
                <a:tab pos="1882775" algn="ctr"/>
                <a:tab pos="4568825" algn="ctr"/>
              </a:tabLst>
            </a:pPr>
            <a:r>
              <a:rPr lang="en-US" altLang="en-US">
                <a:sym typeface="MT Extra" panose="05050102010205020202" pitchFamily="18" charset="2"/>
              </a:rPr>
              <a:t>However, </a:t>
            </a:r>
            <a:r>
              <a:rPr lang="en-US" altLang="en-US" i="1">
                <a:solidFill>
                  <a:srgbClr val="000000"/>
                </a:solidFill>
              </a:rPr>
              <a:t>P</a:t>
            </a:r>
            <a:r>
              <a:rPr lang="en-US" altLang="en-US" baseline="-25000">
                <a:solidFill>
                  <a:srgbClr val="000000"/>
                </a:solidFill>
              </a:rPr>
              <a:t>1 </a:t>
            </a:r>
            <a:r>
              <a:rPr lang="en-US" altLang="en-US">
                <a:sym typeface="MT Extra" panose="05050102010205020202" pitchFamily="18" charset="2"/>
              </a:rPr>
              <a:t>is waiting until </a:t>
            </a:r>
            <a:r>
              <a:rPr lang="en-US" altLang="en-US" i="1">
                <a:solidFill>
                  <a:srgbClr val="000000"/>
                </a:solidFill>
              </a:rPr>
              <a:t>P</a:t>
            </a:r>
            <a:r>
              <a:rPr lang="en-US" altLang="en-US" baseline="-25000">
                <a:solidFill>
                  <a:srgbClr val="000000"/>
                </a:solidFill>
              </a:rPr>
              <a:t>0</a:t>
            </a:r>
            <a:r>
              <a:rPr lang="en-US" altLang="en-US">
                <a:sym typeface="MT Extra" panose="05050102010205020202" pitchFamily="18" charset="2"/>
              </a:rPr>
              <a:t> execute signal(S).</a:t>
            </a:r>
          </a:p>
          <a:p>
            <a:pPr>
              <a:lnSpc>
                <a:spcPct val="90000"/>
              </a:lnSpc>
              <a:tabLst>
                <a:tab pos="1882775" algn="ctr"/>
                <a:tab pos="4568825" algn="ctr"/>
              </a:tabLst>
            </a:pPr>
            <a:r>
              <a:rPr lang="en-US" altLang="en-US">
                <a:sym typeface="MT Extra" panose="05050102010205020202" pitchFamily="18" charset="2"/>
              </a:rPr>
              <a:t>Since these signal() operations will never be executed, </a:t>
            </a:r>
            <a:r>
              <a:rPr lang="en-US" altLang="en-US" i="1">
                <a:solidFill>
                  <a:srgbClr val="000000"/>
                </a:solidFill>
              </a:rPr>
              <a:t>P</a:t>
            </a:r>
            <a:r>
              <a:rPr lang="en-US" altLang="en-US" baseline="-25000">
                <a:solidFill>
                  <a:srgbClr val="000000"/>
                </a:solidFill>
              </a:rPr>
              <a:t>0 </a:t>
            </a:r>
            <a:r>
              <a:rPr lang="en-US" altLang="en-US">
                <a:sym typeface="MT Extra" panose="05050102010205020202" pitchFamily="18" charset="2"/>
              </a:rPr>
              <a:t>and </a:t>
            </a:r>
            <a:r>
              <a:rPr lang="en-US" altLang="en-US" i="1">
                <a:solidFill>
                  <a:srgbClr val="000000"/>
                </a:solidFill>
              </a:rPr>
              <a:t>P</a:t>
            </a:r>
            <a:r>
              <a:rPr lang="en-US" altLang="en-US" baseline="-25000">
                <a:solidFill>
                  <a:srgbClr val="000000"/>
                </a:solidFill>
              </a:rPr>
              <a:t>1 </a:t>
            </a:r>
            <a:r>
              <a:rPr lang="en-US" altLang="en-US">
                <a:sym typeface="MT Extra" panose="05050102010205020202" pitchFamily="18" charset="2"/>
              </a:rPr>
              <a:t>are </a:t>
            </a:r>
            <a:r>
              <a:rPr lang="en-US" altLang="en-US" b="1">
                <a:sym typeface="MT Extra" panose="05050102010205020202" pitchFamily="18" charset="2"/>
              </a:rPr>
              <a:t>deadlocked</a:t>
            </a:r>
            <a:r>
              <a:rPr lang="en-US" altLang="en-US">
                <a:sym typeface="MT Extra" panose="05050102010205020202" pitchFamily="18" charset="2"/>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a:extLst>
              <a:ext uri="{FF2B5EF4-FFF2-40B4-BE49-F238E27FC236}">
                <a16:creationId xmlns:a16="http://schemas.microsoft.com/office/drawing/2014/main" id="{B5F3490D-743A-4A11-8B68-71502A5F9D1C}"/>
              </a:ext>
            </a:extLst>
          </p:cNvPr>
          <p:cNvSpPr>
            <a:spLocks noGrp="1" noChangeArrowheads="1"/>
          </p:cNvSpPr>
          <p:nvPr>
            <p:ph type="title"/>
          </p:nvPr>
        </p:nvSpPr>
        <p:spPr>
          <a:xfrm>
            <a:off x="457200" y="187325"/>
            <a:ext cx="8229600" cy="576263"/>
          </a:xfrm>
        </p:spPr>
        <p:txBody>
          <a:bodyPr/>
          <a:lstStyle/>
          <a:p>
            <a:pPr eaLnBrk="1" hangingPunct="1"/>
            <a:r>
              <a:rPr lang="en-US" altLang="en-US"/>
              <a:t>Producer </a:t>
            </a:r>
          </a:p>
        </p:txBody>
      </p:sp>
      <p:sp>
        <p:nvSpPr>
          <p:cNvPr id="13314" name="Rectangle 3">
            <a:extLst>
              <a:ext uri="{FF2B5EF4-FFF2-40B4-BE49-F238E27FC236}">
                <a16:creationId xmlns:a16="http://schemas.microsoft.com/office/drawing/2014/main" id="{5FDD98A5-82B6-4BD7-8525-BC28685FEEB6}"/>
              </a:ext>
            </a:extLst>
          </p:cNvPr>
          <p:cNvSpPr>
            <a:spLocks noGrp="1" noChangeArrowheads="1"/>
          </p:cNvSpPr>
          <p:nvPr>
            <p:ph type="body" idx="1"/>
          </p:nvPr>
        </p:nvSpPr>
        <p:spPr>
          <a:xfrm>
            <a:off x="1181100" y="1258888"/>
            <a:ext cx="6732588" cy="4557712"/>
          </a:xfrm>
        </p:spPr>
        <p:txBody>
          <a:bodyPr/>
          <a:lstStyle/>
          <a:p>
            <a:pPr marL="0" indent="0">
              <a:buFont typeface="Monotype Sorts" pitchFamily="-84" charset="2"/>
              <a:buNone/>
            </a:pPr>
            <a:r>
              <a:rPr lang="en-US" altLang="en-US" sz="1700">
                <a:latin typeface="Courier New" panose="02070309020205020404" pitchFamily="49" charset="0"/>
              </a:rPr>
              <a:t>while (true) {</a:t>
            </a:r>
            <a:br>
              <a:rPr lang="en-US" altLang="en-US" sz="1700">
                <a:latin typeface="Courier New" panose="02070309020205020404" pitchFamily="49" charset="0"/>
              </a:rPr>
            </a:br>
            <a:r>
              <a:rPr lang="en-US" altLang="en-US" sz="1700">
                <a:latin typeface="Courier New" panose="02070309020205020404" pitchFamily="49" charset="0"/>
              </a:rPr>
              <a:t>	/* produce an item in next produced */ </a:t>
            </a:r>
          </a:p>
          <a:p>
            <a:pPr marL="0" indent="0">
              <a:buFont typeface="Monotype Sorts" pitchFamily="-84" charset="2"/>
              <a:buNone/>
            </a:pPr>
            <a:r>
              <a:rPr lang="en-US" altLang="en-US" sz="1700">
                <a:latin typeface="Courier New" panose="02070309020205020404" pitchFamily="49" charset="0"/>
              </a:rPr>
              <a:t>	</a:t>
            </a:r>
          </a:p>
          <a:p>
            <a:pPr marL="0" indent="0">
              <a:buFont typeface="Monotype Sorts" pitchFamily="-84" charset="2"/>
              <a:buNone/>
            </a:pPr>
            <a:r>
              <a:rPr lang="en-US" altLang="en-US" sz="1700">
                <a:latin typeface="Courier New" panose="02070309020205020404" pitchFamily="49" charset="0"/>
              </a:rPr>
              <a:t>	while (counter == BUFFER_SIZE)  </a:t>
            </a:r>
          </a:p>
          <a:p>
            <a:pPr marL="0" indent="0">
              <a:buFont typeface="Monotype Sorts" pitchFamily="-84" charset="2"/>
              <a:buNone/>
            </a:pPr>
            <a:r>
              <a:rPr lang="en-US" altLang="en-US" sz="1700">
                <a:latin typeface="Courier New" panose="02070309020205020404" pitchFamily="49" charset="0"/>
              </a:rPr>
              <a:t>		; /* do nothing */ </a:t>
            </a:r>
          </a:p>
          <a:p>
            <a:pPr marL="0" indent="0">
              <a:buFont typeface="Monotype Sorts" pitchFamily="-84" charset="2"/>
              <a:buNone/>
            </a:pPr>
            <a:r>
              <a:rPr lang="en-US" altLang="en-US" sz="1700">
                <a:latin typeface="Courier New" panose="02070309020205020404" pitchFamily="49" charset="0"/>
              </a:rPr>
              <a:t>	buffer[in] = next_produced; </a:t>
            </a:r>
          </a:p>
          <a:p>
            <a:pPr marL="0" indent="0">
              <a:buFont typeface="Monotype Sorts" pitchFamily="-84" charset="2"/>
              <a:buNone/>
            </a:pPr>
            <a:r>
              <a:rPr lang="en-US" altLang="en-US" sz="1700">
                <a:latin typeface="Courier New" panose="02070309020205020404" pitchFamily="49" charset="0"/>
              </a:rPr>
              <a:t>	in = (in + 1) % BUFFER_SIZE; </a:t>
            </a:r>
          </a:p>
          <a:p>
            <a:pPr marL="0" indent="0">
              <a:buFont typeface="Monotype Sorts" pitchFamily="-84" charset="2"/>
              <a:buNone/>
            </a:pPr>
            <a:r>
              <a:rPr lang="en-US" altLang="en-US" sz="1700">
                <a:latin typeface="Courier New" panose="02070309020205020404" pitchFamily="49" charset="0"/>
              </a:rPr>
              <a:t>	counter++; </a:t>
            </a:r>
          </a:p>
          <a:p>
            <a:pPr marL="0" indent="0">
              <a:buFont typeface="Monotype Sorts" pitchFamily="-84" charset="2"/>
              <a:buNone/>
            </a:pPr>
            <a:r>
              <a:rPr lang="en-US" altLang="en-US" sz="1700">
                <a:latin typeface="Courier New" panose="02070309020205020404" pitchFamily="49" charset="0"/>
              </a:rPr>
              <a:t>}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a:extLst>
              <a:ext uri="{FF2B5EF4-FFF2-40B4-BE49-F238E27FC236}">
                <a16:creationId xmlns:a16="http://schemas.microsoft.com/office/drawing/2014/main" id="{6883AB77-56F5-4136-AA6A-B9A8F14A4E87}"/>
              </a:ext>
            </a:extLst>
          </p:cNvPr>
          <p:cNvSpPr>
            <a:spLocks noGrp="1" noChangeArrowheads="1"/>
          </p:cNvSpPr>
          <p:nvPr>
            <p:ph type="title"/>
          </p:nvPr>
        </p:nvSpPr>
        <p:spPr>
          <a:xfrm>
            <a:off x="969963" y="161925"/>
            <a:ext cx="7716837" cy="576263"/>
          </a:xfrm>
        </p:spPr>
        <p:txBody>
          <a:bodyPr/>
          <a:lstStyle/>
          <a:p>
            <a:pPr eaLnBrk="1" hangingPunct="1"/>
            <a:r>
              <a:rPr lang="en-US" altLang="en-US"/>
              <a:t>Liveness</a:t>
            </a:r>
          </a:p>
        </p:txBody>
      </p:sp>
      <p:sp>
        <p:nvSpPr>
          <p:cNvPr id="82946" name="Rectangle 3">
            <a:extLst>
              <a:ext uri="{FF2B5EF4-FFF2-40B4-BE49-F238E27FC236}">
                <a16:creationId xmlns:a16="http://schemas.microsoft.com/office/drawing/2014/main" id="{CBC29649-F7D7-444C-8988-93D02C29A5AA}"/>
              </a:ext>
            </a:extLst>
          </p:cNvPr>
          <p:cNvSpPr>
            <a:spLocks noGrp="1" noChangeArrowheads="1"/>
          </p:cNvSpPr>
          <p:nvPr>
            <p:ph idx="1"/>
          </p:nvPr>
        </p:nvSpPr>
        <p:spPr>
          <a:xfrm>
            <a:off x="820738" y="1073150"/>
            <a:ext cx="7640637" cy="4906963"/>
          </a:xfrm>
        </p:spPr>
        <p:txBody>
          <a:bodyPr/>
          <a:lstStyle/>
          <a:p>
            <a:pPr>
              <a:lnSpc>
                <a:spcPct val="90000"/>
              </a:lnSpc>
              <a:tabLst>
                <a:tab pos="1882775" algn="ctr"/>
                <a:tab pos="4568825" algn="ctr"/>
              </a:tabLst>
            </a:pPr>
            <a:r>
              <a:rPr lang="en-US" altLang="en-US"/>
              <a:t>Other forms of deadlock:</a:t>
            </a:r>
            <a:endParaRPr lang="en-US" altLang="en-US" sz="1600">
              <a:latin typeface="Courier New" panose="02070309020205020404" pitchFamily="49" charset="0"/>
            </a:endParaRPr>
          </a:p>
          <a:p>
            <a:pPr>
              <a:lnSpc>
                <a:spcPct val="90000"/>
              </a:lnSpc>
              <a:tabLst>
                <a:tab pos="1882775" algn="ctr"/>
                <a:tab pos="4568825" algn="ctr"/>
              </a:tabLst>
            </a:pPr>
            <a:r>
              <a:rPr lang="en-US" altLang="en-US" b="1">
                <a:sym typeface="MT Extra" panose="05050102010205020202" pitchFamily="18" charset="2"/>
              </a:rPr>
              <a:t>Starvation</a:t>
            </a:r>
            <a:r>
              <a:rPr lang="en-US" altLang="en-US">
                <a:sym typeface="MT Extra" panose="05050102010205020202" pitchFamily="18" charset="2"/>
              </a:rPr>
              <a:t> </a:t>
            </a:r>
            <a:r>
              <a:rPr lang="en-US" altLang="en-US"/>
              <a:t>– indefinite blocking  </a:t>
            </a:r>
          </a:p>
          <a:p>
            <a:pPr lvl="1">
              <a:lnSpc>
                <a:spcPct val="90000"/>
              </a:lnSpc>
              <a:tabLst>
                <a:tab pos="1882775" algn="ctr"/>
                <a:tab pos="4568825" algn="ctr"/>
              </a:tabLst>
            </a:pPr>
            <a:r>
              <a:rPr lang="en-US" altLang="en-US" sz="1600"/>
              <a:t>A process may never be removed from the semaphore queue in which it is suspended</a:t>
            </a:r>
          </a:p>
          <a:p>
            <a:pPr>
              <a:lnSpc>
                <a:spcPct val="90000"/>
              </a:lnSpc>
              <a:tabLst>
                <a:tab pos="1882775" algn="ctr"/>
                <a:tab pos="4568825" algn="ctr"/>
              </a:tabLst>
            </a:pPr>
            <a:r>
              <a:rPr lang="en-US" altLang="en-US" b="1"/>
              <a:t>Priority Inversion</a:t>
            </a:r>
            <a:r>
              <a:rPr lang="en-US" altLang="en-US"/>
              <a:t> – Scheduling problem when lower-priority process holds a lock needed by higher-priority process</a:t>
            </a:r>
          </a:p>
          <a:p>
            <a:pPr>
              <a:tabLst>
                <a:tab pos="1882775" algn="ctr"/>
                <a:tab pos="4568825" algn="ctr"/>
              </a:tabLst>
            </a:pPr>
            <a:r>
              <a:rPr lang="en-US" altLang="en-US" sz="1600"/>
              <a:t>Solved via </a:t>
            </a:r>
            <a:r>
              <a:rPr lang="en-US" altLang="en-US" sz="1600" b="1"/>
              <a:t>priority-inheritance protocol</a:t>
            </a:r>
            <a:br>
              <a:rPr lang="en-US" altLang="en-US" sz="1600" b="1"/>
            </a:br>
            <a:br>
              <a:rPr lang="en-US" altLang="en-US" sz="1600" b="1"/>
            </a:br>
            <a:endParaRPr lang="en-US" altLang="en-US" sz="1600" b="1"/>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a:extLst>
              <a:ext uri="{FF2B5EF4-FFF2-40B4-BE49-F238E27FC236}">
                <a16:creationId xmlns:a16="http://schemas.microsoft.com/office/drawing/2014/main" id="{A4F5278B-A2DA-484B-B4FE-F11A151D1A33}"/>
              </a:ext>
            </a:extLst>
          </p:cNvPr>
          <p:cNvSpPr>
            <a:spLocks noGrp="1" noChangeArrowheads="1"/>
          </p:cNvSpPr>
          <p:nvPr>
            <p:ph type="title"/>
          </p:nvPr>
        </p:nvSpPr>
        <p:spPr>
          <a:xfrm>
            <a:off x="969963" y="161925"/>
            <a:ext cx="7716837" cy="576263"/>
          </a:xfrm>
        </p:spPr>
        <p:txBody>
          <a:bodyPr/>
          <a:lstStyle/>
          <a:p>
            <a:pPr eaLnBrk="1" hangingPunct="1"/>
            <a:r>
              <a:rPr lang="en-US" altLang="en-US"/>
              <a:t>Priority Inheritance Protocol</a:t>
            </a:r>
          </a:p>
        </p:txBody>
      </p:sp>
      <p:sp>
        <p:nvSpPr>
          <p:cNvPr id="84994" name="Rectangle 3">
            <a:extLst>
              <a:ext uri="{FF2B5EF4-FFF2-40B4-BE49-F238E27FC236}">
                <a16:creationId xmlns:a16="http://schemas.microsoft.com/office/drawing/2014/main" id="{201E380A-4E8A-455E-9849-25B17DC87FD3}"/>
              </a:ext>
            </a:extLst>
          </p:cNvPr>
          <p:cNvSpPr>
            <a:spLocks noGrp="1" noChangeArrowheads="1"/>
          </p:cNvSpPr>
          <p:nvPr>
            <p:ph idx="1"/>
          </p:nvPr>
        </p:nvSpPr>
        <p:spPr>
          <a:xfrm>
            <a:off x="820738" y="1073150"/>
            <a:ext cx="7640637" cy="4906963"/>
          </a:xfrm>
        </p:spPr>
        <p:txBody>
          <a:bodyPr/>
          <a:lstStyle/>
          <a:p>
            <a:pPr>
              <a:lnSpc>
                <a:spcPct val="90000"/>
              </a:lnSpc>
              <a:tabLst>
                <a:tab pos="1882775" algn="ctr"/>
                <a:tab pos="4568825" algn="ctr"/>
              </a:tabLst>
            </a:pPr>
            <a:r>
              <a:rPr lang="en-US" altLang="en-US"/>
              <a:t>Consider the scenario with  three processes </a:t>
            </a:r>
            <a:r>
              <a:rPr lang="en-US" altLang="en-US" b="1"/>
              <a:t>P1, P2</a:t>
            </a:r>
            <a:r>
              <a:rPr lang="en-US" altLang="en-US"/>
              <a:t>, and </a:t>
            </a:r>
            <a:r>
              <a:rPr lang="en-US" altLang="en-US" b="1"/>
              <a:t>P3</a:t>
            </a:r>
            <a:r>
              <a:rPr lang="en-US" altLang="en-US"/>
              <a:t>. </a:t>
            </a:r>
            <a:r>
              <a:rPr lang="en-US" altLang="en-US" b="1"/>
              <a:t>P1</a:t>
            </a:r>
            <a:r>
              <a:rPr lang="en-US" altLang="en-US"/>
              <a:t> has the highest priority, </a:t>
            </a:r>
            <a:r>
              <a:rPr lang="en-US" altLang="en-US" b="1"/>
              <a:t>P2</a:t>
            </a:r>
            <a:r>
              <a:rPr lang="en-US" altLang="en-US"/>
              <a:t> the next highest, and </a:t>
            </a:r>
            <a:r>
              <a:rPr lang="en-US" altLang="en-US" b="1"/>
              <a:t>P3</a:t>
            </a:r>
            <a:r>
              <a:rPr lang="en-US" altLang="en-US"/>
              <a:t> the lowest. Assume a resouce </a:t>
            </a:r>
            <a:r>
              <a:rPr lang="en-US" altLang="en-US" b="1"/>
              <a:t>P3</a:t>
            </a:r>
            <a:r>
              <a:rPr lang="en-US" altLang="en-US"/>
              <a:t> is assigned a resource </a:t>
            </a:r>
            <a:r>
              <a:rPr lang="en-US" altLang="en-US" b="1"/>
              <a:t>R </a:t>
            </a:r>
            <a:r>
              <a:rPr lang="en-US" altLang="en-US"/>
              <a:t>that </a:t>
            </a:r>
            <a:r>
              <a:rPr lang="en-US" altLang="en-US" b="1"/>
              <a:t>P1</a:t>
            </a:r>
            <a:r>
              <a:rPr lang="en-US" altLang="en-US"/>
              <a:t> wants. Thus, </a:t>
            </a:r>
            <a:r>
              <a:rPr lang="en-US" altLang="en-US" b="1"/>
              <a:t>P1</a:t>
            </a:r>
            <a:r>
              <a:rPr lang="en-US" altLang="en-US"/>
              <a:t> must wait for </a:t>
            </a:r>
            <a:r>
              <a:rPr lang="en-US" altLang="en-US" b="1"/>
              <a:t>P3</a:t>
            </a:r>
            <a:r>
              <a:rPr lang="en-US" altLang="en-US"/>
              <a:t> to finish using the resource. However, </a:t>
            </a:r>
            <a:r>
              <a:rPr lang="en-US" altLang="en-US" b="1"/>
              <a:t>P2</a:t>
            </a:r>
            <a:r>
              <a:rPr lang="en-US" altLang="en-US"/>
              <a:t> becomes runnable and preempts </a:t>
            </a:r>
            <a:r>
              <a:rPr lang="en-US" altLang="en-US" b="1"/>
              <a:t>P3</a:t>
            </a:r>
            <a:r>
              <a:rPr lang="en-US" altLang="en-US"/>
              <a:t>. What has happened is that </a:t>
            </a:r>
            <a:r>
              <a:rPr lang="en-US" altLang="en-US" b="1"/>
              <a:t>P2</a:t>
            </a:r>
            <a:r>
              <a:rPr lang="en-US" altLang="en-US"/>
              <a:t> - a process with a lower priority than </a:t>
            </a:r>
            <a:r>
              <a:rPr lang="en-US" altLang="en-US" b="1"/>
              <a:t>P1</a:t>
            </a:r>
            <a:r>
              <a:rPr lang="en-US" altLang="en-US"/>
              <a:t> - has indirectly prevented </a:t>
            </a:r>
            <a:r>
              <a:rPr lang="en-US" altLang="en-US" b="1"/>
              <a:t>P3</a:t>
            </a:r>
            <a:r>
              <a:rPr lang="en-US" altLang="en-US"/>
              <a:t> from gaining access to the resource.</a:t>
            </a:r>
            <a:br>
              <a:rPr lang="en-US" altLang="en-US"/>
            </a:br>
            <a:endParaRPr lang="en-US" altLang="en-US"/>
          </a:p>
          <a:p>
            <a:pPr>
              <a:tabLst>
                <a:tab pos="1882775" algn="ctr"/>
                <a:tab pos="4568825" algn="ctr"/>
              </a:tabLst>
            </a:pPr>
            <a:r>
              <a:rPr lang="en-US" altLang="en-US"/>
              <a:t>To prevent this from occurring, a </a:t>
            </a:r>
            <a:r>
              <a:rPr lang="en-US" altLang="en-US" b="1"/>
              <a:t>priority inheritance protocol</a:t>
            </a:r>
            <a:r>
              <a:rPr lang="en-US" altLang="en-US"/>
              <a:t> is used. This simply allows the priority of the highest thread waiting to access a shared resource to be assigned to the thread currently using the resource. Thus, the current owner of the resource is assigned the priority of the highest priority thread wishing to acquire the resource.</a:t>
            </a:r>
          </a:p>
          <a:p>
            <a:pPr lvl="1">
              <a:lnSpc>
                <a:spcPct val="90000"/>
              </a:lnSpc>
              <a:tabLst>
                <a:tab pos="1882775" algn="ctr"/>
                <a:tab pos="4568825" algn="ctr"/>
              </a:tabLst>
            </a:pPr>
            <a:endParaRPr lang="en-US" altLang="en-US" sz="1600" b="1"/>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a:extLst>
              <a:ext uri="{FF2B5EF4-FFF2-40B4-BE49-F238E27FC236}">
                <a16:creationId xmlns:a16="http://schemas.microsoft.com/office/drawing/2014/main" id="{0BB714CA-1CE0-44B6-84F8-11298374836D}"/>
              </a:ext>
            </a:extLst>
          </p:cNvPr>
          <p:cNvSpPr>
            <a:spLocks noGrp="1" noChangeArrowheads="1"/>
          </p:cNvSpPr>
          <p:nvPr>
            <p:ph type="ctrTitle"/>
          </p:nvPr>
        </p:nvSpPr>
        <p:spPr/>
        <p:txBody>
          <a:bodyPr/>
          <a:lstStyle/>
          <a:p>
            <a:pPr eaLnBrk="1" hangingPunct="1"/>
            <a:r>
              <a:rPr lang="en-US" altLang="en-US"/>
              <a:t>End of Chapter 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DB0E3EEC-322A-45B3-9170-35A33D831224}"/>
              </a:ext>
            </a:extLst>
          </p:cNvPr>
          <p:cNvSpPr>
            <a:spLocks noGrp="1" noChangeArrowheads="1"/>
          </p:cNvSpPr>
          <p:nvPr>
            <p:ph type="title"/>
          </p:nvPr>
        </p:nvSpPr>
        <p:spPr>
          <a:xfrm>
            <a:off x="487363" y="142875"/>
            <a:ext cx="8229600" cy="576263"/>
          </a:xfrm>
        </p:spPr>
        <p:txBody>
          <a:bodyPr/>
          <a:lstStyle/>
          <a:p>
            <a:pPr eaLnBrk="1" hangingPunct="1"/>
            <a:r>
              <a:rPr lang="en-US" altLang="en-US"/>
              <a:t>Consumer</a:t>
            </a:r>
          </a:p>
        </p:txBody>
      </p:sp>
      <p:sp>
        <p:nvSpPr>
          <p:cNvPr id="15362" name="Rectangle 3">
            <a:extLst>
              <a:ext uri="{FF2B5EF4-FFF2-40B4-BE49-F238E27FC236}">
                <a16:creationId xmlns:a16="http://schemas.microsoft.com/office/drawing/2014/main" id="{5AA135F9-2122-4C4E-AA5A-07C33DA4A67B}"/>
              </a:ext>
            </a:extLst>
          </p:cNvPr>
          <p:cNvSpPr>
            <a:spLocks noGrp="1" noChangeArrowheads="1"/>
          </p:cNvSpPr>
          <p:nvPr>
            <p:ph type="body" idx="1"/>
          </p:nvPr>
        </p:nvSpPr>
        <p:spPr>
          <a:xfrm>
            <a:off x="977900" y="1262063"/>
            <a:ext cx="6877050" cy="4860925"/>
          </a:xfrm>
        </p:spPr>
        <p:txBody>
          <a:bodyPr/>
          <a:lstStyle/>
          <a:p>
            <a:pPr marL="0" indent="0">
              <a:buFont typeface="Monotype Sorts" pitchFamily="-84" charset="2"/>
              <a:buNone/>
            </a:pPr>
            <a:r>
              <a:rPr lang="en-US" altLang="en-US" sz="1600">
                <a:latin typeface="Courier New" panose="02070309020205020404" pitchFamily="49" charset="0"/>
              </a:rPr>
              <a:t>while (true) {</a:t>
            </a:r>
          </a:p>
          <a:p>
            <a:pPr marL="0" indent="0">
              <a:buFont typeface="Monotype Sorts" pitchFamily="-84" charset="2"/>
              <a:buNone/>
            </a:pPr>
            <a:r>
              <a:rPr lang="en-US" altLang="en-US" sz="1600">
                <a:latin typeface="Courier New" panose="02070309020205020404" pitchFamily="49" charset="0"/>
              </a:rPr>
              <a:t>	while (counter == 0) </a:t>
            </a:r>
          </a:p>
          <a:p>
            <a:pPr marL="0" indent="0">
              <a:buFont typeface="Monotype Sorts" pitchFamily="-84" charset="2"/>
              <a:buNone/>
            </a:pPr>
            <a:r>
              <a:rPr lang="en-US" altLang="en-US" sz="1600">
                <a:latin typeface="Courier New" panose="02070309020205020404" pitchFamily="49" charset="0"/>
              </a:rPr>
              <a:t>		; /* do nothing */ </a:t>
            </a:r>
          </a:p>
          <a:p>
            <a:pPr marL="0" indent="0">
              <a:buFont typeface="Monotype Sorts" pitchFamily="-84" charset="2"/>
              <a:buNone/>
            </a:pPr>
            <a:r>
              <a:rPr lang="en-US" altLang="en-US" sz="1600">
                <a:latin typeface="Courier New" panose="02070309020205020404" pitchFamily="49" charset="0"/>
              </a:rPr>
              <a:t>	next_consumed = buffer[out]; </a:t>
            </a:r>
          </a:p>
          <a:p>
            <a:pPr marL="0" indent="0">
              <a:buFont typeface="Monotype Sorts" pitchFamily="-84" charset="2"/>
              <a:buNone/>
            </a:pPr>
            <a:r>
              <a:rPr lang="en-US" altLang="en-US" sz="1600">
                <a:latin typeface="Courier New" panose="02070309020205020404" pitchFamily="49" charset="0"/>
              </a:rPr>
              <a:t>	out = (out + 1) % BUFFER_SIZE; 	</a:t>
            </a:r>
          </a:p>
          <a:p>
            <a:pPr marL="0" indent="0">
              <a:buFont typeface="Monotype Sorts" pitchFamily="-84" charset="2"/>
              <a:buNone/>
            </a:pPr>
            <a:r>
              <a:rPr lang="en-US" altLang="en-US" sz="1600">
                <a:latin typeface="Courier New" panose="02070309020205020404" pitchFamily="49" charset="0"/>
              </a:rPr>
              <a:t>        counter--; </a:t>
            </a:r>
          </a:p>
          <a:p>
            <a:pPr marL="0" indent="0">
              <a:buFont typeface="Monotype Sorts" pitchFamily="-84" charset="2"/>
              <a:buNone/>
            </a:pPr>
            <a:r>
              <a:rPr lang="en-US" altLang="en-US" sz="1600">
                <a:latin typeface="Courier New" panose="02070309020205020404" pitchFamily="49" charset="0"/>
              </a:rPr>
              <a:t>	/* consume the item in next consumed */ </a:t>
            </a:r>
          </a:p>
          <a:p>
            <a:pPr marL="0" indent="0">
              <a:buFont typeface="Monotype Sorts" pitchFamily="-84" charset="2"/>
              <a:buNone/>
            </a:pPr>
            <a:r>
              <a:rPr lang="en-US" altLang="en-US" sz="1600">
                <a:latin typeface="Courier New" panose="02070309020205020404" pitchFamily="49" charset="0"/>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026">
            <a:extLst>
              <a:ext uri="{FF2B5EF4-FFF2-40B4-BE49-F238E27FC236}">
                <a16:creationId xmlns:a16="http://schemas.microsoft.com/office/drawing/2014/main" id="{3CD791EB-6889-4A57-AF8C-733E42086512}"/>
              </a:ext>
            </a:extLst>
          </p:cNvPr>
          <p:cNvSpPr>
            <a:spLocks noGrp="1" noChangeArrowheads="1"/>
          </p:cNvSpPr>
          <p:nvPr>
            <p:ph type="title"/>
          </p:nvPr>
        </p:nvSpPr>
        <p:spPr>
          <a:xfrm>
            <a:off x="457200" y="141288"/>
            <a:ext cx="8229600" cy="576262"/>
          </a:xfrm>
        </p:spPr>
        <p:txBody>
          <a:bodyPr/>
          <a:lstStyle/>
          <a:p>
            <a:pPr eaLnBrk="1" hangingPunct="1"/>
            <a:r>
              <a:rPr lang="en-US" altLang="en-US"/>
              <a:t>Race Condition</a:t>
            </a:r>
          </a:p>
        </p:txBody>
      </p:sp>
      <p:sp>
        <p:nvSpPr>
          <p:cNvPr id="17410" name="Rectangle 1027">
            <a:extLst>
              <a:ext uri="{FF2B5EF4-FFF2-40B4-BE49-F238E27FC236}">
                <a16:creationId xmlns:a16="http://schemas.microsoft.com/office/drawing/2014/main" id="{29A00651-2F44-4DAE-88EF-B82F3BC1B181}"/>
              </a:ext>
            </a:extLst>
          </p:cNvPr>
          <p:cNvSpPr>
            <a:spLocks noGrp="1" noChangeArrowheads="1"/>
          </p:cNvSpPr>
          <p:nvPr>
            <p:ph idx="1"/>
          </p:nvPr>
        </p:nvSpPr>
        <p:spPr>
          <a:xfrm>
            <a:off x="1004888" y="1177925"/>
            <a:ext cx="8067675" cy="5173663"/>
          </a:xfrm>
        </p:spPr>
        <p:txBody>
          <a:bodyPr/>
          <a:lstStyle/>
          <a:p>
            <a:pPr>
              <a:lnSpc>
                <a:spcPct val="90000"/>
              </a:lnSpc>
            </a:pPr>
            <a:r>
              <a:rPr lang="en-US" altLang="en-US" b="1">
                <a:solidFill>
                  <a:srgbClr val="000000"/>
                </a:solidFill>
                <a:latin typeface="Courier New" panose="02070309020205020404" pitchFamily="49" charset="0"/>
              </a:rPr>
              <a:t>counter++ </a:t>
            </a:r>
            <a:r>
              <a:rPr lang="en-US" altLang="en-US" sz="1600"/>
              <a:t>could be implemented as</a:t>
            </a:r>
            <a:br>
              <a:rPr lang="en-US" altLang="en-US" sz="1600"/>
            </a:br>
            <a:br>
              <a:rPr lang="en-US" altLang="en-US" sz="1600"/>
            </a:br>
            <a:r>
              <a:rPr lang="en-US" altLang="en-US" sz="1600" b="1">
                <a:latin typeface="Courier New" panose="02070309020205020404" pitchFamily="49" charset="0"/>
              </a:rPr>
              <a:t>     </a:t>
            </a:r>
            <a:r>
              <a:rPr lang="en-US" altLang="en-US" sz="1600" b="1">
                <a:solidFill>
                  <a:srgbClr val="0000FF"/>
                </a:solidFill>
                <a:latin typeface="Courier New" panose="02070309020205020404" pitchFamily="49" charset="0"/>
              </a:rPr>
              <a:t>register1 = counter</a:t>
            </a:r>
            <a:br>
              <a:rPr lang="en-US" altLang="en-US" sz="1600" b="1">
                <a:solidFill>
                  <a:srgbClr val="0000FF"/>
                </a:solidFill>
                <a:latin typeface="Courier New" panose="02070309020205020404" pitchFamily="49" charset="0"/>
              </a:rPr>
            </a:br>
            <a:r>
              <a:rPr lang="en-US" altLang="en-US" sz="1600" b="1">
                <a:solidFill>
                  <a:srgbClr val="0000FF"/>
                </a:solidFill>
                <a:latin typeface="Courier New" panose="02070309020205020404" pitchFamily="49" charset="0"/>
              </a:rPr>
              <a:t>     register1 = register1 + 1</a:t>
            </a:r>
            <a:br>
              <a:rPr lang="en-US" altLang="en-US" sz="1600" b="1">
                <a:solidFill>
                  <a:srgbClr val="0000FF"/>
                </a:solidFill>
                <a:latin typeface="Courier New" panose="02070309020205020404" pitchFamily="49" charset="0"/>
              </a:rPr>
            </a:br>
            <a:r>
              <a:rPr lang="en-US" altLang="en-US" sz="1600" b="1">
                <a:solidFill>
                  <a:srgbClr val="0000FF"/>
                </a:solidFill>
                <a:latin typeface="Courier New" panose="02070309020205020404" pitchFamily="49" charset="0"/>
              </a:rPr>
              <a:t>     counter = register1</a:t>
            </a:r>
            <a:endParaRPr lang="en-US" altLang="en-US" sz="800">
              <a:solidFill>
                <a:srgbClr val="0000FF"/>
              </a:solidFill>
            </a:endParaRPr>
          </a:p>
          <a:p>
            <a:pPr>
              <a:lnSpc>
                <a:spcPct val="90000"/>
              </a:lnSpc>
            </a:pPr>
            <a:r>
              <a:rPr lang="en-US" altLang="en-US" b="1">
                <a:solidFill>
                  <a:srgbClr val="000000"/>
                </a:solidFill>
                <a:latin typeface="Courier New" panose="02070309020205020404" pitchFamily="49" charset="0"/>
              </a:rPr>
              <a:t>counter--</a:t>
            </a:r>
            <a:r>
              <a:rPr lang="en-US" altLang="en-US" sz="1600" b="1">
                <a:solidFill>
                  <a:schemeClr val="tx2"/>
                </a:solidFill>
                <a:latin typeface="Courier New" panose="02070309020205020404" pitchFamily="49" charset="0"/>
              </a:rPr>
              <a:t> </a:t>
            </a:r>
            <a:r>
              <a:rPr lang="en-US" altLang="en-US" sz="1600"/>
              <a:t>could be implemented as</a:t>
            </a:r>
            <a:br>
              <a:rPr lang="en-US" altLang="en-US" sz="1600"/>
            </a:br>
            <a:br>
              <a:rPr lang="en-US" altLang="en-US" sz="1600"/>
            </a:br>
            <a:r>
              <a:rPr lang="en-US" altLang="en-US" sz="1600" b="1">
                <a:latin typeface="Courier New" panose="02070309020205020404" pitchFamily="49" charset="0"/>
              </a:rPr>
              <a:t>     </a:t>
            </a:r>
            <a:r>
              <a:rPr lang="en-US" altLang="en-US" sz="1600" b="1">
                <a:solidFill>
                  <a:schemeClr val="tx2"/>
                </a:solidFill>
                <a:latin typeface="Courier New" panose="02070309020205020404" pitchFamily="49" charset="0"/>
              </a:rPr>
              <a:t>register2 = counter</a:t>
            </a:r>
            <a:br>
              <a:rPr lang="en-US" altLang="en-US" sz="1600" b="1">
                <a:solidFill>
                  <a:schemeClr val="tx2"/>
                </a:solidFill>
                <a:latin typeface="Courier New" panose="02070309020205020404" pitchFamily="49" charset="0"/>
              </a:rPr>
            </a:br>
            <a:r>
              <a:rPr lang="en-US" altLang="en-US" sz="1600" b="1">
                <a:solidFill>
                  <a:schemeClr val="tx2"/>
                </a:solidFill>
                <a:latin typeface="Courier New" panose="02070309020205020404" pitchFamily="49" charset="0"/>
              </a:rPr>
              <a:t>     register2 = register2 - 1</a:t>
            </a:r>
            <a:br>
              <a:rPr lang="en-US" altLang="en-US" sz="1600" b="1">
                <a:solidFill>
                  <a:schemeClr val="tx2"/>
                </a:solidFill>
                <a:latin typeface="Courier New" panose="02070309020205020404" pitchFamily="49" charset="0"/>
              </a:rPr>
            </a:br>
            <a:r>
              <a:rPr lang="en-US" altLang="en-US" sz="1600" b="1">
                <a:solidFill>
                  <a:schemeClr val="tx2"/>
                </a:solidFill>
                <a:latin typeface="Courier New" panose="02070309020205020404" pitchFamily="49" charset="0"/>
              </a:rPr>
              <a:t>     counter = register2</a:t>
            </a:r>
          </a:p>
          <a:p>
            <a:pPr>
              <a:lnSpc>
                <a:spcPct val="90000"/>
              </a:lnSpc>
              <a:buFont typeface="Monotype Sorts" pitchFamily="-84" charset="2"/>
              <a:buNone/>
            </a:pPr>
            <a:endParaRPr lang="en-US" altLang="en-US" sz="800">
              <a:solidFill>
                <a:schemeClr val="tx2"/>
              </a:solidFill>
            </a:endParaRPr>
          </a:p>
          <a:p>
            <a:pPr>
              <a:lnSpc>
                <a:spcPct val="90000"/>
              </a:lnSpc>
            </a:pPr>
            <a:r>
              <a:rPr lang="en-US" altLang="en-US" sz="1600"/>
              <a:t>Consider this execution interleaving with </a:t>
            </a:r>
            <a:r>
              <a:rPr lang="ja-JP" altLang="en-US" sz="1600"/>
              <a:t>“</a:t>
            </a:r>
            <a:r>
              <a:rPr lang="en-US" altLang="ja-JP" sz="1600"/>
              <a:t>count = 5</a:t>
            </a:r>
            <a:r>
              <a:rPr lang="ja-JP" altLang="en-US" sz="1600"/>
              <a:t>”</a:t>
            </a:r>
            <a:r>
              <a:rPr lang="en-US" altLang="ja-JP" sz="1600"/>
              <a:t> initially:</a:t>
            </a:r>
          </a:p>
          <a:p>
            <a:pPr lvl="1">
              <a:lnSpc>
                <a:spcPct val="90000"/>
              </a:lnSpc>
              <a:buFont typeface="Monotype Sorts" pitchFamily="-84" charset="2"/>
              <a:buNone/>
            </a:pPr>
            <a:r>
              <a:rPr lang="en-US" altLang="en-US" sz="1600"/>
              <a:t>	S0: producer execute </a:t>
            </a:r>
            <a:r>
              <a:rPr lang="en-US" altLang="en-US" sz="1600" b="1">
                <a:solidFill>
                  <a:srgbClr val="0000FF"/>
                </a:solidFill>
                <a:latin typeface="Courier New" panose="02070309020205020404" pitchFamily="49" charset="0"/>
              </a:rPr>
              <a:t>register1 = counter</a:t>
            </a:r>
            <a:r>
              <a:rPr lang="en-US" altLang="en-US" sz="1600" b="1">
                <a:latin typeface="Courier New" panose="02070309020205020404" pitchFamily="49" charset="0"/>
              </a:rPr>
              <a:t>         </a:t>
            </a:r>
            <a:r>
              <a:rPr lang="en-US" altLang="en-US" sz="1600"/>
              <a:t>{register1 = 5}</a:t>
            </a:r>
            <a:br>
              <a:rPr lang="en-US" altLang="en-US" sz="1600"/>
            </a:br>
            <a:r>
              <a:rPr lang="en-US" altLang="en-US" sz="1600"/>
              <a:t>S1: producer execute </a:t>
            </a:r>
            <a:r>
              <a:rPr lang="en-US" altLang="en-US" sz="1600" b="1">
                <a:solidFill>
                  <a:srgbClr val="0000FF"/>
                </a:solidFill>
                <a:latin typeface="Courier New" panose="02070309020205020404" pitchFamily="49" charset="0"/>
              </a:rPr>
              <a:t>register1 = register1 + 1   </a:t>
            </a:r>
            <a:r>
              <a:rPr lang="en-US" altLang="en-US" sz="1600"/>
              <a:t>{register1 = 6} </a:t>
            </a:r>
            <a:br>
              <a:rPr lang="en-US" altLang="en-US" sz="1600"/>
            </a:br>
            <a:r>
              <a:rPr lang="en-US" altLang="en-US" sz="1600"/>
              <a:t>S2: consumer execute </a:t>
            </a:r>
            <a:r>
              <a:rPr lang="en-US" altLang="en-US" sz="1600" b="1">
                <a:solidFill>
                  <a:schemeClr val="tx2"/>
                </a:solidFill>
                <a:latin typeface="Courier New" panose="02070309020205020404" pitchFamily="49" charset="0"/>
              </a:rPr>
              <a:t>register2 = counter</a:t>
            </a:r>
            <a:r>
              <a:rPr lang="en-US" altLang="en-US" sz="1600" b="1">
                <a:latin typeface="Courier New" panose="02070309020205020404" pitchFamily="49" charset="0"/>
              </a:rPr>
              <a:t>        </a:t>
            </a:r>
            <a:r>
              <a:rPr lang="en-US" altLang="en-US" sz="1600"/>
              <a:t>{register2 = 5} </a:t>
            </a:r>
            <a:br>
              <a:rPr lang="en-US" altLang="en-US" sz="1600"/>
            </a:br>
            <a:r>
              <a:rPr lang="en-US" altLang="en-US" sz="1600"/>
              <a:t>S3: consumer execute </a:t>
            </a:r>
            <a:r>
              <a:rPr lang="en-US" altLang="en-US" sz="1600" b="1">
                <a:solidFill>
                  <a:schemeClr val="tx2"/>
                </a:solidFill>
                <a:latin typeface="Courier New" panose="02070309020205020404" pitchFamily="49" charset="0"/>
              </a:rPr>
              <a:t>register2 = register2 – 1  </a:t>
            </a:r>
            <a:r>
              <a:rPr lang="en-US" altLang="en-US" sz="1600"/>
              <a:t>{register2 = 4} </a:t>
            </a:r>
            <a:br>
              <a:rPr lang="en-US" altLang="en-US" sz="1600"/>
            </a:br>
            <a:r>
              <a:rPr lang="en-US" altLang="en-US" sz="1600"/>
              <a:t>S4: producer execute </a:t>
            </a:r>
            <a:r>
              <a:rPr lang="en-US" altLang="en-US" sz="1600" b="1">
                <a:solidFill>
                  <a:srgbClr val="0000FF"/>
                </a:solidFill>
                <a:latin typeface="Courier New" panose="02070309020205020404" pitchFamily="49" charset="0"/>
              </a:rPr>
              <a:t>counter = register1         </a:t>
            </a:r>
            <a:r>
              <a:rPr lang="en-US" altLang="en-US" sz="1600"/>
              <a:t>{counter = 6 } </a:t>
            </a:r>
            <a:br>
              <a:rPr lang="en-US" altLang="en-US" sz="1600"/>
            </a:br>
            <a:r>
              <a:rPr lang="en-US" altLang="en-US" sz="1600"/>
              <a:t>S5: consumer execute </a:t>
            </a:r>
            <a:r>
              <a:rPr lang="en-US" altLang="en-US" sz="1600" b="1">
                <a:solidFill>
                  <a:schemeClr val="tx2"/>
                </a:solidFill>
                <a:latin typeface="Courier New" panose="02070309020205020404" pitchFamily="49" charset="0"/>
              </a:rPr>
              <a:t>counter = register2        </a:t>
            </a:r>
            <a:r>
              <a:rPr lang="en-US" altLang="en-US" sz="1600"/>
              <a:t>{counter = 4}</a:t>
            </a:r>
          </a:p>
          <a:p>
            <a:pPr lvl="1">
              <a:lnSpc>
                <a:spcPct val="90000"/>
              </a:lnSpc>
              <a:buFont typeface="Monotype Sorts" pitchFamily="-84" charset="2"/>
              <a:buNone/>
            </a:pPr>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a:extLst>
              <a:ext uri="{FF2B5EF4-FFF2-40B4-BE49-F238E27FC236}">
                <a16:creationId xmlns:a16="http://schemas.microsoft.com/office/drawing/2014/main" id="{B462A689-7EAA-4161-86E8-62ADE601DE38}"/>
              </a:ext>
            </a:extLst>
          </p:cNvPr>
          <p:cNvSpPr>
            <a:spLocks noGrp="1"/>
          </p:cNvSpPr>
          <p:nvPr>
            <p:ph type="title"/>
          </p:nvPr>
        </p:nvSpPr>
        <p:spPr/>
        <p:txBody>
          <a:bodyPr/>
          <a:lstStyle/>
          <a:p>
            <a:r>
              <a:rPr lang="en-US" altLang="en-US"/>
              <a:t>Race Condition</a:t>
            </a:r>
          </a:p>
        </p:txBody>
      </p:sp>
      <p:sp>
        <p:nvSpPr>
          <p:cNvPr id="90114" name="Content Placeholder 2">
            <a:extLst>
              <a:ext uri="{FF2B5EF4-FFF2-40B4-BE49-F238E27FC236}">
                <a16:creationId xmlns:a16="http://schemas.microsoft.com/office/drawing/2014/main" id="{0CA892F1-3344-4219-B5E1-522E36F13200}"/>
              </a:ext>
            </a:extLst>
          </p:cNvPr>
          <p:cNvSpPr>
            <a:spLocks noGrp="1"/>
          </p:cNvSpPr>
          <p:nvPr>
            <p:ph idx="1"/>
          </p:nvPr>
        </p:nvSpPr>
        <p:spPr>
          <a:xfrm>
            <a:off x="806450" y="1233488"/>
            <a:ext cx="8229600" cy="4667250"/>
          </a:xfrm>
        </p:spPr>
        <p:txBody>
          <a:bodyPr/>
          <a:lstStyle/>
          <a:p>
            <a:r>
              <a:rPr lang="en-US" altLang="en-US"/>
              <a:t>Processes P</a:t>
            </a:r>
            <a:r>
              <a:rPr lang="en-US" altLang="en-US" baseline="-25000"/>
              <a:t>0</a:t>
            </a:r>
            <a:r>
              <a:rPr lang="en-US" altLang="en-US"/>
              <a:t> and P</a:t>
            </a:r>
            <a:r>
              <a:rPr lang="en-US" altLang="en-US" baseline="-25000"/>
              <a:t>1</a:t>
            </a:r>
            <a:r>
              <a:rPr lang="en-US" altLang="en-US"/>
              <a:t> are creating child processs using the </a:t>
            </a:r>
            <a:r>
              <a:rPr lang="en-US" altLang="en-US">
                <a:latin typeface="Courier New" panose="02070309020205020404" pitchFamily="49" charset="0"/>
                <a:cs typeface="Courier New" panose="02070309020205020404" pitchFamily="49" charset="0"/>
              </a:rPr>
              <a:t>fork() </a:t>
            </a:r>
            <a:r>
              <a:rPr lang="en-US" altLang="en-US"/>
              <a:t>system call</a:t>
            </a:r>
          </a:p>
          <a:p>
            <a:r>
              <a:rPr lang="en-US" altLang="en-US"/>
              <a:t>Race condition on kernel variable </a:t>
            </a:r>
            <a:r>
              <a:rPr lang="en-US" altLang="en-US">
                <a:latin typeface="Courier New" panose="02070309020205020404" pitchFamily="49" charset="0"/>
                <a:cs typeface="Courier New" panose="02070309020205020404" pitchFamily="49" charset="0"/>
              </a:rPr>
              <a:t>next_available_pid</a:t>
            </a:r>
            <a:r>
              <a:rPr lang="en-US" altLang="en-US"/>
              <a:t> which represents the next available process identifier (pid)</a:t>
            </a:r>
            <a:br>
              <a:rPr lang="en-US" altLang="en-US"/>
            </a:br>
            <a:br>
              <a:rPr lang="en-US" altLang="en-US"/>
            </a:br>
            <a:br>
              <a:rPr lang="en-US" altLang="en-US"/>
            </a:br>
            <a:br>
              <a:rPr lang="en-US" altLang="en-US"/>
            </a:br>
            <a:br>
              <a:rPr lang="en-US" altLang="en-US"/>
            </a:br>
            <a:br>
              <a:rPr lang="en-US" altLang="en-US"/>
            </a:br>
            <a:br>
              <a:rPr lang="en-US" altLang="en-US"/>
            </a:br>
            <a:br>
              <a:rPr lang="en-US" altLang="en-US"/>
            </a:br>
            <a:br>
              <a:rPr lang="en-US" altLang="en-US"/>
            </a:br>
            <a:br>
              <a:rPr lang="en-US" altLang="en-US"/>
            </a:br>
            <a:endParaRPr lang="en-US" altLang="en-US"/>
          </a:p>
          <a:p>
            <a:r>
              <a:rPr lang="en-US" altLang="en-US"/>
              <a:t>Unless there is mutual exclusion, the same pid could be assigned to two different processes!</a:t>
            </a:r>
          </a:p>
          <a:p>
            <a:endParaRPr lang="en-US" altLang="en-US"/>
          </a:p>
        </p:txBody>
      </p:sp>
      <p:pic>
        <p:nvPicPr>
          <p:cNvPr id="90115" name="Picture 3">
            <a:extLst>
              <a:ext uri="{FF2B5EF4-FFF2-40B4-BE49-F238E27FC236}">
                <a16:creationId xmlns:a16="http://schemas.microsoft.com/office/drawing/2014/main" id="{64F91217-A1C2-4C73-9BD7-32BB287D6E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52688" y="2492375"/>
            <a:ext cx="4238625" cy="264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s-8">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os-8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os-8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os-8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os-8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os-8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s-8">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os-8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os-8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os-8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os-8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os-8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s-slides">
  <a:themeElements>
    <a:clrScheme name="">
      <a:dk1>
        <a:srgbClr val="660066"/>
      </a:dk1>
      <a:lt1>
        <a:srgbClr val="FFFFFF"/>
      </a:lt1>
      <a:dk2>
        <a:srgbClr val="006600"/>
      </a:dk2>
      <a:lt2>
        <a:srgbClr val="FFCC99"/>
      </a:lt2>
      <a:accent1>
        <a:srgbClr val="99FF99"/>
      </a:accent1>
      <a:accent2>
        <a:srgbClr val="CC66FF"/>
      </a:accent2>
      <a:accent3>
        <a:srgbClr val="FFFFFF"/>
      </a:accent3>
      <a:accent4>
        <a:srgbClr val="560056"/>
      </a:accent4>
      <a:accent5>
        <a:srgbClr val="CAFFCA"/>
      </a:accent5>
      <a:accent6>
        <a:srgbClr val="B95CE7"/>
      </a:accent6>
      <a:hlink>
        <a:srgbClr val="FF99CC"/>
      </a:hlink>
      <a:folHlink>
        <a:srgbClr val="006600"/>
      </a:folHlink>
    </a:clrScheme>
    <a:fontScheme name="os-slide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Helvetica"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Helvetica" panose="020B0604020202020204" pitchFamily="34" charset="0"/>
          </a:defRPr>
        </a:defPPr>
      </a:lstStyle>
    </a:lnDef>
  </a:objectDefaults>
  <a:extraClrSchemeLst>
    <a:extraClrScheme>
      <a:clrScheme name="os-slides 1">
        <a:dk1>
          <a:srgbClr val="000000"/>
        </a:dk1>
        <a:lt1>
          <a:srgbClr val="FFFFFF"/>
        </a:lt1>
        <a:dk2>
          <a:srgbClr val="6600CC"/>
        </a:dk2>
        <a:lt2>
          <a:srgbClr val="CCECFF"/>
        </a:lt2>
        <a:accent1>
          <a:srgbClr val="00FFCC"/>
        </a:accent1>
        <a:accent2>
          <a:srgbClr val="9933FF"/>
        </a:accent2>
        <a:accent3>
          <a:srgbClr val="B8AAE2"/>
        </a:accent3>
        <a:accent4>
          <a:srgbClr val="DADADA"/>
        </a:accent4>
        <a:accent5>
          <a:srgbClr val="AAFFE2"/>
        </a:accent5>
        <a:accent6>
          <a:srgbClr val="8A2DE7"/>
        </a:accent6>
        <a:hlink>
          <a:srgbClr val="660066"/>
        </a:hlink>
        <a:folHlink>
          <a:srgbClr val="006699"/>
        </a:folHlink>
      </a:clrScheme>
      <a:clrMap bg1="dk2" tx1="lt1" bg2="dk1" tx2="lt2" accent1="accent1" accent2="accent2" accent3="accent3" accent4="accent4" accent5="accent5" accent6="accent6" hlink="hlink" folHlink="folHlink"/>
    </a:extraClrScheme>
    <a:extraClrScheme>
      <a:clrScheme name="os-slides 2">
        <a:dk1>
          <a:srgbClr val="660066"/>
        </a:dk1>
        <a:lt1>
          <a:srgbClr val="FFFFFF"/>
        </a:lt1>
        <a:dk2>
          <a:srgbClr val="FF00FF"/>
        </a:dk2>
        <a:lt2>
          <a:srgbClr val="FFCC99"/>
        </a:lt2>
        <a:accent1>
          <a:srgbClr val="99FF99"/>
        </a:accent1>
        <a:accent2>
          <a:srgbClr val="CC66FF"/>
        </a:accent2>
        <a:accent3>
          <a:srgbClr val="FFFFFF"/>
        </a:accent3>
        <a:accent4>
          <a:srgbClr val="560056"/>
        </a:accent4>
        <a:accent5>
          <a:srgbClr val="CAFFCA"/>
        </a:accent5>
        <a:accent6>
          <a:srgbClr val="B95CE7"/>
        </a:accent6>
        <a:hlink>
          <a:srgbClr val="FF99CC"/>
        </a:hlink>
        <a:folHlink>
          <a:srgbClr val="006600"/>
        </a:folHlink>
      </a:clrScheme>
      <a:clrMap bg1="lt1" tx1="dk1" bg2="lt2" tx2="dk2" accent1="accent1" accent2="accent2" accent3="accent3" accent4="accent4" accent5="accent5" accent6="accent6" hlink="hlink" folHlink="folHlink"/>
    </a:extraClrScheme>
    <a:extraClrScheme>
      <a:clrScheme name="os-slides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s-slides 4">
        <a:dk1>
          <a:srgbClr val="000000"/>
        </a:dk1>
        <a:lt1>
          <a:srgbClr val="FFFFFF"/>
        </a:lt1>
        <a:dk2>
          <a:srgbClr val="CC0099"/>
        </a:dk2>
        <a:lt2>
          <a:srgbClr val="FFCCFF"/>
        </a:lt2>
        <a:accent1>
          <a:srgbClr val="00FF00"/>
        </a:accent1>
        <a:accent2>
          <a:srgbClr val="9933FF"/>
        </a:accent2>
        <a:accent3>
          <a:srgbClr val="E2AACA"/>
        </a:accent3>
        <a:accent4>
          <a:srgbClr val="DADADA"/>
        </a:accent4>
        <a:accent5>
          <a:srgbClr val="AAFFAA"/>
        </a:accent5>
        <a:accent6>
          <a:srgbClr val="8A2DE7"/>
        </a:accent6>
        <a:hlink>
          <a:srgbClr val="660066"/>
        </a:hlink>
        <a:folHlink>
          <a:srgbClr val="0066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intellect NOW Slide Template.potx" id="{BF377EE3-89D2-4CD5-8FD3-DFC34487FB8F}" vid="{95375DF9-984C-49CC-B7F4-50957338B012}"/>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003300"/>
    </a:dk1>
    <a:lt1>
      <a:srgbClr val="FFFFFF"/>
    </a:lt1>
    <a:dk2>
      <a:srgbClr val="0000FF"/>
    </a:dk2>
    <a:lt2>
      <a:srgbClr val="FFCC99"/>
    </a:lt2>
    <a:accent1>
      <a:srgbClr val="99FF99"/>
    </a:accent1>
    <a:accent2>
      <a:srgbClr val="CC66FF"/>
    </a:accent2>
    <a:accent3>
      <a:srgbClr val="FFFFFF"/>
    </a:accent3>
    <a:accent4>
      <a:srgbClr val="002A00"/>
    </a:accent4>
    <a:accent5>
      <a:srgbClr val="CAFFCA"/>
    </a:accent5>
    <a:accent6>
      <a:srgbClr val="B95CE7"/>
    </a:accent6>
    <a:hlink>
      <a:srgbClr val="FF99CC"/>
    </a:hlink>
    <a:folHlink>
      <a:srgbClr val="006600"/>
    </a:folHlink>
  </a:clrScheme>
</a:themeOverride>
</file>

<file path=docProps/app.xml><?xml version="1.0" encoding="utf-8"?>
<Properties xmlns="http://schemas.openxmlformats.org/officeDocument/2006/extended-properties" xmlns:vt="http://schemas.openxmlformats.org/officeDocument/2006/docPropsVTypes">
  <Template>OS8</Template>
  <TotalTime>11563</TotalTime>
  <Words>2346</Words>
  <Application>Microsoft Office PowerPoint</Application>
  <PresentationFormat>On-screen Show (4:3)</PresentationFormat>
  <Paragraphs>551</Paragraphs>
  <Slides>62</Slides>
  <Notes>41</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62</vt:i4>
      </vt:variant>
    </vt:vector>
  </HeadingPairs>
  <TitlesOfParts>
    <vt:vector size="81" baseType="lpstr">
      <vt:lpstr>Arial</vt:lpstr>
      <vt:lpstr>Consolas</vt:lpstr>
      <vt:lpstr>Courier</vt:lpstr>
      <vt:lpstr>Courier New</vt:lpstr>
      <vt:lpstr>Helvetica</vt:lpstr>
      <vt:lpstr>Helvetica-Narrow</vt:lpstr>
      <vt:lpstr>Impact</vt:lpstr>
      <vt:lpstr>Lucida Console</vt:lpstr>
      <vt:lpstr>Monotype Sorts</vt:lpstr>
      <vt:lpstr>Segoe UI</vt:lpstr>
      <vt:lpstr>Times New Roman</vt:lpstr>
      <vt:lpstr>Verdana</vt:lpstr>
      <vt:lpstr>Webdings</vt:lpstr>
      <vt:lpstr>Wingdings</vt:lpstr>
      <vt:lpstr>Wingdings 2</vt:lpstr>
      <vt:lpstr>os-8</vt:lpstr>
      <vt:lpstr>1_os-8</vt:lpstr>
      <vt:lpstr>os-slides</vt:lpstr>
      <vt:lpstr>Breeze</vt:lpstr>
      <vt:lpstr>Chapter 6:  Synchronization Tools</vt:lpstr>
      <vt:lpstr>Chapter 6: Synchronization Tools</vt:lpstr>
      <vt:lpstr>Objectives</vt:lpstr>
      <vt:lpstr>Diagram of Process State</vt:lpstr>
      <vt:lpstr>Background</vt:lpstr>
      <vt:lpstr>Producer </vt:lpstr>
      <vt:lpstr>Consumer</vt:lpstr>
      <vt:lpstr>Race Condition</vt:lpstr>
      <vt:lpstr>Race Condition</vt:lpstr>
      <vt:lpstr>Critical Section Problem</vt:lpstr>
      <vt:lpstr>Critical Section</vt:lpstr>
      <vt:lpstr>Solution to Critical-Section Problem</vt:lpstr>
      <vt:lpstr>Critical-Section Handling in OS </vt:lpstr>
      <vt:lpstr>Algorithm 1</vt:lpstr>
      <vt:lpstr>Algorithm 2</vt:lpstr>
      <vt:lpstr>Algorithm 2</vt:lpstr>
      <vt:lpstr>Peterson’s Solution</vt:lpstr>
      <vt:lpstr>Algorithm for Process Pi</vt:lpstr>
      <vt:lpstr>Peterson’s Solution (Cont.)</vt:lpstr>
      <vt:lpstr>Peterson’s Solution</vt:lpstr>
      <vt:lpstr>Code Optimizations Wreak Havoc with Multiple Threads</vt:lpstr>
      <vt:lpstr>Code Optimizations Cause Problems</vt:lpstr>
      <vt:lpstr>Peterson’s Solution</vt:lpstr>
      <vt:lpstr>Peterson’s Solution</vt:lpstr>
      <vt:lpstr>Synchronization Hardware</vt:lpstr>
      <vt:lpstr>Memory Barriers</vt:lpstr>
      <vt:lpstr>Memory Barrier</vt:lpstr>
      <vt:lpstr>Hardware Instructions</vt:lpstr>
      <vt:lpstr>test_and_set  Instruction </vt:lpstr>
      <vt:lpstr>Solution using test_and_set()</vt:lpstr>
      <vt:lpstr>compare_and_swap Instruction</vt:lpstr>
      <vt:lpstr>Solution using compare_and_swap</vt:lpstr>
      <vt:lpstr>Bounded-waiting Mutual Exclusion   with compare-and-swap</vt:lpstr>
      <vt:lpstr>Atomic Variables</vt:lpstr>
      <vt:lpstr>Atomic Variables</vt:lpstr>
      <vt:lpstr>Manipulating an Int32 Atomically</vt:lpstr>
      <vt:lpstr>Atomic Variables</vt:lpstr>
      <vt:lpstr>Mutex Locks</vt:lpstr>
      <vt:lpstr>Solution to Critical-section Problem Using Locks</vt:lpstr>
      <vt:lpstr>Mutex Lock Definitions</vt:lpstr>
      <vt:lpstr>Semaphore</vt:lpstr>
      <vt:lpstr>Semaphore Usage</vt:lpstr>
      <vt:lpstr>Semaphore Implementation</vt:lpstr>
      <vt:lpstr>Semaphore Implementation with no Busy waiting </vt:lpstr>
      <vt:lpstr>Implementation with no Busy waiting (Cont.)</vt:lpstr>
      <vt:lpstr>Problems with Semaphores</vt:lpstr>
      <vt:lpstr>Monitors</vt:lpstr>
      <vt:lpstr>Schematic view of a Monitor</vt:lpstr>
      <vt:lpstr>Condition Variables</vt:lpstr>
      <vt:lpstr> Monitor with Condition Variables</vt:lpstr>
      <vt:lpstr>Condition Variables Choices</vt:lpstr>
      <vt:lpstr>Monitor Implementation Using Semaphores</vt:lpstr>
      <vt:lpstr>Monitor Implementation – Condition Variables</vt:lpstr>
      <vt:lpstr>Monitor Implementation (Cont.)</vt:lpstr>
      <vt:lpstr>Resuming Processes within a Monitor</vt:lpstr>
      <vt:lpstr>PowerPoint Presentation</vt:lpstr>
      <vt:lpstr>A Monitor to Allocate Single Resource</vt:lpstr>
      <vt:lpstr>Liveness</vt:lpstr>
      <vt:lpstr>Liveness</vt:lpstr>
      <vt:lpstr>Liveness</vt:lpstr>
      <vt:lpstr>Priority Inheritance Protocol</vt:lpstr>
      <vt:lpstr>End of Chapter 6</vt:lpstr>
    </vt:vector>
  </TitlesOfParts>
  <Company>Lucent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dc:title>
  <dc:creator>Lucent End User</dc:creator>
  <cp:lastModifiedBy>Mohammed El-Said</cp:lastModifiedBy>
  <cp:revision>266</cp:revision>
  <cp:lastPrinted>2013-09-18T17:45:18Z</cp:lastPrinted>
  <dcterms:created xsi:type="dcterms:W3CDTF">2011-01-13T23:43:38Z</dcterms:created>
  <dcterms:modified xsi:type="dcterms:W3CDTF">2019-10-10T04:36:11Z</dcterms:modified>
</cp:coreProperties>
</file>